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12192000"/>
  <p:notesSz cx="6858000" cy="9144000"/>
  <p:embeddedFontLst>
    <p:embeddedFont>
      <p:font typeface="PT Sans Narrow"/>
      <p:regular r:id="rId18"/>
      <p:bold r:id="rId19"/>
    </p:embeddedFont>
    <p:embeddedFont>
      <p:font typeface="Arial Narrow"/>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4" roundtripDataSignature="AMtx7miMdOdd57nxVZ1njoURDuAbmv+q9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D70DF1D-78C3-4C13-BA06-6D0485770E04}">
  <a:tblStyle styleId="{8D70DF1D-78C3-4C13-BA06-6D0485770E04}" styleName="Table_0">
    <a:wholeTbl>
      <a:tcTxStyle b="off" i="off">
        <a:font>
          <a:latin typeface="Arial"/>
          <a:ea typeface="Arial"/>
          <a:cs typeface="Arial"/>
        </a:font>
        <a:schemeClr val="dk1"/>
      </a:tcTxStyle>
      <a:tcStyle>
        <a:tcBdr>
          <a:left>
            <a:ln cap="flat" cmpd="sng" w="12700">
              <a:solidFill>
                <a:schemeClr val="accent1"/>
              </a:solidFill>
              <a:prstDash val="solid"/>
              <a:round/>
              <a:headEnd len="sm" w="sm" type="none"/>
              <a:tailEnd len="sm" w="sm" type="none"/>
            </a:ln>
          </a:left>
          <a:right>
            <a:ln cap="flat" cmpd="sng" w="12700">
              <a:solidFill>
                <a:schemeClr val="accent1"/>
              </a:solidFill>
              <a:prstDash val="solid"/>
              <a:round/>
              <a:headEnd len="sm" w="sm" type="none"/>
              <a:tailEnd len="sm" w="sm" type="none"/>
            </a:ln>
          </a:right>
          <a:top>
            <a:ln cap="flat" cmpd="sng" w="12700">
              <a:solidFill>
                <a:schemeClr val="accent1"/>
              </a:solidFill>
              <a:prstDash val="solid"/>
              <a:round/>
              <a:headEnd len="sm" w="sm" type="none"/>
              <a:tailEnd len="sm" w="sm" type="none"/>
            </a:ln>
          </a:top>
          <a:bottom>
            <a:ln cap="flat" cmpd="sng" w="12700">
              <a:solidFill>
                <a:schemeClr val="accent1"/>
              </a:solidFill>
              <a:prstDash val="solid"/>
              <a:round/>
              <a:headEnd len="sm" w="sm" type="none"/>
              <a:tailEnd len="sm" w="sm" type="none"/>
            </a:ln>
          </a:bottom>
          <a:insideH>
            <a:ln cap="flat" cmpd="sng" w="12700">
              <a:solidFill>
                <a:schemeClr val="accent1"/>
              </a:solidFill>
              <a:prstDash val="solid"/>
              <a:round/>
              <a:headEnd len="sm" w="sm" type="none"/>
              <a:tailEnd len="sm" w="sm" type="none"/>
            </a:ln>
          </a:insideH>
          <a:insideV>
            <a:ln cap="flat" cmpd="sng" w="12700">
              <a:solidFill>
                <a:schemeClr val="accent1"/>
              </a:solidFill>
              <a:prstDash val="solid"/>
              <a:round/>
              <a:headEnd len="sm" w="sm" type="none"/>
              <a:tailEnd len="sm" w="sm" type="none"/>
            </a:ln>
          </a:insideV>
        </a:tcBdr>
        <a:fill>
          <a:solidFill>
            <a:srgbClr val="E8ECF4"/>
          </a:solidFill>
        </a:fill>
      </a:tcStyle>
    </a:wholeTbl>
    <a:band1H>
      <a:tcTxStyle b="off" i="off"/>
      <a:tcStyle>
        <a:fill>
          <a:solidFill>
            <a:srgbClr val="CFD7E7"/>
          </a:solidFill>
        </a:fill>
      </a:tcStyle>
    </a:band1H>
    <a:band2H>
      <a:tcTxStyle b="off" i="off"/>
    </a:band2H>
    <a:band1V>
      <a:tcTxStyle b="off" i="off"/>
      <a:tcStyle>
        <a:fill>
          <a:solidFill>
            <a:srgbClr val="CFD7E7"/>
          </a:solidFill>
        </a:fill>
      </a:tcStyle>
    </a:band1V>
    <a:band2V>
      <a:tcTxStyle b="off" i="off"/>
    </a:band2V>
    <a:lastCol>
      <a:tcTxStyle b="on" i="off"/>
    </a:lastCol>
    <a:firstCol>
      <a:tcTxStyle b="on" i="off"/>
    </a:firstCol>
    <a:lastRow>
      <a:tcTxStyle b="on" i="off"/>
      <a:tcStyle>
        <a:tcBdr>
          <a:top>
            <a:ln cap="flat" cmpd="sng" w="25400">
              <a:solidFill>
                <a:schemeClr val="accent1"/>
              </a:solidFill>
              <a:prstDash val="solid"/>
              <a:round/>
              <a:headEnd len="sm" w="sm" type="none"/>
              <a:tailEnd len="sm" w="sm" type="none"/>
            </a:ln>
          </a:top>
        </a:tcBdr>
        <a:fill>
          <a:solidFill>
            <a:srgbClr val="E8ECF4"/>
          </a:solidFill>
        </a:fill>
      </a:tcStyle>
    </a:lastRow>
    <a:seCell>
      <a:tcTxStyle b="off" i="off"/>
    </a:seCell>
    <a:swCell>
      <a:tcTxStyle b="off" i="off"/>
    </a:swCell>
    <a:firstRow>
      <a:tcTxStyle b="on" i="off"/>
      <a:tcStyle>
        <a:fill>
          <a:solidFill>
            <a:srgbClr val="E8ECF4"/>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ArialNarrow-regular.fntdata"/><Relationship Id="rId11" Type="http://schemas.openxmlformats.org/officeDocument/2006/relationships/slide" Target="slides/slide6.xml"/><Relationship Id="rId22" Type="http://schemas.openxmlformats.org/officeDocument/2006/relationships/font" Target="fonts/ArialNarrow-italic.fntdata"/><Relationship Id="rId10" Type="http://schemas.openxmlformats.org/officeDocument/2006/relationships/slide" Target="slides/slide5.xml"/><Relationship Id="rId21" Type="http://schemas.openxmlformats.org/officeDocument/2006/relationships/font" Target="fonts/ArialNarrow-bold.fntdata"/><Relationship Id="rId13" Type="http://schemas.openxmlformats.org/officeDocument/2006/relationships/slide" Target="slides/slide8.xml"/><Relationship Id="rId24" Type="http://customschemas.google.com/relationships/presentationmetadata" Target="metadata"/><Relationship Id="rId12" Type="http://schemas.openxmlformats.org/officeDocument/2006/relationships/slide" Target="slides/slide7.xml"/><Relationship Id="rId23" Type="http://schemas.openxmlformats.org/officeDocument/2006/relationships/font" Target="fonts/ArialNarrow-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PTSansNarrow-bold.fntdata"/><Relationship Id="rId6" Type="http://schemas.openxmlformats.org/officeDocument/2006/relationships/slide" Target="slides/slide1.xml"/><Relationship Id="rId18" Type="http://schemas.openxmlformats.org/officeDocument/2006/relationships/font" Target="fonts/PTSansNarrow-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2"/>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2"/>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1: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4" name="Google Shape;8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63e3480796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g363e3480796_1_0:notes"/>
          <p:cNvSpPr txBox="1"/>
          <p:nvPr>
            <p:ph idx="1" type="body"/>
          </p:nvPr>
        </p:nvSpPr>
        <p:spPr>
          <a:xfrm>
            <a:off x="685800" y="4400549"/>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3" name="Google Shape;173;g363e3480796_1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c4151e8fd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g3c4151e8fd2_0_0:notes"/>
          <p:cNvSpPr txBox="1"/>
          <p:nvPr>
            <p:ph idx="1" type="body"/>
          </p:nvPr>
        </p:nvSpPr>
        <p:spPr>
          <a:xfrm>
            <a:off x="685800" y="4400549"/>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3" name="Google Shape;183;g3c4151e8fd2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3c405cad79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g3c405cad799_0_0:notes"/>
          <p:cNvSpPr txBox="1"/>
          <p:nvPr>
            <p:ph idx="1" type="body"/>
          </p:nvPr>
        </p:nvSpPr>
        <p:spPr>
          <a:xfrm>
            <a:off x="685800" y="4400549"/>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3" name="Google Shape;193;g3c405cad799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 name="Google Shape;91;p2: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92" name="Google Shape;9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p3: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103" name="Google Shape;10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p26:notes"/>
          <p:cNvSpPr txBox="1"/>
          <p:nvPr>
            <p:ph idx="1" type="body"/>
          </p:nvPr>
        </p:nvSpPr>
        <p:spPr>
          <a:xfrm>
            <a:off x="685800" y="4400549"/>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113" name="Google Shape;113;p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p4: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120" name="Google Shape;120;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p27: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130" name="Google Shape;130;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5: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144" name="Google Shape;144;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363e3480796_0_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g363e3480796_0_59:notes"/>
          <p:cNvSpPr txBox="1"/>
          <p:nvPr>
            <p:ph idx="1" type="body"/>
          </p:nvPr>
        </p:nvSpPr>
        <p:spPr>
          <a:xfrm>
            <a:off x="685800" y="4400549"/>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154" name="Google Shape;154;g363e3480796_0_5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6: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163" name="Google Shape;163;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 Presentation Title Slide">
  <p:cSld name="TITLE_1">
    <p:spTree>
      <p:nvGrpSpPr>
        <p:cNvPr id="15" name="Shape 15"/>
        <p:cNvGrpSpPr/>
        <p:nvPr/>
      </p:nvGrpSpPr>
      <p:grpSpPr>
        <a:xfrm>
          <a:off x="0" y="0"/>
          <a:ext cx="0" cy="0"/>
          <a:chOff x="0" y="0"/>
          <a:chExt cx="0" cy="0"/>
        </a:xfrm>
      </p:grpSpPr>
      <p:sp>
        <p:nvSpPr>
          <p:cNvPr id="16" name="Google Shape;16;p16"/>
          <p:cNvSpPr txBox="1"/>
          <p:nvPr>
            <p:ph type="ctrTitle"/>
          </p:nvPr>
        </p:nvSpPr>
        <p:spPr>
          <a:xfrm>
            <a:off x="3604500" y="1361300"/>
            <a:ext cx="8587500" cy="1470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2AA7E5"/>
              </a:buClr>
              <a:buSzPts val="2800"/>
              <a:buNone/>
              <a:defRPr b="1" i="0" sz="4600">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6"/>
          <p:cNvSpPr txBox="1"/>
          <p:nvPr>
            <p:ph idx="1" type="subTitle"/>
          </p:nvPr>
        </p:nvSpPr>
        <p:spPr>
          <a:xfrm>
            <a:off x="4895750" y="2566500"/>
            <a:ext cx="5827500" cy="17526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640"/>
              </a:spcBef>
              <a:spcAft>
                <a:spcPts val="0"/>
              </a:spcAft>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16"/>
          <p:cNvSpPr/>
          <p:nvPr/>
        </p:nvSpPr>
        <p:spPr>
          <a:xfrm>
            <a:off x="-57900" y="0"/>
            <a:ext cx="3662400" cy="6885600"/>
          </a:xfrm>
          <a:prstGeom prst="rect">
            <a:avLst/>
          </a:prstGeom>
          <a:solidFill>
            <a:srgbClr val="2AA7E5"/>
          </a:solidFill>
          <a:ln cap="flat" cmpd="sng" w="9525">
            <a:solidFill>
              <a:srgbClr val="2AA7E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9" name="Google Shape;19;p16"/>
          <p:cNvPicPr preferRelativeResize="0"/>
          <p:nvPr/>
        </p:nvPicPr>
        <p:blipFill rotWithShape="1">
          <a:blip r:embed="rId2">
            <a:alphaModFix/>
          </a:blip>
          <a:srcRect b="0" l="0" r="0" t="0"/>
          <a:stretch/>
        </p:blipFill>
        <p:spPr>
          <a:xfrm>
            <a:off x="777200" y="1959925"/>
            <a:ext cx="1992210" cy="240299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or block right text slide">
  <p:cSld name="OBJECT_1_1_1_1_1_1_1_1">
    <p:spTree>
      <p:nvGrpSpPr>
        <p:cNvPr id="75" name="Shape 75"/>
        <p:cNvGrpSpPr/>
        <p:nvPr/>
      </p:nvGrpSpPr>
      <p:grpSpPr>
        <a:xfrm>
          <a:off x="0" y="0"/>
          <a:ext cx="0" cy="0"/>
          <a:chOff x="0" y="0"/>
          <a:chExt cx="0" cy="0"/>
        </a:xfrm>
      </p:grpSpPr>
      <p:sp>
        <p:nvSpPr>
          <p:cNvPr id="76" name="Google Shape;76;p25"/>
          <p:cNvSpPr txBox="1"/>
          <p:nvPr>
            <p:ph type="title"/>
          </p:nvPr>
        </p:nvSpPr>
        <p:spPr>
          <a:xfrm>
            <a:off x="-216300" y="211150"/>
            <a:ext cx="6945600" cy="510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2AA7E5"/>
              </a:buClr>
              <a:buSzPts val="1800"/>
              <a:buNone/>
              <a:defRPr b="1" i="0">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5"/>
          <p:cNvSpPr txBox="1"/>
          <p:nvPr>
            <p:ph idx="1" type="body"/>
          </p:nvPr>
        </p:nvSpPr>
        <p:spPr>
          <a:xfrm>
            <a:off x="415191" y="1132975"/>
            <a:ext cx="5682600" cy="50367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SzPts val="1800"/>
              <a:buChar char="•"/>
              <a:defRPr/>
            </a:lvl1pPr>
            <a:lvl2pPr indent="-342900" lvl="1" marL="914400" algn="l">
              <a:lnSpc>
                <a:spcPct val="100000"/>
              </a:lnSpc>
              <a:spcBef>
                <a:spcPts val="360"/>
              </a:spcBef>
              <a:spcAft>
                <a:spcPts val="0"/>
              </a:spcAft>
              <a:buClr>
                <a:srgbClr val="14181A"/>
              </a:buClr>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Clr>
                <a:srgbClr val="14181A"/>
              </a:buClr>
              <a:buSzPts val="1800"/>
              <a:buChar char="–"/>
              <a:defRPr/>
            </a:lvl4pPr>
            <a:lvl5pPr indent="-342900" lvl="4" marL="2286000" algn="l">
              <a:lnSpc>
                <a:spcPct val="100000"/>
              </a:lnSpc>
              <a:spcBef>
                <a:spcPts val="360"/>
              </a:spcBef>
              <a:spcAft>
                <a:spcPts val="0"/>
              </a:spcAft>
              <a:buClr>
                <a:srgbClr val="14181A"/>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pic>
        <p:nvPicPr>
          <p:cNvPr id="78" name="Google Shape;78;p25"/>
          <p:cNvPicPr preferRelativeResize="0"/>
          <p:nvPr/>
        </p:nvPicPr>
        <p:blipFill rotWithShape="1">
          <a:blip r:embed="rId2">
            <a:alphaModFix/>
          </a:blip>
          <a:srcRect b="0" l="0" r="0" t="0"/>
          <a:stretch/>
        </p:blipFill>
        <p:spPr>
          <a:xfrm>
            <a:off x="10287625" y="6173250"/>
            <a:ext cx="1679525" cy="510750"/>
          </a:xfrm>
          <a:prstGeom prst="rect">
            <a:avLst/>
          </a:prstGeom>
          <a:noFill/>
          <a:ln>
            <a:noFill/>
          </a:ln>
        </p:spPr>
      </p:pic>
      <p:sp>
        <p:nvSpPr>
          <p:cNvPr id="79" name="Google Shape;79;p25"/>
          <p:cNvSpPr/>
          <p:nvPr/>
        </p:nvSpPr>
        <p:spPr>
          <a:xfrm>
            <a:off x="0" y="5942375"/>
            <a:ext cx="12192000" cy="915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25"/>
          <p:cNvSpPr/>
          <p:nvPr/>
        </p:nvSpPr>
        <p:spPr>
          <a:xfrm>
            <a:off x="6918000" y="0"/>
            <a:ext cx="5274000" cy="6858000"/>
          </a:xfrm>
          <a:prstGeom prst="rect">
            <a:avLst/>
          </a:prstGeom>
          <a:solidFill>
            <a:srgbClr val="2AA7E5"/>
          </a:solidFill>
          <a:ln cap="flat" cmpd="sng" w="9525">
            <a:solidFill>
              <a:srgbClr val="2AA7E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1" name="Google Shape;81;p25"/>
          <p:cNvPicPr preferRelativeResize="0"/>
          <p:nvPr/>
        </p:nvPicPr>
        <p:blipFill rotWithShape="1">
          <a:blip r:embed="rId3">
            <a:alphaModFix/>
          </a:blip>
          <a:srcRect b="0" l="0" r="0" t="0"/>
          <a:stretch/>
        </p:blipFill>
        <p:spPr>
          <a:xfrm>
            <a:off x="10301726" y="6089244"/>
            <a:ext cx="1679526" cy="58978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Title and Content" type="obj">
  <p:cSld name="OBJECT">
    <p:spTree>
      <p:nvGrpSpPr>
        <p:cNvPr id="20" name="Shape 20"/>
        <p:cNvGrpSpPr/>
        <p:nvPr/>
      </p:nvGrpSpPr>
      <p:grpSpPr>
        <a:xfrm>
          <a:off x="0" y="0"/>
          <a:ext cx="0" cy="0"/>
          <a:chOff x="0" y="0"/>
          <a:chExt cx="0" cy="0"/>
        </a:xfrm>
      </p:grpSpPr>
      <p:sp>
        <p:nvSpPr>
          <p:cNvPr id="21" name="Google Shape;21;p17"/>
          <p:cNvSpPr txBox="1"/>
          <p:nvPr>
            <p:ph idx="1" type="body"/>
          </p:nvPr>
        </p:nvSpPr>
        <p:spPr>
          <a:xfrm>
            <a:off x="609600" y="1261641"/>
            <a:ext cx="10972800" cy="4737586"/>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SzPts val="1800"/>
              <a:buChar char="•"/>
              <a:defRPr/>
            </a:lvl1pPr>
            <a:lvl2pPr indent="-342900" lvl="1" marL="914400" algn="l">
              <a:lnSpc>
                <a:spcPct val="100000"/>
              </a:lnSpc>
              <a:spcBef>
                <a:spcPts val="360"/>
              </a:spcBef>
              <a:spcAft>
                <a:spcPts val="0"/>
              </a:spcAft>
              <a:buClr>
                <a:srgbClr val="14181A"/>
              </a:buClr>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Clr>
                <a:srgbClr val="14181A"/>
              </a:buClr>
              <a:buSzPts val="1800"/>
              <a:buChar char="–"/>
              <a:defRPr/>
            </a:lvl4pPr>
            <a:lvl5pPr indent="-342900" lvl="4" marL="2286000" algn="l">
              <a:lnSpc>
                <a:spcPct val="100000"/>
              </a:lnSpc>
              <a:spcBef>
                <a:spcPts val="360"/>
              </a:spcBef>
              <a:spcAft>
                <a:spcPts val="0"/>
              </a:spcAft>
              <a:buClr>
                <a:srgbClr val="14181A"/>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2" name="Google Shape;22;p17"/>
          <p:cNvSpPr txBox="1"/>
          <p:nvPr>
            <p:ph type="title"/>
          </p:nvPr>
        </p:nvSpPr>
        <p:spPr>
          <a:xfrm>
            <a:off x="609600" y="211138"/>
            <a:ext cx="10972800" cy="510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3600"/>
              <a:buNone/>
              <a:defRPr b="1" i="0">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opic ">
  <p:cSld name="TITLE_1_1">
    <p:spTree>
      <p:nvGrpSpPr>
        <p:cNvPr id="23" name="Shape 23"/>
        <p:cNvGrpSpPr/>
        <p:nvPr/>
      </p:nvGrpSpPr>
      <p:grpSpPr>
        <a:xfrm>
          <a:off x="0" y="0"/>
          <a:ext cx="0" cy="0"/>
          <a:chOff x="0" y="0"/>
          <a:chExt cx="0" cy="0"/>
        </a:xfrm>
      </p:grpSpPr>
      <p:sp>
        <p:nvSpPr>
          <p:cNvPr id="24" name="Google Shape;24;p18"/>
          <p:cNvSpPr txBox="1"/>
          <p:nvPr>
            <p:ph type="ctrTitle"/>
          </p:nvPr>
        </p:nvSpPr>
        <p:spPr>
          <a:xfrm>
            <a:off x="433800" y="2707800"/>
            <a:ext cx="5423100" cy="1470000"/>
          </a:xfrm>
          <a:prstGeom prst="rect">
            <a:avLst/>
          </a:prstGeom>
          <a:noFill/>
          <a:ln>
            <a:noFill/>
          </a:ln>
        </p:spPr>
        <p:txBody>
          <a:bodyPr anchorCtr="0" anchor="ctr" bIns="45700" lIns="91425" spcFirstLastPara="1" rIns="91425" wrap="square" tIns="45700">
            <a:noAutofit/>
          </a:bodyPr>
          <a:lstStyle>
            <a:lvl1pPr lvl="0" algn="ctr">
              <a:lnSpc>
                <a:spcPct val="75000"/>
              </a:lnSpc>
              <a:spcBef>
                <a:spcPts val="0"/>
              </a:spcBef>
              <a:spcAft>
                <a:spcPts val="0"/>
              </a:spcAft>
              <a:buClr>
                <a:srgbClr val="2AA7E5"/>
              </a:buClr>
              <a:buSzPts val="2200"/>
              <a:buNone/>
              <a:defRPr b="1" i="0" sz="4000">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8"/>
          <p:cNvSpPr/>
          <p:nvPr/>
        </p:nvSpPr>
        <p:spPr>
          <a:xfrm>
            <a:off x="6312925" y="0"/>
            <a:ext cx="5879100" cy="6885600"/>
          </a:xfrm>
          <a:prstGeom prst="rect">
            <a:avLst/>
          </a:prstGeom>
          <a:solidFill>
            <a:srgbClr val="2AA7E5"/>
          </a:solidFill>
          <a:ln cap="flat" cmpd="sng" w="9525">
            <a:solidFill>
              <a:srgbClr val="2AA7E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6" name="Google Shape;26;p18"/>
          <p:cNvPicPr preferRelativeResize="0"/>
          <p:nvPr/>
        </p:nvPicPr>
        <p:blipFill rotWithShape="1">
          <a:blip r:embed="rId2">
            <a:alphaModFix/>
          </a:blip>
          <a:srcRect b="0" l="0" r="0" t="0"/>
          <a:stretch/>
        </p:blipFill>
        <p:spPr>
          <a:xfrm>
            <a:off x="8348325" y="2098675"/>
            <a:ext cx="1992210" cy="2402999"/>
          </a:xfrm>
          <a:prstGeom prst="rect">
            <a:avLst/>
          </a:prstGeom>
          <a:noFill/>
          <a:ln>
            <a:noFill/>
          </a:ln>
        </p:spPr>
      </p:pic>
      <p:sp>
        <p:nvSpPr>
          <p:cNvPr id="27" name="Google Shape;27;p18"/>
          <p:cNvSpPr/>
          <p:nvPr/>
        </p:nvSpPr>
        <p:spPr>
          <a:xfrm>
            <a:off x="-45775" y="5970825"/>
            <a:ext cx="12342300" cy="915600"/>
          </a:xfrm>
          <a:prstGeom prst="rect">
            <a:avLst/>
          </a:prstGeom>
          <a:solidFill>
            <a:srgbClr val="0B3761"/>
          </a:solidFill>
          <a:ln>
            <a:noFill/>
          </a:ln>
        </p:spPr>
        <p:txBody>
          <a:bodyPr anchorCtr="0" anchor="ctr" bIns="91425" lIns="0"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PT Sans Narrow"/>
                <a:ea typeface="PT Sans Narrow"/>
                <a:cs typeface="PT Sans Narrow"/>
                <a:sym typeface="PT Sans Narrow"/>
              </a:rPr>
              <a:t>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or Block Basic Text - Green">
  <p:cSld name="OBJECT_1_1_3">
    <p:spTree>
      <p:nvGrpSpPr>
        <p:cNvPr id="28" name="Shape 28"/>
        <p:cNvGrpSpPr/>
        <p:nvPr/>
      </p:nvGrpSpPr>
      <p:grpSpPr>
        <a:xfrm>
          <a:off x="0" y="0"/>
          <a:ext cx="0" cy="0"/>
          <a:chOff x="0" y="0"/>
          <a:chExt cx="0" cy="0"/>
        </a:xfrm>
      </p:grpSpPr>
      <p:sp>
        <p:nvSpPr>
          <p:cNvPr id="29" name="Google Shape;29;p19"/>
          <p:cNvSpPr txBox="1"/>
          <p:nvPr>
            <p:ph type="title"/>
          </p:nvPr>
        </p:nvSpPr>
        <p:spPr>
          <a:xfrm>
            <a:off x="2774325" y="211150"/>
            <a:ext cx="9284400" cy="510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2AA7E5"/>
              </a:buClr>
              <a:buSzPts val="1800"/>
              <a:buNone/>
              <a:defRPr b="1" i="0">
                <a:solidFill>
                  <a:srgbClr val="2AA7E5"/>
                </a:solidFill>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9"/>
          <p:cNvSpPr txBox="1"/>
          <p:nvPr>
            <p:ph idx="1" type="body"/>
          </p:nvPr>
        </p:nvSpPr>
        <p:spPr>
          <a:xfrm>
            <a:off x="2710250" y="962525"/>
            <a:ext cx="8872200" cy="50367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rgbClr val="2AA7E5"/>
              </a:buClr>
              <a:buSzPts val="1800"/>
              <a:buChar char="•"/>
              <a:defRPr/>
            </a:lvl1pPr>
            <a:lvl2pPr indent="-342900" lvl="1" marL="914400" algn="l">
              <a:lnSpc>
                <a:spcPct val="100000"/>
              </a:lnSpc>
              <a:spcBef>
                <a:spcPts val="360"/>
              </a:spcBef>
              <a:spcAft>
                <a:spcPts val="0"/>
              </a:spcAft>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pic>
        <p:nvPicPr>
          <p:cNvPr id="31" name="Google Shape;31;p19"/>
          <p:cNvPicPr preferRelativeResize="0"/>
          <p:nvPr/>
        </p:nvPicPr>
        <p:blipFill rotWithShape="1">
          <a:blip r:embed="rId2">
            <a:alphaModFix/>
          </a:blip>
          <a:srcRect b="0" l="0" r="0" t="0"/>
          <a:stretch/>
        </p:blipFill>
        <p:spPr>
          <a:xfrm>
            <a:off x="10287625" y="6173250"/>
            <a:ext cx="1679525" cy="510750"/>
          </a:xfrm>
          <a:prstGeom prst="rect">
            <a:avLst/>
          </a:prstGeom>
          <a:noFill/>
          <a:ln>
            <a:noFill/>
          </a:ln>
        </p:spPr>
      </p:pic>
      <p:sp>
        <p:nvSpPr>
          <p:cNvPr id="32" name="Google Shape;32;p19"/>
          <p:cNvSpPr/>
          <p:nvPr/>
        </p:nvSpPr>
        <p:spPr>
          <a:xfrm>
            <a:off x="0" y="5942375"/>
            <a:ext cx="12192000" cy="915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19"/>
          <p:cNvSpPr/>
          <p:nvPr/>
        </p:nvSpPr>
        <p:spPr>
          <a:xfrm>
            <a:off x="0" y="0"/>
            <a:ext cx="2623800" cy="6858000"/>
          </a:xfrm>
          <a:prstGeom prst="rect">
            <a:avLst/>
          </a:prstGeom>
          <a:solidFill>
            <a:srgbClr val="8DC63F"/>
          </a:solidFill>
          <a:ln cap="flat" cmpd="sng" w="9525">
            <a:solidFill>
              <a:srgbClr val="8DC63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4" name="Google Shape;34;p19"/>
          <p:cNvPicPr preferRelativeResize="0"/>
          <p:nvPr/>
        </p:nvPicPr>
        <p:blipFill rotWithShape="1">
          <a:blip r:embed="rId3">
            <a:alphaModFix/>
          </a:blip>
          <a:srcRect b="0" l="0" r="0" t="0"/>
          <a:stretch/>
        </p:blipFill>
        <p:spPr>
          <a:xfrm>
            <a:off x="10294175" y="6093479"/>
            <a:ext cx="1679524" cy="603145"/>
          </a:xfrm>
          <a:prstGeom prst="rect">
            <a:avLst/>
          </a:prstGeom>
          <a:noFill/>
          <a:ln cap="flat" cmpd="sng" w="9525">
            <a:solidFill>
              <a:schemeClr val="lt1"/>
            </a:solidFill>
            <a:prstDash val="solid"/>
            <a:round/>
            <a:headEnd len="sm" w="sm" type="none"/>
            <a:tailEnd len="sm" w="sm" type="none"/>
          </a:ln>
        </p:spPr>
      </p:pic>
      <p:pic>
        <p:nvPicPr>
          <p:cNvPr id="35" name="Google Shape;35;p19"/>
          <p:cNvPicPr preferRelativeResize="0"/>
          <p:nvPr/>
        </p:nvPicPr>
        <p:blipFill rotWithShape="1">
          <a:blip r:embed="rId4">
            <a:alphaModFix/>
          </a:blip>
          <a:srcRect b="0" l="0" r="0" t="0"/>
          <a:stretch/>
        </p:blipFill>
        <p:spPr>
          <a:xfrm>
            <a:off x="267607" y="6032987"/>
            <a:ext cx="529648" cy="63887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Slide">
  <p:cSld name="OBJECT_1_1_1_1_2_1">
    <p:spTree>
      <p:nvGrpSpPr>
        <p:cNvPr id="36" name="Shape 36"/>
        <p:cNvGrpSpPr/>
        <p:nvPr/>
      </p:nvGrpSpPr>
      <p:grpSpPr>
        <a:xfrm>
          <a:off x="0" y="0"/>
          <a:ext cx="0" cy="0"/>
          <a:chOff x="0" y="0"/>
          <a:chExt cx="0" cy="0"/>
        </a:xfrm>
      </p:grpSpPr>
      <p:sp>
        <p:nvSpPr>
          <p:cNvPr id="37" name="Google Shape;37;p20"/>
          <p:cNvSpPr txBox="1"/>
          <p:nvPr>
            <p:ph type="title"/>
          </p:nvPr>
        </p:nvSpPr>
        <p:spPr>
          <a:xfrm>
            <a:off x="4660500" y="211150"/>
            <a:ext cx="7531500" cy="510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2AA7E5"/>
              </a:buClr>
              <a:buSzPts val="1800"/>
              <a:buNone/>
              <a:defRPr b="1" i="0">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0"/>
          <p:cNvSpPr txBox="1"/>
          <p:nvPr>
            <p:ph idx="1" type="body"/>
          </p:nvPr>
        </p:nvSpPr>
        <p:spPr>
          <a:xfrm>
            <a:off x="5420475" y="962525"/>
            <a:ext cx="6162000" cy="50367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rgbClr val="2AA7E5"/>
              </a:buClr>
              <a:buSzPts val="1800"/>
              <a:buChar char="•"/>
              <a:defRPr/>
            </a:lvl1pPr>
            <a:lvl2pPr indent="-342900" lvl="1" marL="914400" algn="l">
              <a:lnSpc>
                <a:spcPct val="100000"/>
              </a:lnSpc>
              <a:spcBef>
                <a:spcPts val="360"/>
              </a:spcBef>
              <a:spcAft>
                <a:spcPts val="0"/>
              </a:spcAft>
              <a:buClr>
                <a:srgbClr val="14181A"/>
              </a:buClr>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Clr>
                <a:srgbClr val="14181A"/>
              </a:buClr>
              <a:buSzPts val="1800"/>
              <a:buChar char="–"/>
              <a:defRPr/>
            </a:lvl4pPr>
            <a:lvl5pPr indent="-342900" lvl="4" marL="2286000" algn="l">
              <a:lnSpc>
                <a:spcPct val="100000"/>
              </a:lnSpc>
              <a:spcBef>
                <a:spcPts val="360"/>
              </a:spcBef>
              <a:spcAft>
                <a:spcPts val="0"/>
              </a:spcAft>
              <a:buClr>
                <a:srgbClr val="14181A"/>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pic>
        <p:nvPicPr>
          <p:cNvPr id="39" name="Google Shape;39;p20"/>
          <p:cNvPicPr preferRelativeResize="0"/>
          <p:nvPr/>
        </p:nvPicPr>
        <p:blipFill rotWithShape="1">
          <a:blip r:embed="rId2">
            <a:alphaModFix/>
          </a:blip>
          <a:srcRect b="0" l="0" r="0" t="0"/>
          <a:stretch/>
        </p:blipFill>
        <p:spPr>
          <a:xfrm>
            <a:off x="10287625" y="6173250"/>
            <a:ext cx="1679525" cy="510750"/>
          </a:xfrm>
          <a:prstGeom prst="rect">
            <a:avLst/>
          </a:prstGeom>
          <a:noFill/>
          <a:ln>
            <a:noFill/>
          </a:ln>
        </p:spPr>
      </p:pic>
      <p:sp>
        <p:nvSpPr>
          <p:cNvPr id="40" name="Google Shape;40;p20"/>
          <p:cNvSpPr/>
          <p:nvPr/>
        </p:nvSpPr>
        <p:spPr>
          <a:xfrm>
            <a:off x="0" y="5942375"/>
            <a:ext cx="12192000" cy="915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20"/>
          <p:cNvSpPr/>
          <p:nvPr/>
        </p:nvSpPr>
        <p:spPr>
          <a:xfrm>
            <a:off x="0" y="0"/>
            <a:ext cx="5274000" cy="6858000"/>
          </a:xfrm>
          <a:prstGeom prst="rect">
            <a:avLst/>
          </a:prstGeom>
          <a:solidFill>
            <a:srgbClr val="60269E"/>
          </a:solidFill>
          <a:ln cap="flat" cmpd="sng" w="9525">
            <a:solidFill>
              <a:srgbClr val="60269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2" name="Google Shape;42;p20"/>
          <p:cNvPicPr preferRelativeResize="0"/>
          <p:nvPr/>
        </p:nvPicPr>
        <p:blipFill rotWithShape="1">
          <a:blip r:embed="rId3">
            <a:alphaModFix/>
          </a:blip>
          <a:srcRect b="0" l="0" r="0" t="0"/>
          <a:stretch/>
        </p:blipFill>
        <p:spPr>
          <a:xfrm>
            <a:off x="10446575" y="6169679"/>
            <a:ext cx="1679524" cy="603145"/>
          </a:xfrm>
          <a:prstGeom prst="rect">
            <a:avLst/>
          </a:prstGeom>
          <a:noFill/>
          <a:ln cap="flat" cmpd="sng" w="9525">
            <a:solidFill>
              <a:schemeClr val="lt1"/>
            </a:solidFill>
            <a:prstDash val="solid"/>
            <a:round/>
            <a:headEnd len="sm" w="sm" type="none"/>
            <a:tailEnd len="sm" w="sm" type="none"/>
          </a:ln>
        </p:spPr>
      </p:pic>
      <p:sp>
        <p:nvSpPr>
          <p:cNvPr id="43" name="Google Shape;43;p20"/>
          <p:cNvSpPr/>
          <p:nvPr/>
        </p:nvSpPr>
        <p:spPr>
          <a:xfrm>
            <a:off x="0" y="5999164"/>
            <a:ext cx="12192000" cy="858900"/>
          </a:xfrm>
          <a:prstGeom prst="rect">
            <a:avLst/>
          </a:prstGeom>
          <a:solidFill>
            <a:srgbClr val="0B3761"/>
          </a:solidFill>
          <a:ln>
            <a:noFill/>
          </a:ln>
        </p:spPr>
        <p:txBody>
          <a:bodyPr anchorCtr="0" anchor="ctr" bIns="91425" lIns="0"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PT Sans Narrow"/>
                <a:ea typeface="PT Sans Narrow"/>
                <a:cs typeface="PT Sans Narrow"/>
                <a:sym typeface="PT Sans Narrow"/>
              </a:rPr>
              <a:t>     				</a:t>
            </a:r>
            <a:endParaRPr b="0" i="0" sz="1400" u="none" cap="none" strike="noStrike">
              <a:solidFill>
                <a:srgbClr val="000000"/>
              </a:solidFill>
              <a:latin typeface="Arial"/>
              <a:ea typeface="Arial"/>
              <a:cs typeface="Arial"/>
              <a:sym typeface="Arial"/>
            </a:endParaRPr>
          </a:p>
        </p:txBody>
      </p:sp>
      <p:pic>
        <p:nvPicPr>
          <p:cNvPr id="44" name="Google Shape;44;p20"/>
          <p:cNvPicPr preferRelativeResize="0"/>
          <p:nvPr/>
        </p:nvPicPr>
        <p:blipFill rotWithShape="1">
          <a:blip r:embed="rId4">
            <a:alphaModFix/>
          </a:blip>
          <a:srcRect b="0" l="0" r="0" t="0"/>
          <a:stretch/>
        </p:blipFill>
        <p:spPr>
          <a:xfrm>
            <a:off x="258357" y="6080737"/>
            <a:ext cx="529648" cy="638876"/>
          </a:xfrm>
          <a:prstGeom prst="rect">
            <a:avLst/>
          </a:prstGeom>
          <a:noFill/>
          <a:ln>
            <a:noFill/>
          </a:ln>
        </p:spPr>
      </p:pic>
      <p:pic>
        <p:nvPicPr>
          <p:cNvPr id="45" name="Google Shape;45;p20"/>
          <p:cNvPicPr preferRelativeResize="0"/>
          <p:nvPr/>
        </p:nvPicPr>
        <p:blipFill rotWithShape="1">
          <a:blip r:embed="rId5">
            <a:alphaModFix/>
          </a:blip>
          <a:srcRect b="0" l="0" r="0" t="0"/>
          <a:stretch/>
        </p:blipFill>
        <p:spPr>
          <a:xfrm>
            <a:off x="10301726" y="6089244"/>
            <a:ext cx="1679526" cy="58978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slide">
  <p:cSld name="OBJECT_1_1_1_1_2_1_2_1">
    <p:spTree>
      <p:nvGrpSpPr>
        <p:cNvPr id="46" name="Shape 46"/>
        <p:cNvGrpSpPr/>
        <p:nvPr/>
      </p:nvGrpSpPr>
      <p:grpSpPr>
        <a:xfrm>
          <a:off x="0" y="0"/>
          <a:ext cx="0" cy="0"/>
          <a:chOff x="0" y="0"/>
          <a:chExt cx="0" cy="0"/>
        </a:xfrm>
      </p:grpSpPr>
      <p:sp>
        <p:nvSpPr>
          <p:cNvPr id="47" name="Google Shape;47;p21"/>
          <p:cNvSpPr/>
          <p:nvPr/>
        </p:nvSpPr>
        <p:spPr>
          <a:xfrm>
            <a:off x="3874975" y="0"/>
            <a:ext cx="8316900" cy="6858000"/>
          </a:xfrm>
          <a:prstGeom prst="rect">
            <a:avLst/>
          </a:prstGeom>
          <a:solidFill>
            <a:srgbClr val="60269E"/>
          </a:solidFill>
          <a:ln cap="flat" cmpd="sng" w="9525">
            <a:solidFill>
              <a:srgbClr val="60269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21"/>
          <p:cNvSpPr txBox="1"/>
          <p:nvPr>
            <p:ph type="title"/>
          </p:nvPr>
        </p:nvSpPr>
        <p:spPr>
          <a:xfrm>
            <a:off x="4343350" y="310250"/>
            <a:ext cx="7531500" cy="510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lt1"/>
              </a:buClr>
              <a:buSzPts val="1800"/>
              <a:buNone/>
              <a:defRPr b="1" i="0">
                <a:solidFill>
                  <a:schemeClr val="lt1"/>
                </a:solidFill>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1"/>
          <p:cNvSpPr txBox="1"/>
          <p:nvPr>
            <p:ph idx="1" type="body"/>
          </p:nvPr>
        </p:nvSpPr>
        <p:spPr>
          <a:xfrm>
            <a:off x="4660500" y="1136550"/>
            <a:ext cx="6162000" cy="50367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lt1"/>
              </a:buClr>
              <a:buSzPts val="1800"/>
              <a:buChar char="•"/>
              <a:defRPr>
                <a:solidFill>
                  <a:schemeClr val="lt1"/>
                </a:solidFill>
              </a:defRPr>
            </a:lvl1pPr>
            <a:lvl2pPr indent="-342900" lvl="1" marL="914400" algn="l">
              <a:lnSpc>
                <a:spcPct val="100000"/>
              </a:lnSpc>
              <a:spcBef>
                <a:spcPts val="360"/>
              </a:spcBef>
              <a:spcAft>
                <a:spcPts val="0"/>
              </a:spcAft>
              <a:buClr>
                <a:schemeClr val="lt1"/>
              </a:buClr>
              <a:buSzPts val="1800"/>
              <a:buChar char="–"/>
              <a:defRPr>
                <a:solidFill>
                  <a:schemeClr val="lt1"/>
                </a:solidFill>
              </a:defRPr>
            </a:lvl2pPr>
            <a:lvl3pPr indent="-342900" lvl="2" marL="1371600" algn="l">
              <a:lnSpc>
                <a:spcPct val="100000"/>
              </a:lnSpc>
              <a:spcBef>
                <a:spcPts val="360"/>
              </a:spcBef>
              <a:spcAft>
                <a:spcPts val="0"/>
              </a:spcAft>
              <a:buClr>
                <a:schemeClr val="lt1"/>
              </a:buClr>
              <a:buSzPts val="1800"/>
              <a:buChar char="•"/>
              <a:defRPr>
                <a:solidFill>
                  <a:schemeClr val="lt1"/>
                </a:solidFill>
              </a:defRPr>
            </a:lvl3pPr>
            <a:lvl4pPr indent="-342900" lvl="3" marL="1828800" algn="l">
              <a:lnSpc>
                <a:spcPct val="100000"/>
              </a:lnSpc>
              <a:spcBef>
                <a:spcPts val="360"/>
              </a:spcBef>
              <a:spcAft>
                <a:spcPts val="0"/>
              </a:spcAft>
              <a:buClr>
                <a:schemeClr val="lt1"/>
              </a:buClr>
              <a:buSzPts val="1800"/>
              <a:buChar char="–"/>
              <a:defRPr>
                <a:solidFill>
                  <a:schemeClr val="lt1"/>
                </a:solidFill>
              </a:defRPr>
            </a:lvl4pPr>
            <a:lvl5pPr indent="-342900" lvl="4" marL="2286000" algn="l">
              <a:lnSpc>
                <a:spcPct val="100000"/>
              </a:lnSpc>
              <a:spcBef>
                <a:spcPts val="360"/>
              </a:spcBef>
              <a:spcAft>
                <a:spcPts val="0"/>
              </a:spcAft>
              <a:buClr>
                <a:schemeClr val="lt1"/>
              </a:buClr>
              <a:buSzPts val="1800"/>
              <a:buChar char="»"/>
              <a:defRPr>
                <a:solidFill>
                  <a:schemeClr val="lt1"/>
                </a:solidFill>
              </a:defRPr>
            </a:lvl5pPr>
            <a:lvl6pPr indent="-342900" lvl="5" marL="2743200" algn="l">
              <a:lnSpc>
                <a:spcPct val="100000"/>
              </a:lnSpc>
              <a:spcBef>
                <a:spcPts val="360"/>
              </a:spcBef>
              <a:spcAft>
                <a:spcPts val="0"/>
              </a:spcAft>
              <a:buClr>
                <a:schemeClr val="lt1"/>
              </a:buClr>
              <a:buSzPts val="1800"/>
              <a:buChar char="•"/>
              <a:defRPr>
                <a:solidFill>
                  <a:schemeClr val="lt1"/>
                </a:solidFill>
              </a:defRPr>
            </a:lvl6pPr>
            <a:lvl7pPr indent="-342900" lvl="6" marL="3200400" algn="l">
              <a:lnSpc>
                <a:spcPct val="100000"/>
              </a:lnSpc>
              <a:spcBef>
                <a:spcPts val="360"/>
              </a:spcBef>
              <a:spcAft>
                <a:spcPts val="0"/>
              </a:spcAft>
              <a:buClr>
                <a:schemeClr val="lt1"/>
              </a:buClr>
              <a:buSzPts val="1800"/>
              <a:buChar char="•"/>
              <a:defRPr>
                <a:solidFill>
                  <a:schemeClr val="lt1"/>
                </a:solidFill>
              </a:defRPr>
            </a:lvl7pPr>
            <a:lvl8pPr indent="-342900" lvl="7" marL="3657600" algn="l">
              <a:lnSpc>
                <a:spcPct val="100000"/>
              </a:lnSpc>
              <a:spcBef>
                <a:spcPts val="360"/>
              </a:spcBef>
              <a:spcAft>
                <a:spcPts val="0"/>
              </a:spcAft>
              <a:buClr>
                <a:schemeClr val="lt1"/>
              </a:buClr>
              <a:buSzPts val="1800"/>
              <a:buChar char="•"/>
              <a:defRPr>
                <a:solidFill>
                  <a:schemeClr val="lt1"/>
                </a:solidFill>
              </a:defRPr>
            </a:lvl8pPr>
            <a:lvl9pPr indent="-342900" lvl="8" marL="4114800" algn="l">
              <a:lnSpc>
                <a:spcPct val="100000"/>
              </a:lnSpc>
              <a:spcBef>
                <a:spcPts val="360"/>
              </a:spcBef>
              <a:spcAft>
                <a:spcPts val="0"/>
              </a:spcAft>
              <a:buClr>
                <a:schemeClr val="lt1"/>
              </a:buClr>
              <a:buSzPts val="1800"/>
              <a:buChar char="•"/>
              <a:defRPr>
                <a:solidFill>
                  <a:schemeClr val="lt1"/>
                </a:solidFill>
              </a:defRPr>
            </a:lvl9pPr>
          </a:lstStyle>
          <a:p/>
        </p:txBody>
      </p:sp>
      <p:sp>
        <p:nvSpPr>
          <p:cNvPr id="50" name="Google Shape;50;p21"/>
          <p:cNvSpPr/>
          <p:nvPr/>
        </p:nvSpPr>
        <p:spPr>
          <a:xfrm>
            <a:off x="0" y="-25"/>
            <a:ext cx="3875100" cy="6858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1" name="Google Shape;51;p21"/>
          <p:cNvPicPr preferRelativeResize="0"/>
          <p:nvPr/>
        </p:nvPicPr>
        <p:blipFill rotWithShape="1">
          <a:blip r:embed="rId2">
            <a:alphaModFix/>
          </a:blip>
          <a:srcRect b="0" l="0" r="0" t="0"/>
          <a:stretch/>
        </p:blipFill>
        <p:spPr>
          <a:xfrm>
            <a:off x="10301726" y="6089244"/>
            <a:ext cx="1679526" cy="58978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or Block Basic Text - Purple">
  <p:cSld name="OBJECT_1_1_2">
    <p:spTree>
      <p:nvGrpSpPr>
        <p:cNvPr id="52" name="Shape 52"/>
        <p:cNvGrpSpPr/>
        <p:nvPr/>
      </p:nvGrpSpPr>
      <p:grpSpPr>
        <a:xfrm>
          <a:off x="0" y="0"/>
          <a:ext cx="0" cy="0"/>
          <a:chOff x="0" y="0"/>
          <a:chExt cx="0" cy="0"/>
        </a:xfrm>
      </p:grpSpPr>
      <p:sp>
        <p:nvSpPr>
          <p:cNvPr id="53" name="Google Shape;53;p22"/>
          <p:cNvSpPr txBox="1"/>
          <p:nvPr>
            <p:ph type="title"/>
          </p:nvPr>
        </p:nvSpPr>
        <p:spPr>
          <a:xfrm>
            <a:off x="2774325" y="211150"/>
            <a:ext cx="9284400" cy="510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2AA7E5"/>
              </a:buClr>
              <a:buSzPts val="1800"/>
              <a:buNone/>
              <a:defRPr b="1" i="0">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2"/>
          <p:cNvSpPr txBox="1"/>
          <p:nvPr>
            <p:ph idx="1" type="body"/>
          </p:nvPr>
        </p:nvSpPr>
        <p:spPr>
          <a:xfrm>
            <a:off x="2710250" y="962525"/>
            <a:ext cx="8872200" cy="50367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rgbClr val="2AA7E5"/>
              </a:buClr>
              <a:buSzPts val="1800"/>
              <a:buChar char="•"/>
              <a:defRPr/>
            </a:lvl1pPr>
            <a:lvl2pPr indent="-342900" lvl="1" marL="914400" algn="l">
              <a:lnSpc>
                <a:spcPct val="100000"/>
              </a:lnSpc>
              <a:spcBef>
                <a:spcPts val="360"/>
              </a:spcBef>
              <a:spcAft>
                <a:spcPts val="0"/>
              </a:spcAft>
              <a:buClr>
                <a:srgbClr val="14181A"/>
              </a:buClr>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Clr>
                <a:srgbClr val="14181A"/>
              </a:buClr>
              <a:buSzPts val="1800"/>
              <a:buChar char="–"/>
              <a:defRPr/>
            </a:lvl4pPr>
            <a:lvl5pPr indent="-342900" lvl="4" marL="2286000" algn="l">
              <a:lnSpc>
                <a:spcPct val="100000"/>
              </a:lnSpc>
              <a:spcBef>
                <a:spcPts val="360"/>
              </a:spcBef>
              <a:spcAft>
                <a:spcPts val="0"/>
              </a:spcAft>
              <a:buClr>
                <a:srgbClr val="14181A"/>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pic>
        <p:nvPicPr>
          <p:cNvPr id="55" name="Google Shape;55;p22"/>
          <p:cNvPicPr preferRelativeResize="0"/>
          <p:nvPr/>
        </p:nvPicPr>
        <p:blipFill rotWithShape="1">
          <a:blip r:embed="rId2">
            <a:alphaModFix/>
          </a:blip>
          <a:srcRect b="0" l="0" r="0" t="0"/>
          <a:stretch/>
        </p:blipFill>
        <p:spPr>
          <a:xfrm>
            <a:off x="10287625" y="6173250"/>
            <a:ext cx="1679525" cy="510750"/>
          </a:xfrm>
          <a:prstGeom prst="rect">
            <a:avLst/>
          </a:prstGeom>
          <a:noFill/>
          <a:ln>
            <a:noFill/>
          </a:ln>
        </p:spPr>
      </p:pic>
      <p:sp>
        <p:nvSpPr>
          <p:cNvPr id="56" name="Google Shape;56;p22"/>
          <p:cNvSpPr/>
          <p:nvPr/>
        </p:nvSpPr>
        <p:spPr>
          <a:xfrm>
            <a:off x="0" y="5942375"/>
            <a:ext cx="12192000" cy="915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22"/>
          <p:cNvSpPr/>
          <p:nvPr/>
        </p:nvSpPr>
        <p:spPr>
          <a:xfrm>
            <a:off x="0" y="0"/>
            <a:ext cx="2623800" cy="6858000"/>
          </a:xfrm>
          <a:prstGeom prst="rect">
            <a:avLst/>
          </a:prstGeom>
          <a:solidFill>
            <a:srgbClr val="60269E"/>
          </a:solidFill>
          <a:ln cap="flat" cmpd="sng" w="9525">
            <a:solidFill>
              <a:srgbClr val="60269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8" name="Google Shape;58;p22"/>
          <p:cNvPicPr preferRelativeResize="0"/>
          <p:nvPr/>
        </p:nvPicPr>
        <p:blipFill rotWithShape="1">
          <a:blip r:embed="rId3">
            <a:alphaModFix/>
          </a:blip>
          <a:srcRect b="0" l="0" r="0" t="0"/>
          <a:stretch/>
        </p:blipFill>
        <p:spPr>
          <a:xfrm>
            <a:off x="267607" y="6032987"/>
            <a:ext cx="529648" cy="638876"/>
          </a:xfrm>
          <a:prstGeom prst="rect">
            <a:avLst/>
          </a:prstGeom>
          <a:noFill/>
          <a:ln>
            <a:noFill/>
          </a:ln>
        </p:spPr>
      </p:pic>
      <p:pic>
        <p:nvPicPr>
          <p:cNvPr id="59" name="Google Shape;59;p22"/>
          <p:cNvPicPr preferRelativeResize="0"/>
          <p:nvPr/>
        </p:nvPicPr>
        <p:blipFill rotWithShape="1">
          <a:blip r:embed="rId4">
            <a:alphaModFix/>
          </a:blip>
          <a:srcRect b="0" l="0" r="0" t="0"/>
          <a:stretch/>
        </p:blipFill>
        <p:spPr>
          <a:xfrm>
            <a:off x="10294175" y="6093479"/>
            <a:ext cx="1679524" cy="603145"/>
          </a:xfrm>
          <a:prstGeom prst="rect">
            <a:avLst/>
          </a:prstGeom>
          <a:noFill/>
          <a:ln cap="flat" cmpd="sng" w="9525">
            <a:solidFill>
              <a:schemeClr val="lt1"/>
            </a:solidFill>
            <a:prstDash val="solid"/>
            <a:round/>
            <a:headEnd len="sm" w="sm" type="none"/>
            <a:tailEnd len="sm" w="sm" type="none"/>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or Block Basic Text - Blue ">
  <p:cSld name="OBJECT_1_1_2_1">
    <p:spTree>
      <p:nvGrpSpPr>
        <p:cNvPr id="60" name="Shape 60"/>
        <p:cNvGrpSpPr/>
        <p:nvPr/>
      </p:nvGrpSpPr>
      <p:grpSpPr>
        <a:xfrm>
          <a:off x="0" y="0"/>
          <a:ext cx="0" cy="0"/>
          <a:chOff x="0" y="0"/>
          <a:chExt cx="0" cy="0"/>
        </a:xfrm>
      </p:grpSpPr>
      <p:sp>
        <p:nvSpPr>
          <p:cNvPr id="61" name="Google Shape;61;p23"/>
          <p:cNvSpPr txBox="1"/>
          <p:nvPr>
            <p:ph type="title"/>
          </p:nvPr>
        </p:nvSpPr>
        <p:spPr>
          <a:xfrm>
            <a:off x="2774325" y="211150"/>
            <a:ext cx="9284400" cy="510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2AA7E5"/>
              </a:buClr>
              <a:buSzPts val="1800"/>
              <a:buNone/>
              <a:defRPr b="1" i="0">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23"/>
          <p:cNvSpPr txBox="1"/>
          <p:nvPr>
            <p:ph idx="1" type="body"/>
          </p:nvPr>
        </p:nvSpPr>
        <p:spPr>
          <a:xfrm>
            <a:off x="2710250" y="962525"/>
            <a:ext cx="8872200" cy="50367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rgbClr val="2AA7E5"/>
              </a:buClr>
              <a:buSzPts val="1800"/>
              <a:buChar char="•"/>
              <a:defRPr/>
            </a:lvl1pPr>
            <a:lvl2pPr indent="-342900" lvl="1" marL="914400" algn="l">
              <a:lnSpc>
                <a:spcPct val="100000"/>
              </a:lnSpc>
              <a:spcBef>
                <a:spcPts val="360"/>
              </a:spcBef>
              <a:spcAft>
                <a:spcPts val="0"/>
              </a:spcAft>
              <a:buClr>
                <a:srgbClr val="14181A"/>
              </a:buClr>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Clr>
                <a:srgbClr val="14181A"/>
              </a:buClr>
              <a:buSzPts val="1800"/>
              <a:buChar char="–"/>
              <a:defRPr/>
            </a:lvl4pPr>
            <a:lvl5pPr indent="-342900" lvl="4" marL="2286000" algn="l">
              <a:lnSpc>
                <a:spcPct val="100000"/>
              </a:lnSpc>
              <a:spcBef>
                <a:spcPts val="360"/>
              </a:spcBef>
              <a:spcAft>
                <a:spcPts val="0"/>
              </a:spcAft>
              <a:buClr>
                <a:srgbClr val="14181A"/>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pic>
        <p:nvPicPr>
          <p:cNvPr id="63" name="Google Shape;63;p23"/>
          <p:cNvPicPr preferRelativeResize="0"/>
          <p:nvPr/>
        </p:nvPicPr>
        <p:blipFill rotWithShape="1">
          <a:blip r:embed="rId2">
            <a:alphaModFix/>
          </a:blip>
          <a:srcRect b="0" l="0" r="0" t="0"/>
          <a:stretch/>
        </p:blipFill>
        <p:spPr>
          <a:xfrm>
            <a:off x="10287625" y="6173250"/>
            <a:ext cx="1679525" cy="510750"/>
          </a:xfrm>
          <a:prstGeom prst="rect">
            <a:avLst/>
          </a:prstGeom>
          <a:noFill/>
          <a:ln>
            <a:noFill/>
          </a:ln>
        </p:spPr>
      </p:pic>
      <p:sp>
        <p:nvSpPr>
          <p:cNvPr id="64" name="Google Shape;64;p23"/>
          <p:cNvSpPr/>
          <p:nvPr/>
        </p:nvSpPr>
        <p:spPr>
          <a:xfrm>
            <a:off x="0" y="5942375"/>
            <a:ext cx="12192000" cy="915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23"/>
          <p:cNvSpPr/>
          <p:nvPr/>
        </p:nvSpPr>
        <p:spPr>
          <a:xfrm>
            <a:off x="0" y="0"/>
            <a:ext cx="2623800" cy="6858000"/>
          </a:xfrm>
          <a:prstGeom prst="rect">
            <a:avLst/>
          </a:prstGeom>
          <a:solidFill>
            <a:srgbClr val="2AA7E5"/>
          </a:solidFill>
          <a:ln cap="flat" cmpd="sng" w="9525">
            <a:solidFill>
              <a:srgbClr val="2AA7E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6" name="Google Shape;66;p23"/>
          <p:cNvPicPr preferRelativeResize="0"/>
          <p:nvPr/>
        </p:nvPicPr>
        <p:blipFill rotWithShape="1">
          <a:blip r:embed="rId3">
            <a:alphaModFix/>
          </a:blip>
          <a:srcRect b="0" l="0" r="0" t="0"/>
          <a:stretch/>
        </p:blipFill>
        <p:spPr>
          <a:xfrm>
            <a:off x="10294175" y="6093479"/>
            <a:ext cx="1679524" cy="603145"/>
          </a:xfrm>
          <a:prstGeom prst="rect">
            <a:avLst/>
          </a:prstGeom>
          <a:noFill/>
          <a:ln cap="flat" cmpd="sng" w="9525">
            <a:solidFill>
              <a:schemeClr val="lt1"/>
            </a:solidFill>
            <a:prstDash val="solid"/>
            <a:round/>
            <a:headEnd len="sm" w="sm" type="none"/>
            <a:tailEnd len="sm" w="sm" type="none"/>
          </a:ln>
        </p:spPr>
      </p:pic>
      <p:pic>
        <p:nvPicPr>
          <p:cNvPr id="67" name="Google Shape;67;p23"/>
          <p:cNvPicPr preferRelativeResize="0"/>
          <p:nvPr/>
        </p:nvPicPr>
        <p:blipFill rotWithShape="1">
          <a:blip r:embed="rId4">
            <a:alphaModFix/>
          </a:blip>
          <a:srcRect b="0" l="0" r="0" t="0"/>
          <a:stretch/>
        </p:blipFill>
        <p:spPr>
          <a:xfrm>
            <a:off x="267607" y="6032987"/>
            <a:ext cx="529648" cy="63887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Slide">
  <p:cSld name="OBJECT_1_1_1_1_1_1">
    <p:spTree>
      <p:nvGrpSpPr>
        <p:cNvPr id="68" name="Shape 68"/>
        <p:cNvGrpSpPr/>
        <p:nvPr/>
      </p:nvGrpSpPr>
      <p:grpSpPr>
        <a:xfrm>
          <a:off x="0" y="0"/>
          <a:ext cx="0" cy="0"/>
          <a:chOff x="0" y="0"/>
          <a:chExt cx="0" cy="0"/>
        </a:xfrm>
      </p:grpSpPr>
      <p:sp>
        <p:nvSpPr>
          <p:cNvPr id="69" name="Google Shape;69;p24"/>
          <p:cNvSpPr txBox="1"/>
          <p:nvPr>
            <p:ph type="title"/>
          </p:nvPr>
        </p:nvSpPr>
        <p:spPr>
          <a:xfrm>
            <a:off x="4660500" y="211150"/>
            <a:ext cx="7531500" cy="510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2AA7E5"/>
              </a:buClr>
              <a:buSzPts val="1800"/>
              <a:buNone/>
              <a:defRPr b="1" i="0">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4"/>
          <p:cNvSpPr txBox="1"/>
          <p:nvPr>
            <p:ph idx="1" type="body"/>
          </p:nvPr>
        </p:nvSpPr>
        <p:spPr>
          <a:xfrm>
            <a:off x="5420475" y="962525"/>
            <a:ext cx="6162000" cy="50367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rgbClr val="2AA7E5"/>
              </a:buClr>
              <a:buSzPts val="1800"/>
              <a:buChar char="•"/>
              <a:defRPr/>
            </a:lvl1pPr>
            <a:lvl2pPr indent="-342900" lvl="1" marL="914400" algn="l">
              <a:lnSpc>
                <a:spcPct val="100000"/>
              </a:lnSpc>
              <a:spcBef>
                <a:spcPts val="360"/>
              </a:spcBef>
              <a:spcAft>
                <a:spcPts val="0"/>
              </a:spcAft>
              <a:buClr>
                <a:srgbClr val="14181A"/>
              </a:buClr>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Clr>
                <a:srgbClr val="14181A"/>
              </a:buClr>
              <a:buSzPts val="1800"/>
              <a:buChar char="–"/>
              <a:defRPr/>
            </a:lvl4pPr>
            <a:lvl5pPr indent="-342900" lvl="4" marL="2286000" algn="l">
              <a:lnSpc>
                <a:spcPct val="100000"/>
              </a:lnSpc>
              <a:spcBef>
                <a:spcPts val="360"/>
              </a:spcBef>
              <a:spcAft>
                <a:spcPts val="0"/>
              </a:spcAft>
              <a:buClr>
                <a:srgbClr val="14181A"/>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pic>
        <p:nvPicPr>
          <p:cNvPr id="71" name="Google Shape;71;p24"/>
          <p:cNvPicPr preferRelativeResize="0"/>
          <p:nvPr/>
        </p:nvPicPr>
        <p:blipFill rotWithShape="1">
          <a:blip r:embed="rId2">
            <a:alphaModFix/>
          </a:blip>
          <a:srcRect b="0" l="0" r="0" t="0"/>
          <a:stretch/>
        </p:blipFill>
        <p:spPr>
          <a:xfrm>
            <a:off x="10287625" y="6173250"/>
            <a:ext cx="1679525" cy="510750"/>
          </a:xfrm>
          <a:prstGeom prst="rect">
            <a:avLst/>
          </a:prstGeom>
          <a:noFill/>
          <a:ln>
            <a:noFill/>
          </a:ln>
        </p:spPr>
      </p:pic>
      <p:sp>
        <p:nvSpPr>
          <p:cNvPr id="72" name="Google Shape;72;p24"/>
          <p:cNvSpPr/>
          <p:nvPr/>
        </p:nvSpPr>
        <p:spPr>
          <a:xfrm>
            <a:off x="0" y="5942375"/>
            <a:ext cx="12192000" cy="915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24"/>
          <p:cNvSpPr/>
          <p:nvPr/>
        </p:nvSpPr>
        <p:spPr>
          <a:xfrm>
            <a:off x="0" y="0"/>
            <a:ext cx="5274000" cy="6858000"/>
          </a:xfrm>
          <a:prstGeom prst="rect">
            <a:avLst/>
          </a:prstGeom>
          <a:solidFill>
            <a:srgbClr val="2AA7E5"/>
          </a:solidFill>
          <a:ln cap="flat" cmpd="sng" w="9525">
            <a:solidFill>
              <a:srgbClr val="2AA7E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4" name="Google Shape;74;p24"/>
          <p:cNvPicPr preferRelativeResize="0"/>
          <p:nvPr/>
        </p:nvPicPr>
        <p:blipFill rotWithShape="1">
          <a:blip r:embed="rId3">
            <a:alphaModFix/>
          </a:blip>
          <a:srcRect b="0" l="0" r="0" t="0"/>
          <a:stretch/>
        </p:blipFill>
        <p:spPr>
          <a:xfrm>
            <a:off x="10294175" y="6093479"/>
            <a:ext cx="1679524" cy="603145"/>
          </a:xfrm>
          <a:prstGeom prst="rect">
            <a:avLst/>
          </a:prstGeom>
          <a:noFill/>
          <a:ln cap="flat" cmpd="sng" w="9525">
            <a:solidFill>
              <a:schemeClr val="lt1"/>
            </a:solidFill>
            <a:prstDash val="solid"/>
            <a:round/>
            <a:headEnd len="sm" w="sm" type="none"/>
            <a:tailEnd len="sm" w="sm" type="none"/>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theme" Target="../theme/theme2.xml"/><Relationship Id="rId12" Type="http://schemas.openxmlformats.org/officeDocument/2006/relationships/slideLayout" Target="../slideLayouts/slideLayout10.xml"/><Relationship Id="rId1" Type="http://schemas.openxmlformats.org/officeDocument/2006/relationships/image" Target="../media/image4.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5"/>
          <p:cNvSpPr txBox="1"/>
          <p:nvPr>
            <p:ph type="title"/>
          </p:nvPr>
        </p:nvSpPr>
        <p:spPr>
          <a:xfrm>
            <a:off x="609600" y="211138"/>
            <a:ext cx="10972800" cy="510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2AA7E5"/>
              </a:buClr>
              <a:buSzPts val="3600"/>
              <a:buFont typeface="PT Sans Narrow"/>
              <a:buNone/>
              <a:defRPr b="1" i="0" sz="3600" u="none" cap="none" strike="noStrike">
                <a:solidFill>
                  <a:srgbClr val="2AA7E5"/>
                </a:solidFill>
                <a:latin typeface="PT Sans Narrow"/>
                <a:ea typeface="PT Sans Narrow"/>
                <a:cs typeface="PT Sans Narrow"/>
                <a:sym typeface="PT Sans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5"/>
          <p:cNvSpPr txBox="1"/>
          <p:nvPr>
            <p:ph idx="1" type="body"/>
          </p:nvPr>
        </p:nvSpPr>
        <p:spPr>
          <a:xfrm>
            <a:off x="609600" y="962527"/>
            <a:ext cx="10972800" cy="50367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rgbClr val="434343"/>
              </a:buClr>
              <a:buSzPts val="3200"/>
              <a:buFont typeface="Arial"/>
              <a:buChar char="•"/>
              <a:defRPr b="0" i="0" sz="3200" u="none" cap="none" strike="noStrike">
                <a:solidFill>
                  <a:srgbClr val="434343"/>
                </a:solidFill>
                <a:latin typeface="Calibri"/>
                <a:ea typeface="Calibri"/>
                <a:cs typeface="Calibri"/>
                <a:sym typeface="Calibri"/>
              </a:defRPr>
            </a:lvl1pPr>
            <a:lvl2pPr indent="-406400" lvl="1" marL="914400" marR="0" rtl="0" algn="l">
              <a:lnSpc>
                <a:spcPct val="100000"/>
              </a:lnSpc>
              <a:spcBef>
                <a:spcPts val="560"/>
              </a:spcBef>
              <a:spcAft>
                <a:spcPts val="0"/>
              </a:spcAft>
              <a:buClr>
                <a:srgbClr val="434343"/>
              </a:buClr>
              <a:buSzPts val="2800"/>
              <a:buFont typeface="Arial"/>
              <a:buChar char="–"/>
              <a:defRPr b="0" i="0" sz="2800" u="none" cap="none" strike="noStrike">
                <a:solidFill>
                  <a:srgbClr val="434343"/>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434343"/>
              </a:buClr>
              <a:buSzPts val="2400"/>
              <a:buFont typeface="Arial"/>
              <a:buChar char="•"/>
              <a:defRPr b="0" i="0" sz="2400" u="none" cap="none" strike="noStrike">
                <a:solidFill>
                  <a:srgbClr val="434343"/>
                </a:solidFill>
                <a:latin typeface="Calibri"/>
                <a:ea typeface="Calibri"/>
                <a:cs typeface="Calibri"/>
                <a:sym typeface="Calibri"/>
              </a:defRPr>
            </a:lvl3pPr>
            <a:lvl4pPr indent="-355600" lvl="3" marL="1828800" marR="0" rtl="0" algn="l">
              <a:lnSpc>
                <a:spcPct val="100000"/>
              </a:lnSpc>
              <a:spcBef>
                <a:spcPts val="400"/>
              </a:spcBef>
              <a:spcAft>
                <a:spcPts val="0"/>
              </a:spcAft>
              <a:buClr>
                <a:srgbClr val="434343"/>
              </a:buClr>
              <a:buSzPts val="2000"/>
              <a:buFont typeface="Arial"/>
              <a:buChar char="–"/>
              <a:defRPr b="0" i="0" sz="2000" u="none" cap="none" strike="noStrike">
                <a:solidFill>
                  <a:srgbClr val="434343"/>
                </a:solidFill>
                <a:latin typeface="Calibri"/>
                <a:ea typeface="Calibri"/>
                <a:cs typeface="Calibri"/>
                <a:sym typeface="Calibri"/>
              </a:defRPr>
            </a:lvl4pPr>
            <a:lvl5pPr indent="-355600" lvl="4" marL="2286000" marR="0" rtl="0" algn="l">
              <a:lnSpc>
                <a:spcPct val="100000"/>
              </a:lnSpc>
              <a:spcBef>
                <a:spcPts val="400"/>
              </a:spcBef>
              <a:spcAft>
                <a:spcPts val="0"/>
              </a:spcAft>
              <a:buClr>
                <a:srgbClr val="434343"/>
              </a:buClr>
              <a:buSzPts val="2000"/>
              <a:buFont typeface="Arial"/>
              <a:buChar char="»"/>
              <a:defRPr b="0" i="0" sz="2000" u="none" cap="none" strike="noStrike">
                <a:solidFill>
                  <a:srgbClr val="434343"/>
                </a:solidFill>
                <a:latin typeface="Calibri"/>
                <a:ea typeface="Calibri"/>
                <a:cs typeface="Calibri"/>
                <a:sym typeface="Calibri"/>
              </a:defRPr>
            </a:lvl5pPr>
            <a:lvl6pPr indent="-355600" lvl="5" marL="2743200" marR="0" rtl="0" algn="l">
              <a:lnSpc>
                <a:spcPct val="100000"/>
              </a:lnSpc>
              <a:spcBef>
                <a:spcPts val="400"/>
              </a:spcBef>
              <a:spcAft>
                <a:spcPts val="0"/>
              </a:spcAft>
              <a:buClr>
                <a:srgbClr val="434343"/>
              </a:buClr>
              <a:buSzPts val="2000"/>
              <a:buFont typeface="Arial"/>
              <a:buChar char="•"/>
              <a:defRPr b="0" i="0" sz="2000" u="none" cap="none" strike="noStrike">
                <a:solidFill>
                  <a:srgbClr val="434343"/>
                </a:solidFill>
                <a:latin typeface="Calibri"/>
                <a:ea typeface="Calibri"/>
                <a:cs typeface="Calibri"/>
                <a:sym typeface="Calibri"/>
              </a:defRPr>
            </a:lvl6pPr>
            <a:lvl7pPr indent="-355600" lvl="6" marL="3200400" marR="0" rtl="0" algn="l">
              <a:lnSpc>
                <a:spcPct val="100000"/>
              </a:lnSpc>
              <a:spcBef>
                <a:spcPts val="400"/>
              </a:spcBef>
              <a:spcAft>
                <a:spcPts val="0"/>
              </a:spcAft>
              <a:buClr>
                <a:srgbClr val="434343"/>
              </a:buClr>
              <a:buSzPts val="2000"/>
              <a:buFont typeface="Arial"/>
              <a:buChar char="•"/>
              <a:defRPr b="0" i="0" sz="2000" u="none" cap="none" strike="noStrike">
                <a:solidFill>
                  <a:srgbClr val="434343"/>
                </a:solidFill>
                <a:latin typeface="Calibri"/>
                <a:ea typeface="Calibri"/>
                <a:cs typeface="Calibri"/>
                <a:sym typeface="Calibri"/>
              </a:defRPr>
            </a:lvl7pPr>
            <a:lvl8pPr indent="-355600" lvl="7" marL="3657600" marR="0" rtl="0" algn="l">
              <a:lnSpc>
                <a:spcPct val="100000"/>
              </a:lnSpc>
              <a:spcBef>
                <a:spcPts val="400"/>
              </a:spcBef>
              <a:spcAft>
                <a:spcPts val="0"/>
              </a:spcAft>
              <a:buClr>
                <a:srgbClr val="434343"/>
              </a:buClr>
              <a:buSzPts val="2000"/>
              <a:buFont typeface="Arial"/>
              <a:buChar char="•"/>
              <a:defRPr b="0" i="0" sz="2000" u="none" cap="none" strike="noStrike">
                <a:solidFill>
                  <a:srgbClr val="434343"/>
                </a:solidFill>
                <a:latin typeface="Calibri"/>
                <a:ea typeface="Calibri"/>
                <a:cs typeface="Calibri"/>
                <a:sym typeface="Calibri"/>
              </a:defRPr>
            </a:lvl8pPr>
            <a:lvl9pPr indent="-355600" lvl="8" marL="4114800" marR="0" rtl="0" algn="l">
              <a:lnSpc>
                <a:spcPct val="100000"/>
              </a:lnSpc>
              <a:spcBef>
                <a:spcPts val="400"/>
              </a:spcBef>
              <a:spcAft>
                <a:spcPts val="0"/>
              </a:spcAft>
              <a:buClr>
                <a:srgbClr val="434343"/>
              </a:buClr>
              <a:buSzPts val="2000"/>
              <a:buFont typeface="Arial"/>
              <a:buChar char="•"/>
              <a:defRPr b="0" i="0" sz="2000" u="none" cap="none" strike="noStrike">
                <a:solidFill>
                  <a:srgbClr val="434343"/>
                </a:solidFill>
                <a:latin typeface="Calibri"/>
                <a:ea typeface="Calibri"/>
                <a:cs typeface="Calibri"/>
                <a:sym typeface="Calibri"/>
              </a:defRPr>
            </a:lvl9pPr>
          </a:lstStyle>
          <a:p/>
        </p:txBody>
      </p:sp>
      <p:sp>
        <p:nvSpPr>
          <p:cNvPr id="12" name="Google Shape;12;p15"/>
          <p:cNvSpPr/>
          <p:nvPr/>
        </p:nvSpPr>
        <p:spPr>
          <a:xfrm>
            <a:off x="0" y="5999164"/>
            <a:ext cx="12192000" cy="858900"/>
          </a:xfrm>
          <a:prstGeom prst="rect">
            <a:avLst/>
          </a:prstGeom>
          <a:solidFill>
            <a:srgbClr val="0B3761"/>
          </a:solidFill>
          <a:ln>
            <a:noFill/>
          </a:ln>
        </p:spPr>
        <p:txBody>
          <a:bodyPr anchorCtr="0" anchor="ctr" bIns="91425" lIns="0"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PT Sans Narrow"/>
                <a:ea typeface="PT Sans Narrow"/>
                <a:cs typeface="PT Sans Narrow"/>
                <a:sym typeface="PT Sans Narrow"/>
              </a:rPr>
              <a:t>     				</a:t>
            </a:r>
            <a:endParaRPr b="0" i="0" sz="1400" u="none" cap="none" strike="noStrike">
              <a:solidFill>
                <a:srgbClr val="000000"/>
              </a:solidFill>
              <a:latin typeface="Arial"/>
              <a:ea typeface="Arial"/>
              <a:cs typeface="Arial"/>
              <a:sym typeface="Arial"/>
            </a:endParaRPr>
          </a:p>
        </p:txBody>
      </p:sp>
      <p:pic>
        <p:nvPicPr>
          <p:cNvPr id="13" name="Google Shape;13;p15"/>
          <p:cNvPicPr preferRelativeResize="0"/>
          <p:nvPr/>
        </p:nvPicPr>
        <p:blipFill rotWithShape="1">
          <a:blip r:embed="rId1">
            <a:alphaModFix/>
          </a:blip>
          <a:srcRect b="0" l="0" r="0" t="0"/>
          <a:stretch/>
        </p:blipFill>
        <p:spPr>
          <a:xfrm>
            <a:off x="10594225" y="6173250"/>
            <a:ext cx="1679525" cy="510750"/>
          </a:xfrm>
          <a:prstGeom prst="rect">
            <a:avLst/>
          </a:prstGeom>
          <a:noFill/>
          <a:ln>
            <a:noFill/>
          </a:ln>
        </p:spPr>
      </p:pic>
      <p:pic>
        <p:nvPicPr>
          <p:cNvPr id="14" name="Google Shape;14;p15"/>
          <p:cNvPicPr preferRelativeResize="0"/>
          <p:nvPr/>
        </p:nvPicPr>
        <p:blipFill rotWithShape="1">
          <a:blip r:embed="rId2">
            <a:alphaModFix/>
          </a:blip>
          <a:srcRect b="0" l="0" r="0" t="0"/>
          <a:stretch/>
        </p:blipFill>
        <p:spPr>
          <a:xfrm>
            <a:off x="123152" y="5332092"/>
            <a:ext cx="1372645" cy="137264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15.png"/><Relationship Id="rId5"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8.jpg"/><Relationship Id="rId4" Type="http://schemas.openxmlformats.org/officeDocument/2006/relationships/image" Target="../media/image11.jpg"/><Relationship Id="rId5"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6.png"/><Relationship Id="rId5"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
          <p:cNvSpPr txBox="1"/>
          <p:nvPr>
            <p:ph type="ctrTitle"/>
          </p:nvPr>
        </p:nvSpPr>
        <p:spPr>
          <a:xfrm>
            <a:off x="3604500" y="3214668"/>
            <a:ext cx="8587500" cy="1470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2AA7E5"/>
              </a:buClr>
              <a:buSzPts val="2800"/>
              <a:buNone/>
            </a:pPr>
            <a:r>
              <a:rPr lang="en-US">
                <a:latin typeface="Arial Narrow"/>
                <a:ea typeface="Arial Narrow"/>
                <a:cs typeface="Arial Narrow"/>
                <a:sym typeface="Arial Narrow"/>
              </a:rPr>
              <a:t>Animal Welfare</a:t>
            </a:r>
            <a:br>
              <a:rPr lang="en-US">
                <a:latin typeface="Arial Narrow"/>
                <a:ea typeface="Arial Narrow"/>
                <a:cs typeface="Arial Narrow"/>
                <a:sym typeface="Arial Narrow"/>
              </a:rPr>
            </a:br>
            <a:r>
              <a:rPr lang="en-US">
                <a:latin typeface="Arial Narrow"/>
                <a:ea typeface="Arial Narrow"/>
                <a:cs typeface="Arial Narrow"/>
                <a:sym typeface="Arial Narrow"/>
              </a:rPr>
              <a:t>Board Meeting</a:t>
            </a:r>
            <a:endParaRPr/>
          </a:p>
        </p:txBody>
      </p:sp>
      <p:sp>
        <p:nvSpPr>
          <p:cNvPr id="87" name="Google Shape;87;p1"/>
          <p:cNvSpPr txBox="1"/>
          <p:nvPr>
            <p:ph idx="1" type="subTitle"/>
          </p:nvPr>
        </p:nvSpPr>
        <p:spPr>
          <a:xfrm>
            <a:off x="4895750" y="4684668"/>
            <a:ext cx="5827500" cy="882755"/>
          </a:xfrm>
          <a:prstGeom prst="rect">
            <a:avLst/>
          </a:prstGeom>
          <a:noFill/>
          <a:ln>
            <a:noFill/>
          </a:ln>
        </p:spPr>
        <p:txBody>
          <a:bodyPr anchorCtr="0" anchor="t" bIns="45700" lIns="91425" spcFirstLastPara="1" rIns="91425" wrap="square" tIns="45700">
            <a:noAutofit/>
          </a:bodyPr>
          <a:lstStyle/>
          <a:p>
            <a:pPr indent="-431800" lvl="0" marL="457200" rtl="0" algn="ctr">
              <a:lnSpc>
                <a:spcPct val="100000"/>
              </a:lnSpc>
              <a:spcBef>
                <a:spcPts val="640"/>
              </a:spcBef>
              <a:spcAft>
                <a:spcPts val="0"/>
              </a:spcAft>
              <a:buSzPts val="3200"/>
              <a:buNone/>
            </a:pPr>
            <a:r>
              <a:rPr lang="en-US">
                <a:solidFill>
                  <a:schemeClr val="dk1"/>
                </a:solidFill>
              </a:rPr>
              <a:t>May 18, 2026</a:t>
            </a:r>
            <a:endParaRPr>
              <a:solidFill>
                <a:schemeClr val="dk1"/>
              </a:solidFill>
            </a:endParaRPr>
          </a:p>
        </p:txBody>
      </p:sp>
      <p:pic>
        <p:nvPicPr>
          <p:cNvPr id="88" name="Google Shape;88;p1"/>
          <p:cNvPicPr preferRelativeResize="0"/>
          <p:nvPr/>
        </p:nvPicPr>
        <p:blipFill rotWithShape="1">
          <a:blip r:embed="rId3">
            <a:alphaModFix/>
          </a:blip>
          <a:srcRect b="0" l="0" r="0" t="0"/>
          <a:stretch/>
        </p:blipFill>
        <p:spPr>
          <a:xfrm>
            <a:off x="6557958" y="489795"/>
            <a:ext cx="2680584" cy="268058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74" name="Shape 174"/>
        <p:cNvGrpSpPr/>
        <p:nvPr/>
      </p:nvGrpSpPr>
      <p:grpSpPr>
        <a:xfrm>
          <a:off x="0" y="0"/>
          <a:ext cx="0" cy="0"/>
          <a:chOff x="0" y="0"/>
          <a:chExt cx="0" cy="0"/>
        </a:xfrm>
      </p:grpSpPr>
      <p:sp>
        <p:nvSpPr>
          <p:cNvPr id="175" name="Google Shape;175;g363e3480796_1_0"/>
          <p:cNvSpPr txBox="1"/>
          <p:nvPr>
            <p:ph type="title"/>
          </p:nvPr>
        </p:nvSpPr>
        <p:spPr>
          <a:xfrm>
            <a:off x="609600" y="211138"/>
            <a:ext cx="10972800" cy="5109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3600"/>
              <a:buNone/>
            </a:pPr>
            <a:r>
              <a:rPr lang="en-US">
                <a:latin typeface="Arial Narrow"/>
                <a:ea typeface="Arial Narrow"/>
                <a:cs typeface="Arial Narrow"/>
                <a:sym typeface="Arial Narrow"/>
              </a:rPr>
              <a:t>Q1 2026 </a:t>
            </a:r>
            <a:r>
              <a:rPr lang="en-US"/>
              <a:t>Adoption Promotions</a:t>
            </a:r>
            <a:endParaRPr/>
          </a:p>
        </p:txBody>
      </p:sp>
      <p:sp>
        <p:nvSpPr>
          <p:cNvPr id="176" name="Google Shape;176;g363e3480796_1_0"/>
          <p:cNvSpPr txBox="1"/>
          <p:nvPr/>
        </p:nvSpPr>
        <p:spPr>
          <a:xfrm>
            <a:off x="2388129" y="5354599"/>
            <a:ext cx="7221620" cy="52318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Upcoming Promotions: Take ‘Em Home Tuesday – Free dog adoptions every Tuesday thru summer), Adopt a Shelter Pet Day – Free adoptions Apr 30-May 3.</a:t>
            </a:r>
            <a:endParaRPr b="0" i="0" sz="1400" u="none" cap="none" strike="noStrike">
              <a:solidFill>
                <a:schemeClr val="dk1"/>
              </a:solidFill>
              <a:latin typeface="Arial"/>
              <a:ea typeface="Arial"/>
              <a:cs typeface="Arial"/>
              <a:sym typeface="Arial"/>
            </a:endParaRPr>
          </a:p>
        </p:txBody>
      </p:sp>
      <p:pic>
        <p:nvPicPr>
          <p:cNvPr id="177" name="Google Shape;177;g363e3480796_1_0"/>
          <p:cNvPicPr preferRelativeResize="0"/>
          <p:nvPr/>
        </p:nvPicPr>
        <p:blipFill rotWithShape="1">
          <a:blip r:embed="rId3">
            <a:alphaModFix/>
          </a:blip>
          <a:srcRect b="0" l="0" r="0" t="0"/>
          <a:stretch/>
        </p:blipFill>
        <p:spPr>
          <a:xfrm>
            <a:off x="4518971" y="883672"/>
            <a:ext cx="3329908" cy="4309292"/>
          </a:xfrm>
          <a:prstGeom prst="rect">
            <a:avLst/>
          </a:prstGeom>
          <a:noFill/>
          <a:ln>
            <a:noFill/>
          </a:ln>
        </p:spPr>
      </p:pic>
      <p:pic>
        <p:nvPicPr>
          <p:cNvPr id="178" name="Google Shape;178;g363e3480796_1_0"/>
          <p:cNvPicPr preferRelativeResize="0"/>
          <p:nvPr/>
        </p:nvPicPr>
        <p:blipFill rotWithShape="1">
          <a:blip r:embed="rId4">
            <a:alphaModFix/>
          </a:blip>
          <a:srcRect b="0" l="0" r="0" t="0"/>
          <a:stretch/>
        </p:blipFill>
        <p:spPr>
          <a:xfrm>
            <a:off x="794708" y="883672"/>
            <a:ext cx="3449137" cy="4309292"/>
          </a:xfrm>
          <a:prstGeom prst="rect">
            <a:avLst/>
          </a:prstGeom>
          <a:noFill/>
          <a:ln>
            <a:noFill/>
          </a:ln>
        </p:spPr>
      </p:pic>
      <p:pic>
        <p:nvPicPr>
          <p:cNvPr id="179" name="Google Shape;179;g363e3480796_1_0"/>
          <p:cNvPicPr preferRelativeResize="0"/>
          <p:nvPr/>
        </p:nvPicPr>
        <p:blipFill rotWithShape="1">
          <a:blip r:embed="rId5">
            <a:alphaModFix/>
          </a:blip>
          <a:srcRect b="0" l="0" r="0" t="0"/>
          <a:stretch/>
        </p:blipFill>
        <p:spPr>
          <a:xfrm>
            <a:off x="8113786" y="883672"/>
            <a:ext cx="3329908" cy="430929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g3c4151e8fd2_0_0"/>
          <p:cNvSpPr txBox="1"/>
          <p:nvPr>
            <p:ph idx="1" type="body"/>
          </p:nvPr>
        </p:nvSpPr>
        <p:spPr>
          <a:xfrm>
            <a:off x="6585350" y="564750"/>
            <a:ext cx="5452800" cy="6293100"/>
          </a:xfrm>
          <a:prstGeom prst="rect">
            <a:avLst/>
          </a:prstGeom>
          <a:noFill/>
          <a:ln>
            <a:noFill/>
          </a:ln>
        </p:spPr>
        <p:txBody>
          <a:bodyPr anchorCtr="0" anchor="t" bIns="45700" lIns="91425" spcFirstLastPara="1" rIns="91425" wrap="square" tIns="45700">
            <a:noAutofit/>
          </a:bodyPr>
          <a:lstStyle/>
          <a:p>
            <a:pPr indent="0" lvl="0" marL="0" rtl="0" algn="l">
              <a:spcBef>
                <a:spcPts val="360"/>
              </a:spcBef>
              <a:spcAft>
                <a:spcPts val="0"/>
              </a:spcAft>
              <a:buSzPts val="1100"/>
              <a:buNone/>
            </a:pPr>
            <a:r>
              <a:t/>
            </a:r>
            <a:endParaRPr sz="1400"/>
          </a:p>
          <a:p>
            <a:pPr indent="0" lvl="0" marL="0" rtl="0" algn="l">
              <a:spcBef>
                <a:spcPts val="360"/>
              </a:spcBef>
              <a:spcAft>
                <a:spcPts val="0"/>
              </a:spcAft>
              <a:buSzPts val="1100"/>
              <a:buNone/>
            </a:pPr>
            <a:r>
              <a:t/>
            </a:r>
            <a:endParaRPr sz="1400"/>
          </a:p>
          <a:p>
            <a:pPr indent="0" lvl="0" marL="0" rtl="0" algn="l">
              <a:spcBef>
                <a:spcPts val="360"/>
              </a:spcBef>
              <a:spcAft>
                <a:spcPts val="0"/>
              </a:spcAft>
              <a:buClr>
                <a:schemeClr val="dk1"/>
              </a:buClr>
              <a:buSzPts val="1100"/>
              <a:buFont typeface="Arial"/>
              <a:buNone/>
            </a:pPr>
            <a:r>
              <a:rPr lang="en-US" sz="1400">
                <a:latin typeface="Arial"/>
                <a:ea typeface="Arial"/>
                <a:cs typeface="Arial"/>
                <a:sym typeface="Arial"/>
              </a:rPr>
              <a:t>Ryder A0060238116</a:t>
            </a:r>
            <a:endParaRPr sz="1400">
              <a:latin typeface="Arial"/>
              <a:ea typeface="Arial"/>
              <a:cs typeface="Arial"/>
              <a:sym typeface="Arial"/>
            </a:endParaRPr>
          </a:p>
          <a:p>
            <a:pPr indent="0" lvl="0" marL="0" rtl="0" algn="l">
              <a:spcBef>
                <a:spcPts val="360"/>
              </a:spcBef>
              <a:spcAft>
                <a:spcPts val="0"/>
              </a:spcAft>
              <a:buClr>
                <a:schemeClr val="dk1"/>
              </a:buClr>
              <a:buSzPts val="1100"/>
              <a:buFont typeface="Arial"/>
              <a:buNone/>
            </a:pPr>
            <a:r>
              <a:t/>
            </a:r>
            <a:endParaRPr sz="1400">
              <a:latin typeface="Arial"/>
              <a:ea typeface="Arial"/>
              <a:cs typeface="Arial"/>
              <a:sym typeface="Arial"/>
            </a:endParaRPr>
          </a:p>
          <a:p>
            <a:pPr indent="0" lvl="0" marL="0" rtl="0" algn="l">
              <a:spcBef>
                <a:spcPts val="360"/>
              </a:spcBef>
              <a:spcAft>
                <a:spcPts val="0"/>
              </a:spcAft>
              <a:buClr>
                <a:schemeClr val="dk1"/>
              </a:buClr>
              <a:buSzPts val="1100"/>
              <a:buFont typeface="Arial"/>
              <a:buNone/>
            </a:pPr>
            <a:r>
              <a:rPr lang="en-US" sz="1400">
                <a:latin typeface="Arial"/>
                <a:ea typeface="Arial"/>
                <a:cs typeface="Arial"/>
                <a:sym typeface="Arial"/>
              </a:rPr>
              <a:t>Ryder is a delightful 6-year-old pup who is ready to find his forever home! This sweet boy has spent far too long at the shelter, and he’s hoping to change that soon. One of Ryder's most endearing traits is his charming wiggle! Whenever anyone approaches his kennel, he can't help but wiggle his butt in excitement, showing just how much he loves attention and affection. He thrives on companionship and is looking for a loving family to shower him with love and cuddles.</a:t>
            </a:r>
            <a:endParaRPr sz="1400">
              <a:latin typeface="Arial"/>
              <a:ea typeface="Arial"/>
              <a:cs typeface="Arial"/>
              <a:sym typeface="Arial"/>
            </a:endParaRPr>
          </a:p>
          <a:p>
            <a:pPr indent="0" lvl="0" marL="0" rtl="0" algn="l">
              <a:spcBef>
                <a:spcPts val="360"/>
              </a:spcBef>
              <a:spcAft>
                <a:spcPts val="0"/>
              </a:spcAft>
              <a:buClr>
                <a:schemeClr val="dk1"/>
              </a:buClr>
              <a:buSzPts val="1100"/>
              <a:buFont typeface="Arial"/>
              <a:buNone/>
            </a:pPr>
            <a:r>
              <a:t/>
            </a:r>
            <a:endParaRPr sz="1400">
              <a:latin typeface="Arial"/>
              <a:ea typeface="Arial"/>
              <a:cs typeface="Arial"/>
              <a:sym typeface="Arial"/>
            </a:endParaRPr>
          </a:p>
          <a:p>
            <a:pPr indent="0" lvl="0" marL="0" rtl="0" algn="l">
              <a:lnSpc>
                <a:spcPct val="100000"/>
              </a:lnSpc>
              <a:spcBef>
                <a:spcPts val="360"/>
              </a:spcBef>
              <a:spcAft>
                <a:spcPts val="0"/>
              </a:spcAft>
              <a:buSzPts val="1800"/>
              <a:buNone/>
            </a:pPr>
            <a:r>
              <a:rPr lang="en-US" sz="1400">
                <a:latin typeface="Arial"/>
                <a:ea typeface="Arial"/>
                <a:cs typeface="Arial"/>
                <a:sym typeface="Arial"/>
              </a:rPr>
              <a:t>Ryder is a gentle soul who deserves a second chance at happiness. If you’re ready to welcome a loyal friend into your life, come meet Ryder and experience his joyful spirit firsthand. Let’s help this lovable guy find the loving home he’s been waiting for! 🐶❤️ </a:t>
            </a:r>
            <a:endParaRPr sz="1400">
              <a:latin typeface="Arial"/>
              <a:ea typeface="Arial"/>
              <a:cs typeface="Arial"/>
              <a:sym typeface="Arial"/>
            </a:endParaRPr>
          </a:p>
          <a:p>
            <a:pPr indent="0" lvl="0" marL="0" rtl="0" algn="l">
              <a:lnSpc>
                <a:spcPct val="100000"/>
              </a:lnSpc>
              <a:spcBef>
                <a:spcPts val="360"/>
              </a:spcBef>
              <a:spcAft>
                <a:spcPts val="0"/>
              </a:spcAft>
              <a:buSzPts val="1800"/>
              <a:buNone/>
            </a:pPr>
            <a:r>
              <a:t/>
            </a:r>
            <a:endParaRPr sz="1400">
              <a:latin typeface="Arial"/>
              <a:ea typeface="Arial"/>
              <a:cs typeface="Arial"/>
              <a:sym typeface="Arial"/>
            </a:endParaRPr>
          </a:p>
          <a:p>
            <a:pPr indent="0" lvl="0" marL="0" rtl="0" algn="l">
              <a:lnSpc>
                <a:spcPct val="100000"/>
              </a:lnSpc>
              <a:spcBef>
                <a:spcPts val="360"/>
              </a:spcBef>
              <a:spcAft>
                <a:spcPts val="0"/>
              </a:spcAft>
              <a:buSzPts val="1800"/>
              <a:buNone/>
            </a:pPr>
            <a:r>
              <a:rPr lang="en-US" sz="1400">
                <a:latin typeface="Arial"/>
                <a:ea typeface="Arial"/>
                <a:cs typeface="Arial"/>
                <a:sym typeface="Arial"/>
              </a:rPr>
              <a:t>Ryder does well with others in playgroup.</a:t>
            </a:r>
            <a:endParaRPr sz="1400">
              <a:latin typeface="Arial"/>
              <a:ea typeface="Arial"/>
              <a:cs typeface="Arial"/>
              <a:sym typeface="Arial"/>
            </a:endParaRPr>
          </a:p>
        </p:txBody>
      </p:sp>
      <p:sp>
        <p:nvSpPr>
          <p:cNvPr id="186" name="Google Shape;186;g3c4151e8fd2_0_0"/>
          <p:cNvSpPr txBox="1"/>
          <p:nvPr>
            <p:ph type="title"/>
          </p:nvPr>
        </p:nvSpPr>
        <p:spPr>
          <a:xfrm>
            <a:off x="6637800" y="53850"/>
            <a:ext cx="5746500" cy="5109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3600"/>
              <a:buNone/>
            </a:pPr>
            <a:r>
              <a:rPr lang="en-US">
                <a:solidFill>
                  <a:srgbClr val="0B3761"/>
                </a:solidFill>
              </a:rPr>
              <a:t>Ryder A0060238116 </a:t>
            </a:r>
            <a:endParaRPr>
              <a:solidFill>
                <a:srgbClr val="0B3761"/>
              </a:solidFill>
            </a:endParaRPr>
          </a:p>
        </p:txBody>
      </p:sp>
      <p:pic>
        <p:nvPicPr>
          <p:cNvPr id="187" name="Google Shape;187;g3c4151e8fd2_0_0" title="Ryder 3.jpg"/>
          <p:cNvPicPr preferRelativeResize="0"/>
          <p:nvPr/>
        </p:nvPicPr>
        <p:blipFill rotWithShape="1">
          <a:blip r:embed="rId3">
            <a:alphaModFix/>
          </a:blip>
          <a:srcRect b="0" l="0" r="0" t="0"/>
          <a:stretch/>
        </p:blipFill>
        <p:spPr>
          <a:xfrm>
            <a:off x="1797775" y="3059525"/>
            <a:ext cx="2428700" cy="3238276"/>
          </a:xfrm>
          <a:prstGeom prst="rect">
            <a:avLst/>
          </a:prstGeom>
          <a:noFill/>
          <a:ln>
            <a:noFill/>
          </a:ln>
        </p:spPr>
      </p:pic>
      <p:pic>
        <p:nvPicPr>
          <p:cNvPr id="188" name="Google Shape;188;g3c4151e8fd2_0_0" title="ryder 2.jpg"/>
          <p:cNvPicPr preferRelativeResize="0"/>
          <p:nvPr/>
        </p:nvPicPr>
        <p:blipFill rotWithShape="1">
          <a:blip r:embed="rId4">
            <a:alphaModFix/>
          </a:blip>
          <a:srcRect b="0" l="159" r="159" t="0"/>
          <a:stretch/>
        </p:blipFill>
        <p:spPr>
          <a:xfrm>
            <a:off x="182900" y="164300"/>
            <a:ext cx="2306625" cy="3238275"/>
          </a:xfrm>
          <a:prstGeom prst="rect">
            <a:avLst/>
          </a:prstGeom>
          <a:noFill/>
          <a:ln>
            <a:noFill/>
          </a:ln>
        </p:spPr>
      </p:pic>
      <p:pic>
        <p:nvPicPr>
          <p:cNvPr id="189" name="Google Shape;189;g3c4151e8fd2_0_0" title="b6436dcb-e804-49ab-ac76-45b5fd6ec0b7.jpg"/>
          <p:cNvPicPr preferRelativeResize="0"/>
          <p:nvPr/>
        </p:nvPicPr>
        <p:blipFill rotWithShape="1">
          <a:blip r:embed="rId5">
            <a:alphaModFix/>
          </a:blip>
          <a:srcRect b="0" l="0" r="0" t="0"/>
          <a:stretch/>
        </p:blipFill>
        <p:spPr>
          <a:xfrm>
            <a:off x="3572075" y="164300"/>
            <a:ext cx="2904550" cy="38727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g3c405cad799_0_0"/>
          <p:cNvSpPr txBox="1"/>
          <p:nvPr>
            <p:ph idx="1" type="body"/>
          </p:nvPr>
        </p:nvSpPr>
        <p:spPr>
          <a:xfrm>
            <a:off x="3518713" y="536825"/>
            <a:ext cx="5392500" cy="5538000"/>
          </a:xfrm>
          <a:prstGeom prst="rect">
            <a:avLst/>
          </a:prstGeom>
          <a:noFill/>
          <a:ln>
            <a:noFill/>
          </a:ln>
        </p:spPr>
        <p:txBody>
          <a:bodyPr anchorCtr="0" anchor="t" bIns="45700" lIns="91425" spcFirstLastPara="1" rIns="91425" wrap="square" tIns="45700">
            <a:noAutofit/>
          </a:bodyPr>
          <a:lstStyle/>
          <a:p>
            <a:pPr indent="0" lvl="0" marL="0" rtl="0" algn="l">
              <a:spcBef>
                <a:spcPts val="360"/>
              </a:spcBef>
              <a:spcAft>
                <a:spcPts val="0"/>
              </a:spcAft>
              <a:buSzPts val="1100"/>
              <a:buNone/>
            </a:pPr>
            <a:r>
              <a:t/>
            </a:r>
            <a:endParaRPr sz="1000">
              <a:solidFill>
                <a:srgbClr val="212529"/>
              </a:solidFill>
              <a:latin typeface="Arial"/>
              <a:ea typeface="Arial"/>
              <a:cs typeface="Arial"/>
              <a:sym typeface="Arial"/>
            </a:endParaRPr>
          </a:p>
          <a:p>
            <a:pPr indent="0" lvl="0" marL="0" rtl="0" algn="l">
              <a:spcBef>
                <a:spcPts val="360"/>
              </a:spcBef>
              <a:spcAft>
                <a:spcPts val="0"/>
              </a:spcAft>
              <a:buClr>
                <a:schemeClr val="dk1"/>
              </a:buClr>
              <a:buSzPts val="1100"/>
              <a:buFont typeface="Arial"/>
              <a:buNone/>
            </a:pPr>
            <a:r>
              <a:rPr lang="en-US" sz="1000">
                <a:solidFill>
                  <a:srgbClr val="212529"/>
                </a:solidFill>
                <a:latin typeface="Arial"/>
                <a:ea typeface="Arial"/>
                <a:cs typeface="Arial"/>
                <a:sym typeface="Arial"/>
              </a:rPr>
              <a:t>M</a:t>
            </a:r>
            <a:r>
              <a:rPr b="1" lang="en-US" sz="1000">
                <a:solidFill>
                  <a:srgbClr val="212529"/>
                </a:solidFill>
                <a:latin typeface="Arial"/>
                <a:ea typeface="Arial"/>
                <a:cs typeface="Arial"/>
                <a:sym typeface="Arial"/>
              </a:rPr>
              <a:t>eet Liz (aka Lizzy)</a:t>
            </a:r>
            <a:endParaRPr b="1" sz="1000">
              <a:solidFill>
                <a:srgbClr val="212529"/>
              </a:solidFill>
              <a:latin typeface="Arial"/>
              <a:ea typeface="Arial"/>
              <a:cs typeface="Arial"/>
              <a:sym typeface="Arial"/>
            </a:endParaRPr>
          </a:p>
          <a:p>
            <a:pPr indent="0" lvl="0" marL="0" rtl="0" algn="l">
              <a:spcBef>
                <a:spcPts val="360"/>
              </a:spcBef>
              <a:spcAft>
                <a:spcPts val="0"/>
              </a:spcAft>
              <a:buClr>
                <a:schemeClr val="dk1"/>
              </a:buClr>
              <a:buSzPts val="1100"/>
              <a:buFont typeface="Arial"/>
              <a:buNone/>
            </a:pPr>
            <a:r>
              <a:rPr b="1" lang="en-US" sz="1000">
                <a:solidFill>
                  <a:srgbClr val="212529"/>
                </a:solidFill>
                <a:latin typeface="Arial"/>
                <a:ea typeface="Arial"/>
                <a:cs typeface="Arial"/>
                <a:sym typeface="Arial"/>
              </a:rPr>
              <a:t>As a self-proclaimed cat lady, I can confidently say Lizzy has made fostering a dog an absolute breeze.</a:t>
            </a:r>
            <a:endParaRPr b="1" sz="1000">
              <a:solidFill>
                <a:srgbClr val="212529"/>
              </a:solidFill>
              <a:latin typeface="Arial"/>
              <a:ea typeface="Arial"/>
              <a:cs typeface="Arial"/>
              <a:sym typeface="Arial"/>
            </a:endParaRPr>
          </a:p>
          <a:p>
            <a:pPr indent="0" lvl="0" marL="0" rtl="0" algn="l">
              <a:spcBef>
                <a:spcPts val="360"/>
              </a:spcBef>
              <a:spcAft>
                <a:spcPts val="0"/>
              </a:spcAft>
              <a:buClr>
                <a:schemeClr val="dk1"/>
              </a:buClr>
              <a:buSzPts val="1100"/>
              <a:buFont typeface="Arial"/>
              <a:buNone/>
            </a:pPr>
            <a:r>
              <a:t/>
            </a:r>
            <a:endParaRPr b="1" sz="600">
              <a:solidFill>
                <a:schemeClr val="dk1"/>
              </a:solidFill>
              <a:latin typeface="Arial"/>
              <a:ea typeface="Arial"/>
              <a:cs typeface="Arial"/>
              <a:sym typeface="Arial"/>
            </a:endParaRPr>
          </a:p>
          <a:p>
            <a:pPr indent="0" lvl="0" marL="0" rtl="0" algn="l">
              <a:spcBef>
                <a:spcPts val="360"/>
              </a:spcBef>
              <a:spcAft>
                <a:spcPts val="0"/>
              </a:spcAft>
              <a:buClr>
                <a:schemeClr val="dk1"/>
              </a:buClr>
              <a:buSzPts val="1100"/>
              <a:buFont typeface="Arial"/>
              <a:buNone/>
            </a:pPr>
            <a:r>
              <a:rPr b="1" lang="en-US" sz="1000">
                <a:solidFill>
                  <a:srgbClr val="212529"/>
                </a:solidFill>
                <a:latin typeface="Arial"/>
                <a:ea typeface="Arial"/>
                <a:cs typeface="Arial"/>
                <a:sym typeface="Arial"/>
              </a:rPr>
              <a:t>Liz is a true match-your-energy kind of girl. Want to lounge on the couch all day? She’s in. Feeling adventurous and ready to get out of the house? She’s down for that too. Inside the home, Liz is generally calm and low-energy—until you grab her leash. Then she does the cutest little happy dance that will instantly make your day.</a:t>
            </a:r>
            <a:endParaRPr b="1" sz="1000">
              <a:solidFill>
                <a:srgbClr val="212529"/>
              </a:solidFill>
              <a:latin typeface="Arial"/>
              <a:ea typeface="Arial"/>
              <a:cs typeface="Arial"/>
              <a:sym typeface="Arial"/>
            </a:endParaRPr>
          </a:p>
          <a:p>
            <a:pPr indent="0" lvl="0" marL="0" rtl="0" algn="l">
              <a:spcBef>
                <a:spcPts val="360"/>
              </a:spcBef>
              <a:spcAft>
                <a:spcPts val="0"/>
              </a:spcAft>
              <a:buClr>
                <a:schemeClr val="dk1"/>
              </a:buClr>
              <a:buSzPts val="1100"/>
              <a:buFont typeface="Arial"/>
              <a:buNone/>
            </a:pPr>
            <a:r>
              <a:t/>
            </a:r>
            <a:endParaRPr b="1" sz="600">
              <a:solidFill>
                <a:schemeClr val="dk1"/>
              </a:solidFill>
              <a:latin typeface="Arial"/>
              <a:ea typeface="Arial"/>
              <a:cs typeface="Arial"/>
              <a:sym typeface="Arial"/>
            </a:endParaRPr>
          </a:p>
          <a:p>
            <a:pPr indent="0" lvl="0" marL="0" rtl="0" algn="l">
              <a:spcBef>
                <a:spcPts val="360"/>
              </a:spcBef>
              <a:spcAft>
                <a:spcPts val="0"/>
              </a:spcAft>
              <a:buClr>
                <a:schemeClr val="dk1"/>
              </a:buClr>
              <a:buSzPts val="1100"/>
              <a:buFont typeface="Arial"/>
              <a:buNone/>
            </a:pPr>
            <a:r>
              <a:rPr b="1" lang="en-US" sz="1000">
                <a:solidFill>
                  <a:srgbClr val="212529"/>
                </a:solidFill>
                <a:latin typeface="Arial"/>
                <a:ea typeface="Arial"/>
                <a:cs typeface="Arial"/>
                <a:sym typeface="Arial"/>
              </a:rPr>
              <a:t>Liz knows her basic commands (sit, paw, stay) and is crate trained, though she’s never been destructive in the home. She’d happily snuggle in bed with you, but she’s just as content heading to her crate when asked. Easygoing and adaptable is her specialty.</a:t>
            </a:r>
            <a:endParaRPr b="1" sz="1000">
              <a:solidFill>
                <a:srgbClr val="212529"/>
              </a:solidFill>
              <a:latin typeface="Arial"/>
              <a:ea typeface="Arial"/>
              <a:cs typeface="Arial"/>
              <a:sym typeface="Arial"/>
            </a:endParaRPr>
          </a:p>
          <a:p>
            <a:pPr indent="0" lvl="0" marL="0" rtl="0" algn="l">
              <a:spcBef>
                <a:spcPts val="360"/>
              </a:spcBef>
              <a:spcAft>
                <a:spcPts val="0"/>
              </a:spcAft>
              <a:buClr>
                <a:schemeClr val="dk1"/>
              </a:buClr>
              <a:buSzPts val="1100"/>
              <a:buFont typeface="Arial"/>
              <a:buNone/>
            </a:pPr>
            <a:r>
              <a:rPr b="1" lang="en-US" sz="1000">
                <a:solidFill>
                  <a:srgbClr val="212529"/>
                </a:solidFill>
                <a:latin typeface="Arial"/>
                <a:ea typeface="Arial"/>
                <a:cs typeface="Arial"/>
                <a:sym typeface="Arial"/>
              </a:rPr>
              <a:t>She shows affection in sweet, thoughtful ways—but she is not a licker. If you’re not into dog kisses, Liz might be your perfect match. Want her closer during cuddle time? Just say “come here,” and she’ll gently crawl her little face right up to yours.</a:t>
            </a:r>
            <a:endParaRPr b="1" sz="1000">
              <a:solidFill>
                <a:srgbClr val="212529"/>
              </a:solidFill>
              <a:latin typeface="Arial"/>
              <a:ea typeface="Arial"/>
              <a:cs typeface="Arial"/>
              <a:sym typeface="Arial"/>
            </a:endParaRPr>
          </a:p>
          <a:p>
            <a:pPr indent="0" lvl="0" marL="0" rtl="0" algn="l">
              <a:spcBef>
                <a:spcPts val="360"/>
              </a:spcBef>
              <a:spcAft>
                <a:spcPts val="0"/>
              </a:spcAft>
              <a:buClr>
                <a:schemeClr val="dk1"/>
              </a:buClr>
              <a:buSzPts val="1100"/>
              <a:buFont typeface="Arial"/>
              <a:buNone/>
            </a:pPr>
            <a:r>
              <a:t/>
            </a:r>
            <a:endParaRPr b="1" sz="600">
              <a:solidFill>
                <a:schemeClr val="dk1"/>
              </a:solidFill>
              <a:latin typeface="Arial"/>
              <a:ea typeface="Arial"/>
              <a:cs typeface="Arial"/>
              <a:sym typeface="Arial"/>
            </a:endParaRPr>
          </a:p>
          <a:p>
            <a:pPr indent="0" lvl="0" marL="0" rtl="0" algn="l">
              <a:spcBef>
                <a:spcPts val="360"/>
              </a:spcBef>
              <a:spcAft>
                <a:spcPts val="0"/>
              </a:spcAft>
              <a:buClr>
                <a:schemeClr val="dk1"/>
              </a:buClr>
              <a:buSzPts val="1100"/>
              <a:buFont typeface="Arial"/>
              <a:buNone/>
            </a:pPr>
            <a:r>
              <a:rPr b="1" lang="en-US" sz="1000">
                <a:solidFill>
                  <a:srgbClr val="212529"/>
                </a:solidFill>
                <a:latin typeface="Arial"/>
                <a:ea typeface="Arial"/>
                <a:cs typeface="Arial"/>
                <a:sym typeface="Arial"/>
              </a:rPr>
              <a:t>Liz plays gently with her toys and loves fetch, though she doesn’t always want to give the ball back. A simple treat trade (tossed away from the toy) works perfectly, and she happily complies. She can be a bit protective of her toys if she thinks someone wants to take them, sometimes showing stiffness or a quiet growl, so she’d benefit from continued training around resources. Because of this, Liz would likely do best with older children who can respect her cues.</a:t>
            </a:r>
            <a:endParaRPr b="1" sz="1000">
              <a:solidFill>
                <a:srgbClr val="212529"/>
              </a:solidFill>
              <a:latin typeface="Arial"/>
              <a:ea typeface="Arial"/>
              <a:cs typeface="Arial"/>
              <a:sym typeface="Arial"/>
            </a:endParaRPr>
          </a:p>
          <a:p>
            <a:pPr indent="0" lvl="0" marL="0" rtl="0" algn="l">
              <a:spcBef>
                <a:spcPts val="360"/>
              </a:spcBef>
              <a:spcAft>
                <a:spcPts val="0"/>
              </a:spcAft>
              <a:buClr>
                <a:schemeClr val="dk1"/>
              </a:buClr>
              <a:buSzPts val="1100"/>
              <a:buFont typeface="Arial"/>
              <a:buNone/>
            </a:pPr>
            <a:r>
              <a:t/>
            </a:r>
            <a:endParaRPr b="1" sz="600">
              <a:solidFill>
                <a:schemeClr val="dk1"/>
              </a:solidFill>
              <a:latin typeface="Arial"/>
              <a:ea typeface="Arial"/>
              <a:cs typeface="Arial"/>
              <a:sym typeface="Arial"/>
            </a:endParaRPr>
          </a:p>
          <a:p>
            <a:pPr indent="0" lvl="0" marL="0" rtl="0" algn="l">
              <a:spcBef>
                <a:spcPts val="360"/>
              </a:spcBef>
              <a:spcAft>
                <a:spcPts val="0"/>
              </a:spcAft>
              <a:buClr>
                <a:schemeClr val="dk1"/>
              </a:buClr>
              <a:buSzPts val="1100"/>
              <a:buFont typeface="Arial"/>
              <a:buNone/>
            </a:pPr>
            <a:r>
              <a:rPr b="1" lang="en-US" sz="1000">
                <a:solidFill>
                  <a:srgbClr val="212529"/>
                </a:solidFill>
                <a:latin typeface="Arial"/>
                <a:ea typeface="Arial"/>
                <a:cs typeface="Arial"/>
                <a:sym typeface="Arial"/>
              </a:rPr>
              <a:t>She does well in the car and usually settles right into the backseat unless she’s extra excited.</a:t>
            </a:r>
            <a:endParaRPr b="1" sz="1000">
              <a:solidFill>
                <a:srgbClr val="212529"/>
              </a:solidFill>
              <a:latin typeface="Arial"/>
              <a:ea typeface="Arial"/>
              <a:cs typeface="Arial"/>
              <a:sym typeface="Arial"/>
            </a:endParaRPr>
          </a:p>
          <a:p>
            <a:pPr indent="0" lvl="0" marL="0" rtl="0" algn="l">
              <a:spcBef>
                <a:spcPts val="360"/>
              </a:spcBef>
              <a:spcAft>
                <a:spcPts val="0"/>
              </a:spcAft>
              <a:buClr>
                <a:schemeClr val="dk1"/>
              </a:buClr>
              <a:buSzPts val="1100"/>
              <a:buFont typeface="Arial"/>
              <a:buNone/>
            </a:pPr>
            <a:r>
              <a:t/>
            </a:r>
            <a:endParaRPr b="1" sz="600">
              <a:solidFill>
                <a:schemeClr val="dk1"/>
              </a:solidFill>
              <a:latin typeface="Arial"/>
              <a:ea typeface="Arial"/>
              <a:cs typeface="Arial"/>
              <a:sym typeface="Arial"/>
            </a:endParaRPr>
          </a:p>
          <a:p>
            <a:pPr indent="0" lvl="0" marL="0" rtl="0" algn="l">
              <a:spcBef>
                <a:spcPts val="360"/>
              </a:spcBef>
              <a:spcAft>
                <a:spcPts val="0"/>
              </a:spcAft>
              <a:buClr>
                <a:schemeClr val="dk1"/>
              </a:buClr>
              <a:buSzPts val="1100"/>
              <a:buFont typeface="Arial"/>
              <a:buNone/>
            </a:pPr>
            <a:r>
              <a:rPr b="1" lang="en-US" sz="1000">
                <a:solidFill>
                  <a:srgbClr val="212529"/>
                </a:solidFill>
                <a:latin typeface="Arial"/>
                <a:ea typeface="Arial"/>
                <a:cs typeface="Arial"/>
                <a:sym typeface="Arial"/>
              </a:rPr>
              <a:t>She’s gone on multiple doggie dates and walks and has done great each time—sometimes playful, sometimes happily doing her own thing. Slower, thoughtful introductions are recommended, but she’s clearly shown she enjoys canine company.</a:t>
            </a:r>
            <a:endParaRPr b="1" sz="1000">
              <a:solidFill>
                <a:srgbClr val="212529"/>
              </a:solidFill>
              <a:latin typeface="Arial"/>
              <a:ea typeface="Arial"/>
              <a:cs typeface="Arial"/>
              <a:sym typeface="Arial"/>
            </a:endParaRPr>
          </a:p>
          <a:p>
            <a:pPr indent="0" lvl="0" marL="0" rtl="0" algn="l">
              <a:spcBef>
                <a:spcPts val="36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a:p>
            <a:pPr indent="0" lvl="0" marL="0" rtl="0" algn="l">
              <a:lnSpc>
                <a:spcPct val="100000"/>
              </a:lnSpc>
              <a:spcBef>
                <a:spcPts val="360"/>
              </a:spcBef>
              <a:spcAft>
                <a:spcPts val="0"/>
              </a:spcAft>
              <a:buSzPts val="1800"/>
              <a:buNone/>
            </a:pPr>
            <a:r>
              <a:t/>
            </a:r>
            <a:endParaRPr sz="2000">
              <a:solidFill>
                <a:srgbClr val="FF0000"/>
              </a:solidFill>
            </a:endParaRPr>
          </a:p>
        </p:txBody>
      </p:sp>
      <p:sp>
        <p:nvSpPr>
          <p:cNvPr id="196" name="Google Shape;196;g3c405cad799_0_0"/>
          <p:cNvSpPr txBox="1"/>
          <p:nvPr>
            <p:ph type="title"/>
          </p:nvPr>
        </p:nvSpPr>
        <p:spPr>
          <a:xfrm>
            <a:off x="609600" y="92088"/>
            <a:ext cx="10972800" cy="5109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3600"/>
              <a:buNone/>
            </a:pPr>
            <a:r>
              <a:rPr lang="en-US">
                <a:solidFill>
                  <a:srgbClr val="0B3761"/>
                </a:solidFill>
              </a:rPr>
              <a:t>LIZ</a:t>
            </a:r>
            <a:r>
              <a:rPr lang="en-US">
                <a:solidFill>
                  <a:srgbClr val="0B3761"/>
                </a:solidFill>
              </a:rPr>
              <a:t> </a:t>
            </a:r>
            <a:r>
              <a:rPr lang="en-US">
                <a:solidFill>
                  <a:srgbClr val="0B3761"/>
                </a:solidFill>
              </a:rPr>
              <a:t>A0059562812 </a:t>
            </a:r>
            <a:endParaRPr>
              <a:solidFill>
                <a:srgbClr val="0B3761"/>
              </a:solidFill>
            </a:endParaRPr>
          </a:p>
        </p:txBody>
      </p:sp>
      <p:pic>
        <p:nvPicPr>
          <p:cNvPr id="197" name="Google Shape;197;g3c405cad799_0_0" title="image (8).png"/>
          <p:cNvPicPr preferRelativeResize="0"/>
          <p:nvPr/>
        </p:nvPicPr>
        <p:blipFill rotWithShape="1">
          <a:blip r:embed="rId3">
            <a:alphaModFix/>
          </a:blip>
          <a:srcRect b="0" l="12503" r="12495" t="0"/>
          <a:stretch/>
        </p:blipFill>
        <p:spPr>
          <a:xfrm>
            <a:off x="9070825" y="2047913"/>
            <a:ext cx="3020175" cy="4026900"/>
          </a:xfrm>
          <a:prstGeom prst="rect">
            <a:avLst/>
          </a:prstGeom>
          <a:noFill/>
          <a:ln>
            <a:noFill/>
          </a:ln>
          <a:effectLst>
            <a:outerShdw blurRad="342900" rotWithShape="0" algn="bl" dir="7800000" dist="114300">
              <a:srgbClr val="000000">
                <a:alpha val="60000"/>
              </a:srgbClr>
            </a:outerShdw>
          </a:effectLst>
        </p:spPr>
      </p:pic>
      <p:pic>
        <p:nvPicPr>
          <p:cNvPr id="198" name="Google Shape;198;g3c405cad799_0_0" title="image (6).png"/>
          <p:cNvPicPr preferRelativeResize="0"/>
          <p:nvPr/>
        </p:nvPicPr>
        <p:blipFill rotWithShape="1">
          <a:blip r:embed="rId4">
            <a:alphaModFix/>
          </a:blip>
          <a:srcRect b="0" l="21888" r="21888" t="0"/>
          <a:stretch/>
        </p:blipFill>
        <p:spPr>
          <a:xfrm>
            <a:off x="232788" y="92088"/>
            <a:ext cx="3020175" cy="4028875"/>
          </a:xfrm>
          <a:prstGeom prst="rect">
            <a:avLst/>
          </a:prstGeom>
          <a:noFill/>
          <a:ln>
            <a:noFill/>
          </a:ln>
          <a:effectLst>
            <a:outerShdw blurRad="200025" rotWithShape="0" algn="bl" dir="7800000" dist="114300">
              <a:srgbClr val="000000">
                <a:alpha val="60000"/>
              </a:srgbClr>
            </a:outerShdw>
          </a:effectLst>
        </p:spPr>
      </p:pic>
      <p:pic>
        <p:nvPicPr>
          <p:cNvPr id="199" name="Google Shape;199;g3c405cad799_0_0" title="image (7).png"/>
          <p:cNvPicPr preferRelativeResize="0"/>
          <p:nvPr/>
        </p:nvPicPr>
        <p:blipFill rotWithShape="1">
          <a:blip r:embed="rId5">
            <a:alphaModFix/>
          </a:blip>
          <a:srcRect b="14789" l="0" r="0" t="14789"/>
          <a:stretch/>
        </p:blipFill>
        <p:spPr>
          <a:xfrm rot="-2">
            <a:off x="8914562" y="1"/>
            <a:ext cx="2575775" cy="2418573"/>
          </a:xfrm>
          <a:prstGeom prst="rect">
            <a:avLst/>
          </a:prstGeom>
          <a:noFill/>
          <a:ln>
            <a:noFill/>
          </a:ln>
          <a:effectLst>
            <a:outerShdw blurRad="200025" rotWithShape="0" algn="bl" dir="6000000" dist="114300">
              <a:srgbClr val="000000">
                <a:alpha val="60000"/>
              </a:srgbClr>
            </a:outerShdw>
          </a:effectLst>
        </p:spPr>
      </p:pic>
      <p:sp>
        <p:nvSpPr>
          <p:cNvPr id="200" name="Google Shape;200;g3c405cad799_0_0"/>
          <p:cNvSpPr txBox="1"/>
          <p:nvPr/>
        </p:nvSpPr>
        <p:spPr>
          <a:xfrm>
            <a:off x="25" y="4200725"/>
            <a:ext cx="3359100" cy="1245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lang="en-US" sz="1100">
                <a:solidFill>
                  <a:schemeClr val="dk1"/>
                </a:solidFill>
              </a:rPr>
              <a:t>Liz is truly something special. She’s an incredibly easy, low-maintenance pup with a few manageable quirks, and she has so much love to give to the right home. </a:t>
            </a:r>
            <a:endParaRPr b="1" sz="1100">
              <a:solidFill>
                <a:schemeClr val="dk1"/>
              </a:solidFill>
            </a:endParaRPr>
          </a:p>
          <a:p>
            <a:pPr indent="0" lvl="0" marL="0" marR="0" rtl="0" algn="ctr">
              <a:lnSpc>
                <a:spcPct val="100000"/>
              </a:lnSpc>
              <a:spcBef>
                <a:spcPts val="0"/>
              </a:spcBef>
              <a:spcAft>
                <a:spcPts val="0"/>
              </a:spcAft>
              <a:buClr>
                <a:srgbClr val="000000"/>
              </a:buClr>
              <a:buSzPts val="1800"/>
              <a:buFont typeface="Arial"/>
              <a:buNone/>
            </a:pPr>
            <a:r>
              <a:t/>
            </a:r>
            <a:endParaRPr b="1" sz="1100">
              <a:solidFill>
                <a:schemeClr val="dk1"/>
              </a:solidFill>
            </a:endParaRPr>
          </a:p>
          <a:p>
            <a:pPr indent="0" lvl="0" marL="0" marR="0" rtl="0" algn="ctr">
              <a:lnSpc>
                <a:spcPct val="100000"/>
              </a:lnSpc>
              <a:spcBef>
                <a:spcPts val="0"/>
              </a:spcBef>
              <a:spcAft>
                <a:spcPts val="0"/>
              </a:spcAft>
              <a:buClr>
                <a:srgbClr val="000000"/>
              </a:buClr>
              <a:buSzPts val="1800"/>
              <a:buFont typeface="Arial"/>
              <a:buNone/>
            </a:pPr>
            <a:r>
              <a:rPr b="1" lang="en-US" sz="1100">
                <a:solidFill>
                  <a:schemeClr val="dk1"/>
                </a:solidFill>
              </a:rPr>
              <a:t>Liz is around 6 years old and </a:t>
            </a:r>
            <a:r>
              <a:rPr b="1" i="0" lang="en-US" sz="1100" u="none" cap="none" strike="noStrike">
                <a:solidFill>
                  <a:schemeClr val="dk1"/>
                </a:solidFill>
              </a:rPr>
              <a:t>weighs </a:t>
            </a:r>
            <a:r>
              <a:rPr b="1" lang="en-US" sz="1100">
                <a:solidFill>
                  <a:schemeClr val="dk1"/>
                </a:solidFill>
              </a:rPr>
              <a:t>4</a:t>
            </a:r>
            <a:r>
              <a:rPr b="1" i="0" lang="en-US" sz="1100" u="none" cap="none" strike="noStrike">
                <a:solidFill>
                  <a:schemeClr val="dk1"/>
                </a:solidFill>
              </a:rPr>
              <a:t>7 lbs. </a:t>
            </a:r>
            <a:r>
              <a:rPr b="1" i="0" lang="en-US" sz="1200" u="none" cap="none" strike="noStrike">
                <a:solidFill>
                  <a:schemeClr val="dk1"/>
                </a:solidFill>
                <a:latin typeface="Calibri"/>
                <a:ea typeface="Calibri"/>
                <a:cs typeface="Calibri"/>
                <a:sym typeface="Calibri"/>
              </a:rPr>
              <a:t> </a:t>
            </a:r>
            <a:endParaRPr b="1" i="0" sz="12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2"/>
          <p:cNvSpPr txBox="1"/>
          <p:nvPr>
            <p:ph type="title"/>
          </p:nvPr>
        </p:nvSpPr>
        <p:spPr>
          <a:xfrm>
            <a:off x="609600" y="253457"/>
            <a:ext cx="10972800" cy="5109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3600"/>
              <a:buNone/>
            </a:pPr>
            <a:r>
              <a:rPr lang="en-US">
                <a:latin typeface="Arial Narrow"/>
                <a:ea typeface="Arial Narrow"/>
                <a:cs typeface="Arial Narrow"/>
                <a:sym typeface="Arial Narrow"/>
              </a:rPr>
              <a:t>2026 Shelter Intake</a:t>
            </a:r>
            <a:endParaRPr/>
          </a:p>
        </p:txBody>
      </p:sp>
      <p:graphicFrame>
        <p:nvGraphicFramePr>
          <p:cNvPr id="95" name="Google Shape;95;p2"/>
          <p:cNvGraphicFramePr/>
          <p:nvPr/>
        </p:nvGraphicFramePr>
        <p:xfrm>
          <a:off x="910239" y="1266685"/>
          <a:ext cx="3000000" cy="3000000"/>
        </p:xfrm>
        <a:graphic>
          <a:graphicData uri="http://schemas.openxmlformats.org/drawingml/2006/table">
            <a:tbl>
              <a:tblPr>
                <a:noFill/>
                <a:tableStyleId>{8D70DF1D-78C3-4C13-BA06-6D0485770E04}</a:tableStyleId>
              </a:tblPr>
              <a:tblGrid>
                <a:gridCol w="2686750"/>
                <a:gridCol w="1178025"/>
                <a:gridCol w="1178025"/>
                <a:gridCol w="1178025"/>
              </a:tblGrid>
              <a:tr h="589550">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Intake Type</a:t>
                      </a:r>
                      <a:endParaRPr sz="1400" u="none" cap="none" strike="noStrike"/>
                    </a:p>
                  </a:txBody>
                  <a:tcPr marT="9525" marB="0" marR="91450" marL="91450" anchor="ctr">
                    <a:solidFill>
                      <a:srgbClr val="00B0F0"/>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chemeClr val="lt1"/>
                          </a:solidFill>
                        </a:rPr>
                        <a:t>Jan </a:t>
                      </a:r>
                      <a:endParaRPr/>
                    </a:p>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chemeClr val="lt1"/>
                          </a:solidFill>
                        </a:rPr>
                        <a:t>2026</a:t>
                      </a:r>
                      <a:endParaRPr sz="1400" u="none" cap="none" strike="noStrike"/>
                    </a:p>
                  </a:txBody>
                  <a:tcPr marT="9525" marB="0" marR="91450" marL="91450" anchor="ctr">
                    <a:solidFill>
                      <a:srgbClr val="00B0F0"/>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chemeClr val="lt1"/>
                          </a:solidFill>
                        </a:rPr>
                        <a:t>Feb</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chemeClr val="lt1"/>
                          </a:solidFill>
                        </a:rPr>
                        <a:t>2026</a:t>
                      </a:r>
                      <a:endParaRPr b="1" i="0" sz="1400" u="none" cap="none" strike="noStrike">
                        <a:solidFill>
                          <a:schemeClr val="lt1"/>
                        </a:solidFill>
                        <a:latin typeface="Arial"/>
                        <a:ea typeface="Arial"/>
                        <a:cs typeface="Arial"/>
                        <a:sym typeface="Arial"/>
                      </a:endParaRPr>
                    </a:p>
                  </a:txBody>
                  <a:tcPr marT="9525" marB="0" marR="91450" marL="91450" anchor="ctr">
                    <a:solidFill>
                      <a:srgbClr val="00B0F0"/>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Mar</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2026</a:t>
                      </a:r>
                      <a:endParaRPr sz="1400" u="none" cap="none" strike="noStrike"/>
                    </a:p>
                  </a:txBody>
                  <a:tcPr marT="9525" marB="0" marR="91450" marL="91450" anchor="ctr">
                    <a:solidFill>
                      <a:srgbClr val="00B0F0"/>
                    </a:solidFill>
                  </a:tcPr>
                </a:tc>
              </a:tr>
              <a:tr h="31422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dk1"/>
                          </a:solidFill>
                        </a:rPr>
                        <a:t>Total Dogs</a:t>
                      </a:r>
                      <a:endParaRPr b="0" i="0" sz="1400" u="none" cap="none" strike="noStrike">
                        <a:solidFill>
                          <a:schemeClr val="dk1"/>
                        </a:solidFill>
                        <a:latin typeface="Arial"/>
                        <a:ea typeface="Arial"/>
                        <a:cs typeface="Arial"/>
                        <a:sym typeface="Arial"/>
                      </a:endParaRPr>
                    </a:p>
                  </a:txBody>
                  <a:tcPr marT="9525" marB="0" marR="91450" marL="91450" anchor="ctr">
                    <a:solidFill>
                      <a:srgbClr val="EAEEF4"/>
                    </a:solidFill>
                  </a:tcP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622</a:t>
                      </a:r>
                      <a:endParaRPr/>
                    </a:p>
                  </a:txBody>
                  <a:tcPr marT="9525" marB="0" marR="45725" marL="9150" anchor="ctr">
                    <a:solidFill>
                      <a:srgbClr val="EAEEF4"/>
                    </a:solidFill>
                  </a:tcP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535</a:t>
                      </a:r>
                      <a:endParaRPr/>
                    </a:p>
                  </a:txBody>
                  <a:tcPr marT="9525" marB="0" marR="45725" marL="9150" anchor="ctr">
                    <a:solidFill>
                      <a:srgbClr val="EAEEF4"/>
                    </a:solidFill>
                  </a:tcP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624</a:t>
                      </a:r>
                      <a:endParaRPr/>
                    </a:p>
                  </a:txBody>
                  <a:tcPr marT="9525" marB="0" marR="45725" marL="9150" anchor="ctr">
                    <a:solidFill>
                      <a:srgbClr val="EAEEF4"/>
                    </a:solidFill>
                  </a:tcPr>
                </a:tc>
              </a:tr>
              <a:tr h="31422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dk1"/>
                          </a:solidFill>
                        </a:rPr>
                        <a:t>*Dog Intake OTC</a:t>
                      </a:r>
                      <a:endParaRPr b="0" i="0" sz="1400" u="none" cap="none" strike="noStrike">
                        <a:solidFill>
                          <a:schemeClr val="dk1"/>
                        </a:solidFill>
                        <a:latin typeface="Arial"/>
                        <a:ea typeface="Arial"/>
                        <a:cs typeface="Arial"/>
                        <a:sym typeface="Arial"/>
                      </a:endParaRPr>
                    </a:p>
                  </a:txBody>
                  <a:tcPr marT="9525" marB="0" marR="91450" marL="91450" anchor="ctr">
                    <a:solidFill>
                      <a:srgbClr val="EAEEF4"/>
                    </a:solidFill>
                  </a:tcP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321</a:t>
                      </a:r>
                      <a:endParaRPr/>
                    </a:p>
                  </a:txBody>
                  <a:tcPr marT="9525" marB="0" marR="45725" marL="9150" anchor="ctr">
                    <a:solidFill>
                      <a:srgbClr val="EAEEF4"/>
                    </a:solidFill>
                  </a:tcP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289</a:t>
                      </a:r>
                      <a:endParaRPr/>
                    </a:p>
                  </a:txBody>
                  <a:tcPr marT="9525" marB="0" marR="45725" marL="9150" anchor="ctr">
                    <a:solidFill>
                      <a:srgbClr val="EAEEF4"/>
                    </a:solidFill>
                  </a:tcP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318</a:t>
                      </a:r>
                      <a:endParaRPr/>
                    </a:p>
                  </a:txBody>
                  <a:tcPr marT="9525" marB="0" marR="45725" marL="9150" anchor="ctr">
                    <a:solidFill>
                      <a:srgbClr val="EAEEF4"/>
                    </a:solidFill>
                  </a:tcPr>
                </a:tc>
              </a:tr>
              <a:tr h="31422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dk1"/>
                          </a:solidFill>
                        </a:rPr>
                        <a:t>*Dog Intake Field</a:t>
                      </a:r>
                      <a:endParaRPr b="0" i="0" sz="1400" u="none" cap="none" strike="noStrike">
                        <a:solidFill>
                          <a:schemeClr val="dk1"/>
                        </a:solidFill>
                        <a:latin typeface="Arial"/>
                        <a:ea typeface="Arial"/>
                        <a:cs typeface="Arial"/>
                        <a:sym typeface="Arial"/>
                      </a:endParaRPr>
                    </a:p>
                  </a:txBody>
                  <a:tcPr marT="9525" marB="0" marR="91450" marL="91450" anchor="ctr">
                    <a:solidFill>
                      <a:srgbClr val="EAEEF4"/>
                    </a:solidFill>
                  </a:tcP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301</a:t>
                      </a:r>
                      <a:endParaRPr/>
                    </a:p>
                  </a:txBody>
                  <a:tcPr marT="9525" marB="0" marR="45725" marL="9150" anchor="ctr">
                    <a:solidFill>
                      <a:srgbClr val="EAEEF4"/>
                    </a:solidFill>
                  </a:tcP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246</a:t>
                      </a:r>
                      <a:endParaRPr/>
                    </a:p>
                  </a:txBody>
                  <a:tcPr marT="9525" marB="0" marR="45725" marL="9150" anchor="ctr">
                    <a:solidFill>
                      <a:srgbClr val="EAEEF4"/>
                    </a:solidFill>
                  </a:tcP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306</a:t>
                      </a:r>
                      <a:endParaRPr/>
                    </a:p>
                  </a:txBody>
                  <a:tcPr marT="9525" marB="0" marR="45725" marL="9150" anchor="ctr">
                    <a:solidFill>
                      <a:srgbClr val="EAEEF4"/>
                    </a:solidFill>
                  </a:tcPr>
                </a:tc>
              </a:tr>
              <a:tr h="31422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dk1"/>
                          </a:solidFill>
                        </a:rPr>
                        <a:t>*Dog Intake Lost</a:t>
                      </a:r>
                      <a:endParaRPr b="0" i="0" sz="1400" u="none" cap="none" strike="noStrike">
                        <a:solidFill>
                          <a:schemeClr val="dk1"/>
                        </a:solidFill>
                        <a:latin typeface="Arial"/>
                        <a:ea typeface="Arial"/>
                        <a:cs typeface="Arial"/>
                        <a:sym typeface="Arial"/>
                      </a:endParaRPr>
                    </a:p>
                  </a:txBody>
                  <a:tcPr marT="9525" marB="0" marR="91450" marL="91450" anchor="ctr">
                    <a:solidFill>
                      <a:srgbClr val="EAEEF4"/>
                    </a:solidFill>
                  </a:tcP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416</a:t>
                      </a:r>
                      <a:endParaRPr/>
                    </a:p>
                  </a:txBody>
                  <a:tcPr marT="9525" marB="0" marR="45725" marL="9150" anchor="ctr">
                    <a:solidFill>
                      <a:srgbClr val="EAEEF4"/>
                    </a:solidFill>
                  </a:tcP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349</a:t>
                      </a:r>
                      <a:endParaRPr/>
                    </a:p>
                  </a:txBody>
                  <a:tcPr marT="9525" marB="0" marR="45725" marL="9150" anchor="ctr">
                    <a:solidFill>
                      <a:srgbClr val="EAEEF4"/>
                    </a:solidFill>
                  </a:tcP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427</a:t>
                      </a:r>
                      <a:endParaRPr/>
                    </a:p>
                  </a:txBody>
                  <a:tcPr marT="9525" marB="0" marR="45725" marL="9150" anchor="ctr">
                    <a:solidFill>
                      <a:srgbClr val="EAEEF4"/>
                    </a:solidFill>
                  </a:tcPr>
                </a:tc>
              </a:tr>
              <a:tr h="31422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dk1"/>
                          </a:solidFill>
                        </a:rPr>
                        <a:t>*Dog Intake Owner Surrender</a:t>
                      </a:r>
                      <a:endParaRPr b="0" i="0" sz="1400" u="none" cap="none" strike="noStrike">
                        <a:solidFill>
                          <a:schemeClr val="dk1"/>
                        </a:solidFill>
                        <a:latin typeface="Arial"/>
                        <a:ea typeface="Arial"/>
                        <a:cs typeface="Arial"/>
                        <a:sym typeface="Arial"/>
                      </a:endParaRPr>
                    </a:p>
                  </a:txBody>
                  <a:tcPr marT="9525" marB="0" marR="91450" marL="91450" anchor="ctr">
                    <a:solidFill>
                      <a:srgbClr val="EAEEF4"/>
                    </a:solidFill>
                  </a:tcP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102</a:t>
                      </a:r>
                      <a:endParaRPr/>
                    </a:p>
                  </a:txBody>
                  <a:tcPr marT="9525" marB="0" marR="45725" marL="9150" anchor="ctr">
                    <a:solidFill>
                      <a:srgbClr val="EAEEF4"/>
                    </a:solidFill>
                  </a:tcP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78</a:t>
                      </a:r>
                      <a:endParaRPr/>
                    </a:p>
                  </a:txBody>
                  <a:tcPr marT="9525" marB="0" marR="45725" marL="9150" anchor="ctr">
                    <a:solidFill>
                      <a:srgbClr val="EAEEF4"/>
                    </a:solidFill>
                  </a:tcP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82</a:t>
                      </a:r>
                      <a:endParaRPr/>
                    </a:p>
                  </a:txBody>
                  <a:tcPr marT="9525" marB="0" marR="45725" marL="9150" anchor="ctr">
                    <a:solidFill>
                      <a:srgbClr val="EAEEF4"/>
                    </a:solidFill>
                  </a:tcPr>
                </a:tc>
              </a:tr>
              <a:tr h="31422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dk1"/>
                          </a:solidFill>
                        </a:rPr>
                        <a:t>Total Cats</a:t>
                      </a:r>
                      <a:endParaRPr b="0" i="0" sz="1400" u="none" cap="none" strike="noStrike">
                        <a:solidFill>
                          <a:schemeClr val="dk1"/>
                        </a:solidFill>
                        <a:latin typeface="Arial"/>
                        <a:ea typeface="Arial"/>
                        <a:cs typeface="Arial"/>
                        <a:sym typeface="Arial"/>
                      </a:endParaRPr>
                    </a:p>
                  </a:txBody>
                  <a:tcPr marT="9525" marB="0" marR="91450" marL="91450" anchor="ctr">
                    <a:solidFill>
                      <a:srgbClr val="EAEEF4"/>
                    </a:solidFill>
                  </a:tcP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151</a:t>
                      </a:r>
                      <a:endParaRPr/>
                    </a:p>
                  </a:txBody>
                  <a:tcPr marT="9525" marB="0" marR="45725" marL="9150" anchor="ctr">
                    <a:solidFill>
                      <a:srgbClr val="EAEEF4"/>
                    </a:solidFill>
                  </a:tcP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218</a:t>
                      </a:r>
                      <a:endParaRPr/>
                    </a:p>
                  </a:txBody>
                  <a:tcPr marT="9525" marB="0" marR="45725" marL="9150" anchor="ctr">
                    <a:solidFill>
                      <a:srgbClr val="EAEEF4"/>
                    </a:solidFill>
                  </a:tcP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236</a:t>
                      </a:r>
                      <a:endParaRPr/>
                    </a:p>
                  </a:txBody>
                  <a:tcPr marT="9525" marB="0" marR="45725" marL="9150" anchor="ctr">
                    <a:solidFill>
                      <a:srgbClr val="EAEEF4"/>
                    </a:solidFill>
                  </a:tcPr>
                </a:tc>
              </a:tr>
              <a:tr h="31422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dk1"/>
                          </a:solidFill>
                        </a:rPr>
                        <a:t>*Cat Intake OTC</a:t>
                      </a:r>
                      <a:endParaRPr b="0" i="0" sz="1400" u="none" cap="none" strike="noStrike">
                        <a:solidFill>
                          <a:schemeClr val="dk1"/>
                        </a:solidFill>
                        <a:latin typeface="Arial"/>
                        <a:ea typeface="Arial"/>
                        <a:cs typeface="Arial"/>
                        <a:sym typeface="Arial"/>
                      </a:endParaRPr>
                    </a:p>
                  </a:txBody>
                  <a:tcPr marT="9525" marB="0" marR="91450" marL="91450" anchor="ctr">
                    <a:solidFill>
                      <a:srgbClr val="EAEEF4"/>
                    </a:solidFill>
                  </a:tcP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124</a:t>
                      </a:r>
                      <a:endParaRPr/>
                    </a:p>
                  </a:txBody>
                  <a:tcPr marT="9525" marB="0" marR="45725" marL="9150" anchor="ctr">
                    <a:solidFill>
                      <a:srgbClr val="EAEEF4"/>
                    </a:solidFill>
                  </a:tcP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185</a:t>
                      </a:r>
                      <a:endParaRPr/>
                    </a:p>
                  </a:txBody>
                  <a:tcPr marT="9525" marB="0" marR="45725" marL="9150" anchor="ctr">
                    <a:solidFill>
                      <a:srgbClr val="EAEEF4"/>
                    </a:solidFill>
                  </a:tcP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194</a:t>
                      </a:r>
                      <a:endParaRPr/>
                    </a:p>
                  </a:txBody>
                  <a:tcPr marT="9525" marB="0" marR="45725" marL="9150" anchor="ctr">
                    <a:solidFill>
                      <a:srgbClr val="EAEEF4"/>
                    </a:solidFill>
                  </a:tcPr>
                </a:tc>
              </a:tr>
              <a:tr h="31422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dk1"/>
                          </a:solidFill>
                        </a:rPr>
                        <a:t>*Cat Intake Field</a:t>
                      </a:r>
                      <a:endParaRPr b="0" i="0" sz="1400" u="none" cap="none" strike="noStrike">
                        <a:solidFill>
                          <a:schemeClr val="dk1"/>
                        </a:solidFill>
                        <a:latin typeface="Arial"/>
                        <a:ea typeface="Arial"/>
                        <a:cs typeface="Arial"/>
                        <a:sym typeface="Arial"/>
                      </a:endParaRPr>
                    </a:p>
                  </a:txBody>
                  <a:tcPr marT="9525" marB="0" marR="91450" marL="91450" anchor="ctr">
                    <a:solidFill>
                      <a:srgbClr val="EAEEF4"/>
                    </a:solidFill>
                  </a:tcP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27</a:t>
                      </a:r>
                      <a:endParaRPr/>
                    </a:p>
                  </a:txBody>
                  <a:tcPr marT="9525" marB="0" marR="45725" marL="9150" anchor="ctr">
                    <a:solidFill>
                      <a:srgbClr val="EAEEF4"/>
                    </a:solidFill>
                  </a:tcP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33</a:t>
                      </a:r>
                      <a:endParaRPr/>
                    </a:p>
                  </a:txBody>
                  <a:tcPr marT="9525" marB="0" marR="45725" marL="9150" anchor="ctr">
                    <a:solidFill>
                      <a:srgbClr val="EAEEF4"/>
                    </a:solidFill>
                  </a:tcP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42</a:t>
                      </a:r>
                      <a:endParaRPr/>
                    </a:p>
                  </a:txBody>
                  <a:tcPr marT="9525" marB="0" marR="45725" marL="9150" anchor="ctr">
                    <a:solidFill>
                      <a:srgbClr val="EAEEF4"/>
                    </a:solidFill>
                  </a:tcPr>
                </a:tc>
              </a:tr>
              <a:tr h="314225">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chemeClr val="dk1"/>
                          </a:solidFill>
                        </a:rPr>
                        <a:t>Intake Total (including Other)</a:t>
                      </a:r>
                      <a:endParaRPr b="1" i="0" sz="1400" u="none" cap="none" strike="noStrike">
                        <a:solidFill>
                          <a:schemeClr val="dk1"/>
                        </a:solidFill>
                        <a:latin typeface="Arial"/>
                        <a:ea typeface="Arial"/>
                        <a:cs typeface="Arial"/>
                        <a:sym typeface="Arial"/>
                      </a:endParaRPr>
                    </a:p>
                  </a:txBody>
                  <a:tcPr marT="9525" marB="0" marR="91450" marL="91450" anchor="ctr">
                    <a:solidFill>
                      <a:srgbClr val="EAEEF4"/>
                    </a:solidFill>
                  </a:tcPr>
                </a:tc>
                <a:tc>
                  <a:txBody>
                    <a:bodyPr/>
                    <a:lstStyle/>
                    <a:p>
                      <a:pPr indent="0" lvl="0" marL="0" marR="0" rtl="0" algn="r">
                        <a:lnSpc>
                          <a:spcPct val="100000"/>
                        </a:lnSpc>
                        <a:spcBef>
                          <a:spcPts val="0"/>
                        </a:spcBef>
                        <a:spcAft>
                          <a:spcPts val="0"/>
                        </a:spcAft>
                        <a:buNone/>
                      </a:pPr>
                      <a:r>
                        <a:rPr b="1" i="0" lang="en-US" sz="1400" u="none" cap="none" strike="noStrike">
                          <a:solidFill>
                            <a:schemeClr val="dk1"/>
                          </a:solidFill>
                          <a:latin typeface="Arial"/>
                          <a:ea typeface="Arial"/>
                          <a:cs typeface="Arial"/>
                          <a:sym typeface="Arial"/>
                        </a:rPr>
                        <a:t>784</a:t>
                      </a:r>
                      <a:endParaRPr/>
                    </a:p>
                  </a:txBody>
                  <a:tcPr marT="9525" marB="0" marR="45725" marL="9150" anchor="ctr">
                    <a:solidFill>
                      <a:srgbClr val="EAEEF4"/>
                    </a:solidFill>
                  </a:tcPr>
                </a:tc>
                <a:tc>
                  <a:txBody>
                    <a:bodyPr/>
                    <a:lstStyle/>
                    <a:p>
                      <a:pPr indent="0" lvl="0" marL="0" marR="0" rtl="0" algn="r">
                        <a:lnSpc>
                          <a:spcPct val="100000"/>
                        </a:lnSpc>
                        <a:spcBef>
                          <a:spcPts val="0"/>
                        </a:spcBef>
                        <a:spcAft>
                          <a:spcPts val="0"/>
                        </a:spcAft>
                        <a:buNone/>
                      </a:pPr>
                      <a:r>
                        <a:rPr b="1" i="0" lang="en-US" sz="1400" u="none" cap="none" strike="noStrike">
                          <a:solidFill>
                            <a:schemeClr val="dk1"/>
                          </a:solidFill>
                          <a:latin typeface="Arial"/>
                          <a:ea typeface="Arial"/>
                          <a:cs typeface="Arial"/>
                          <a:sym typeface="Arial"/>
                        </a:rPr>
                        <a:t>768</a:t>
                      </a:r>
                      <a:endParaRPr/>
                    </a:p>
                  </a:txBody>
                  <a:tcPr marT="9525" marB="0" marR="45725" marL="9150" anchor="ctr">
                    <a:solidFill>
                      <a:srgbClr val="EAEEF4"/>
                    </a:solidFill>
                  </a:tcPr>
                </a:tc>
                <a:tc>
                  <a:txBody>
                    <a:bodyPr/>
                    <a:lstStyle/>
                    <a:p>
                      <a:pPr indent="0" lvl="0" marL="0" marR="0" rtl="0" algn="r">
                        <a:lnSpc>
                          <a:spcPct val="100000"/>
                        </a:lnSpc>
                        <a:spcBef>
                          <a:spcPts val="0"/>
                        </a:spcBef>
                        <a:spcAft>
                          <a:spcPts val="0"/>
                        </a:spcAft>
                        <a:buNone/>
                      </a:pPr>
                      <a:r>
                        <a:rPr b="1" i="0" lang="en-US" sz="1400" u="none" cap="none" strike="noStrike">
                          <a:solidFill>
                            <a:schemeClr val="dk1"/>
                          </a:solidFill>
                          <a:latin typeface="Arial"/>
                          <a:ea typeface="Arial"/>
                          <a:cs typeface="Arial"/>
                          <a:sym typeface="Arial"/>
                        </a:rPr>
                        <a:t>871</a:t>
                      </a:r>
                      <a:endParaRPr/>
                    </a:p>
                  </a:txBody>
                  <a:tcPr marT="9525" marB="0" marR="45725" marL="9150" anchor="ctr">
                    <a:solidFill>
                      <a:srgbClr val="EAEEF4"/>
                    </a:solidFill>
                  </a:tcPr>
                </a:tc>
              </a:tr>
            </a:tbl>
          </a:graphicData>
        </a:graphic>
      </p:graphicFrame>
      <p:pic>
        <p:nvPicPr>
          <p:cNvPr id="96" name="Google Shape;96;p2"/>
          <p:cNvPicPr preferRelativeResize="0"/>
          <p:nvPr/>
        </p:nvPicPr>
        <p:blipFill rotWithShape="1">
          <a:blip r:embed="rId3">
            <a:alphaModFix/>
          </a:blip>
          <a:srcRect b="0" l="0" r="0" t="0"/>
          <a:stretch/>
        </p:blipFill>
        <p:spPr>
          <a:xfrm>
            <a:off x="1000979" y="4525701"/>
            <a:ext cx="1494921" cy="1927958"/>
          </a:xfrm>
          <a:prstGeom prst="rect">
            <a:avLst/>
          </a:prstGeom>
          <a:noFill/>
          <a:ln>
            <a:noFill/>
          </a:ln>
        </p:spPr>
      </p:pic>
      <p:graphicFrame>
        <p:nvGraphicFramePr>
          <p:cNvPr id="97" name="Google Shape;97;p2"/>
          <p:cNvGraphicFramePr/>
          <p:nvPr/>
        </p:nvGraphicFramePr>
        <p:xfrm>
          <a:off x="7368760" y="1266681"/>
          <a:ext cx="3000000" cy="3000000"/>
        </p:xfrm>
        <a:graphic>
          <a:graphicData uri="http://schemas.openxmlformats.org/drawingml/2006/table">
            <a:tbl>
              <a:tblPr>
                <a:noFill/>
                <a:tableStyleId>{8D70DF1D-78C3-4C13-BA06-6D0485770E04}</a:tableStyleId>
              </a:tblPr>
              <a:tblGrid>
                <a:gridCol w="1097275"/>
              </a:tblGrid>
              <a:tr h="594350">
                <a:tc>
                  <a:txBody>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Q1</a:t>
                      </a:r>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2026</a:t>
                      </a:r>
                      <a:endParaRPr sz="1400" u="none" cap="none" strike="noStrike"/>
                    </a:p>
                  </a:txBody>
                  <a:tcPr marT="9525" marB="0" marR="91450" marL="91450" anchor="ctr">
                    <a:solidFill>
                      <a:srgbClr val="00B0F0"/>
                    </a:solidFill>
                  </a:tcPr>
                </a:tc>
              </a:tr>
              <a:tr h="313200">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1781</a:t>
                      </a:r>
                      <a:endParaRPr/>
                    </a:p>
                  </a:txBody>
                  <a:tcPr marT="9525" marB="0" marR="45725" marL="9525" anchor="ctr">
                    <a:solidFill>
                      <a:srgbClr val="EAEEF4"/>
                    </a:solidFill>
                  </a:tcPr>
                </a:tc>
              </a:tr>
              <a:tr h="313200">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928</a:t>
                      </a:r>
                      <a:endParaRPr/>
                    </a:p>
                  </a:txBody>
                  <a:tcPr marT="9525" marB="0" marR="45725" marL="9525" anchor="ctr">
                    <a:solidFill>
                      <a:srgbClr val="EAEEF4"/>
                    </a:solidFill>
                  </a:tcPr>
                </a:tc>
              </a:tr>
              <a:tr h="313200">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853</a:t>
                      </a:r>
                      <a:endParaRPr/>
                    </a:p>
                  </a:txBody>
                  <a:tcPr marT="9525" marB="0" marR="45725" marL="9525" anchor="ctr">
                    <a:solidFill>
                      <a:srgbClr val="EAEEF4"/>
                    </a:solidFill>
                  </a:tcPr>
                </a:tc>
              </a:tr>
              <a:tr h="313200">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1192</a:t>
                      </a:r>
                      <a:endParaRPr/>
                    </a:p>
                  </a:txBody>
                  <a:tcPr marT="9525" marB="0" marR="45725" marL="9525" anchor="ctr">
                    <a:solidFill>
                      <a:srgbClr val="EAEEF4"/>
                    </a:solidFill>
                  </a:tcPr>
                </a:tc>
              </a:tr>
              <a:tr h="313200">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262</a:t>
                      </a:r>
                      <a:endParaRPr/>
                    </a:p>
                  </a:txBody>
                  <a:tcPr marT="9525" marB="0" marR="45725" marL="9525" anchor="ctr">
                    <a:solidFill>
                      <a:srgbClr val="EAEEF4"/>
                    </a:solidFill>
                  </a:tcPr>
                </a:tc>
              </a:tr>
              <a:tr h="313200">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605</a:t>
                      </a:r>
                      <a:endParaRPr/>
                    </a:p>
                  </a:txBody>
                  <a:tcPr marT="9525" marB="0" marR="45725" marL="9525" anchor="ctr">
                    <a:solidFill>
                      <a:srgbClr val="EAEEF4"/>
                    </a:solidFill>
                  </a:tcPr>
                </a:tc>
              </a:tr>
              <a:tr h="313200">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503</a:t>
                      </a:r>
                      <a:endParaRPr/>
                    </a:p>
                  </a:txBody>
                  <a:tcPr marT="9525" marB="0" marR="45725" marL="9525" anchor="ctr">
                    <a:solidFill>
                      <a:srgbClr val="EAEEF4"/>
                    </a:solidFill>
                  </a:tcPr>
                </a:tc>
              </a:tr>
              <a:tr h="313200">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102</a:t>
                      </a:r>
                      <a:endParaRPr/>
                    </a:p>
                  </a:txBody>
                  <a:tcPr marT="9525" marB="0" marR="45725" marL="9525" anchor="ctr">
                    <a:solidFill>
                      <a:srgbClr val="EAEEF4"/>
                    </a:solidFill>
                  </a:tcPr>
                </a:tc>
              </a:tr>
              <a:tr h="313200">
                <a:tc>
                  <a:txBody>
                    <a:bodyPr/>
                    <a:lstStyle/>
                    <a:p>
                      <a:pPr indent="0" lvl="0" marL="0" marR="0" rtl="0" algn="r">
                        <a:lnSpc>
                          <a:spcPct val="100000"/>
                        </a:lnSpc>
                        <a:spcBef>
                          <a:spcPts val="0"/>
                        </a:spcBef>
                        <a:spcAft>
                          <a:spcPts val="0"/>
                        </a:spcAft>
                        <a:buNone/>
                      </a:pPr>
                      <a:r>
                        <a:rPr b="1" i="0" lang="en-US" sz="1400" u="none" cap="none" strike="noStrike">
                          <a:solidFill>
                            <a:schemeClr val="dk1"/>
                          </a:solidFill>
                          <a:latin typeface="Arial"/>
                          <a:ea typeface="Arial"/>
                          <a:cs typeface="Arial"/>
                          <a:sym typeface="Arial"/>
                        </a:rPr>
                        <a:t>2423</a:t>
                      </a:r>
                      <a:endParaRPr/>
                    </a:p>
                  </a:txBody>
                  <a:tcPr marT="9525" marB="0" marR="45725" marL="9525" anchor="ctr">
                    <a:solidFill>
                      <a:srgbClr val="A0CEE5"/>
                    </a:solidFill>
                  </a:tcPr>
                </a:tc>
              </a:tr>
            </a:tbl>
          </a:graphicData>
        </a:graphic>
      </p:graphicFrame>
      <p:graphicFrame>
        <p:nvGraphicFramePr>
          <p:cNvPr id="98" name="Google Shape;98;p2"/>
          <p:cNvGraphicFramePr/>
          <p:nvPr/>
        </p:nvGraphicFramePr>
        <p:xfrm>
          <a:off x="8703757" y="1266681"/>
          <a:ext cx="3000000" cy="3000000"/>
        </p:xfrm>
        <a:graphic>
          <a:graphicData uri="http://schemas.openxmlformats.org/drawingml/2006/table">
            <a:tbl>
              <a:tblPr>
                <a:noFill/>
                <a:tableStyleId>{8D70DF1D-78C3-4C13-BA06-6D0485770E04}</a:tableStyleId>
              </a:tblPr>
              <a:tblGrid>
                <a:gridCol w="1097275"/>
              </a:tblGrid>
              <a:tr h="594350">
                <a:tc>
                  <a:txBody>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Q1</a:t>
                      </a:r>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2025</a:t>
                      </a:r>
                      <a:endParaRPr sz="1400" u="none" cap="none" strike="noStrike"/>
                    </a:p>
                  </a:txBody>
                  <a:tcPr marT="9525" marB="0" marR="91450" marL="91450" anchor="ctr">
                    <a:solidFill>
                      <a:srgbClr val="B2A0C7"/>
                    </a:solidFill>
                  </a:tcPr>
                </a:tc>
              </a:tr>
              <a:tr h="313200">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1588</a:t>
                      </a:r>
                      <a:endParaRPr/>
                    </a:p>
                  </a:txBody>
                  <a:tcPr marT="9525" marB="0" marR="45725" marL="9525" anchor="ctr">
                    <a:solidFill>
                      <a:srgbClr val="E5DFEC"/>
                    </a:solidFill>
                  </a:tcPr>
                </a:tc>
              </a:tr>
              <a:tr h="313200">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871</a:t>
                      </a:r>
                      <a:endParaRPr/>
                    </a:p>
                  </a:txBody>
                  <a:tcPr marT="9525" marB="0" marR="45725" marL="9525" anchor="ctr">
                    <a:solidFill>
                      <a:srgbClr val="E5DFEC"/>
                    </a:solidFill>
                  </a:tcPr>
                </a:tc>
              </a:tr>
              <a:tr h="313200">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717</a:t>
                      </a:r>
                      <a:endParaRPr/>
                    </a:p>
                  </a:txBody>
                  <a:tcPr marT="9525" marB="0" marR="45725" marL="9525" anchor="ctr">
                    <a:solidFill>
                      <a:srgbClr val="E5DFEC"/>
                    </a:solidFill>
                  </a:tcPr>
                </a:tc>
              </a:tr>
              <a:tr h="313200">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1100</a:t>
                      </a:r>
                      <a:endParaRPr/>
                    </a:p>
                  </a:txBody>
                  <a:tcPr marT="9525" marB="0" marR="45725" marL="9525" anchor="ctr">
                    <a:solidFill>
                      <a:srgbClr val="E5DFEC"/>
                    </a:solidFill>
                  </a:tcPr>
                </a:tc>
              </a:tr>
              <a:tr h="313200">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200</a:t>
                      </a:r>
                      <a:endParaRPr/>
                    </a:p>
                  </a:txBody>
                  <a:tcPr marT="9525" marB="0" marR="45725" marL="9525" anchor="ctr">
                    <a:solidFill>
                      <a:srgbClr val="E5DFEC"/>
                    </a:solidFill>
                  </a:tcPr>
                </a:tc>
              </a:tr>
              <a:tr h="313200">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415</a:t>
                      </a:r>
                      <a:endParaRPr/>
                    </a:p>
                  </a:txBody>
                  <a:tcPr marT="9525" marB="0" marR="45725" marL="9525" anchor="ctr">
                    <a:solidFill>
                      <a:srgbClr val="E5DFEC"/>
                    </a:solidFill>
                  </a:tcPr>
                </a:tc>
              </a:tr>
              <a:tr h="313200">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367</a:t>
                      </a:r>
                      <a:endParaRPr/>
                    </a:p>
                  </a:txBody>
                  <a:tcPr marT="9525" marB="0" marR="45725" marL="9525" anchor="ctr">
                    <a:solidFill>
                      <a:srgbClr val="E5DFEC"/>
                    </a:solidFill>
                  </a:tcPr>
                </a:tc>
              </a:tr>
              <a:tr h="313200">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48</a:t>
                      </a:r>
                      <a:endParaRPr/>
                    </a:p>
                  </a:txBody>
                  <a:tcPr marT="9525" marB="0" marR="45725" marL="9525" anchor="ctr">
                    <a:solidFill>
                      <a:srgbClr val="E5DFEC"/>
                    </a:solidFill>
                  </a:tcPr>
                </a:tc>
              </a:tr>
              <a:tr h="313200">
                <a:tc>
                  <a:txBody>
                    <a:bodyPr/>
                    <a:lstStyle/>
                    <a:p>
                      <a:pPr indent="0" lvl="0" marL="0" marR="0" rtl="0" algn="r">
                        <a:lnSpc>
                          <a:spcPct val="100000"/>
                        </a:lnSpc>
                        <a:spcBef>
                          <a:spcPts val="0"/>
                        </a:spcBef>
                        <a:spcAft>
                          <a:spcPts val="0"/>
                        </a:spcAft>
                        <a:buNone/>
                      </a:pPr>
                      <a:r>
                        <a:rPr b="1" i="0" lang="en-US" sz="1400" u="none" cap="none" strike="noStrike">
                          <a:solidFill>
                            <a:schemeClr val="dk1"/>
                          </a:solidFill>
                          <a:latin typeface="Arial"/>
                          <a:ea typeface="Arial"/>
                          <a:cs typeface="Arial"/>
                          <a:sym typeface="Arial"/>
                        </a:rPr>
                        <a:t>2018</a:t>
                      </a:r>
                      <a:endParaRPr/>
                    </a:p>
                  </a:txBody>
                  <a:tcPr marT="9525" marB="0" marR="45725" marL="9525" anchor="ctr">
                    <a:solidFill>
                      <a:srgbClr val="CCC0D9"/>
                    </a:solidFill>
                  </a:tcPr>
                </a:tc>
              </a:tr>
            </a:tbl>
          </a:graphicData>
        </a:graphic>
      </p:graphicFrame>
      <p:graphicFrame>
        <p:nvGraphicFramePr>
          <p:cNvPr id="99" name="Google Shape;99;p2"/>
          <p:cNvGraphicFramePr/>
          <p:nvPr/>
        </p:nvGraphicFramePr>
        <p:xfrm>
          <a:off x="10067732" y="1266681"/>
          <a:ext cx="3000000" cy="3000000"/>
        </p:xfrm>
        <a:graphic>
          <a:graphicData uri="http://schemas.openxmlformats.org/drawingml/2006/table">
            <a:tbl>
              <a:tblPr>
                <a:noFill/>
                <a:tableStyleId>{8D70DF1D-78C3-4C13-BA06-6D0485770E04}</a:tableStyleId>
              </a:tblPr>
              <a:tblGrid>
                <a:gridCol w="1097275"/>
              </a:tblGrid>
              <a:tr h="594350">
                <a:tc>
                  <a:txBody>
                    <a:bodyPr/>
                    <a:lstStyle/>
                    <a:p>
                      <a:pPr indent="0" lvl="0" marL="0" marR="0" rtl="0" algn="ctr">
                        <a:lnSpc>
                          <a:spcPct val="100000"/>
                        </a:lnSpc>
                        <a:spcBef>
                          <a:spcPts val="0"/>
                        </a:spcBef>
                        <a:spcAft>
                          <a:spcPts val="0"/>
                        </a:spcAft>
                        <a:buClr>
                          <a:srgbClr val="000000"/>
                        </a:buClr>
                        <a:buSzPts val="1100"/>
                        <a:buFont typeface="Arial"/>
                        <a:buNone/>
                      </a:pPr>
                      <a:r>
                        <a:rPr b="1" lang="en-US" sz="1100" u="none" cap="none" strike="noStrike">
                          <a:solidFill>
                            <a:schemeClr val="lt1"/>
                          </a:solidFill>
                        </a:rPr>
                        <a:t>Percentage Change</a:t>
                      </a:r>
                      <a:endParaRPr sz="1100" u="none" cap="none" strike="noStrike"/>
                    </a:p>
                  </a:txBody>
                  <a:tcPr marT="9525" marB="0" marR="91450" marL="91450" anchor="ctr">
                    <a:solidFill>
                      <a:schemeClr val="accent1"/>
                    </a:solidFill>
                  </a:tcPr>
                </a:tc>
              </a:tr>
              <a:tr h="313200">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12.15%</a:t>
                      </a:r>
                      <a:endParaRPr/>
                    </a:p>
                  </a:txBody>
                  <a:tcPr marT="9525" marB="0" marR="45725" marL="9525" anchor="ctr"/>
                </a:tc>
              </a:tr>
              <a:tr h="313200">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6.54%</a:t>
                      </a:r>
                      <a:endParaRPr/>
                    </a:p>
                  </a:txBody>
                  <a:tcPr marT="9525" marB="0" marR="45725" marL="9525" anchor="ctr"/>
                </a:tc>
              </a:tr>
              <a:tr h="313200">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18.97%</a:t>
                      </a:r>
                      <a:endParaRPr/>
                    </a:p>
                  </a:txBody>
                  <a:tcPr marT="9525" marB="0" marR="45725" marL="9525" anchor="ctr"/>
                </a:tc>
              </a:tr>
              <a:tr h="313200">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8.36%</a:t>
                      </a:r>
                      <a:endParaRPr/>
                    </a:p>
                  </a:txBody>
                  <a:tcPr marT="9525" marB="0" marR="45725" marL="9525" anchor="ctr"/>
                </a:tc>
              </a:tr>
              <a:tr h="313200">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31.00%</a:t>
                      </a:r>
                      <a:endParaRPr/>
                    </a:p>
                  </a:txBody>
                  <a:tcPr marT="9525" marB="0" marR="45725" marL="9525" anchor="ctr"/>
                </a:tc>
              </a:tr>
              <a:tr h="313200">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45.78%</a:t>
                      </a:r>
                      <a:endParaRPr/>
                    </a:p>
                  </a:txBody>
                  <a:tcPr marT="9525" marB="0" marR="45725" marL="9525" anchor="ctr"/>
                </a:tc>
              </a:tr>
              <a:tr h="313200">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37.06%</a:t>
                      </a:r>
                      <a:endParaRPr/>
                    </a:p>
                  </a:txBody>
                  <a:tcPr marT="9525" marB="0" marR="45725" marL="9525" anchor="ctr"/>
                </a:tc>
              </a:tr>
              <a:tr h="313200">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112.50%</a:t>
                      </a:r>
                      <a:endParaRPr/>
                    </a:p>
                  </a:txBody>
                  <a:tcPr marT="9525" marB="0" marR="45725" marL="9525" anchor="ctr"/>
                </a:tc>
              </a:tr>
              <a:tr h="313200">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20.07%</a:t>
                      </a:r>
                      <a:endParaRPr/>
                    </a:p>
                  </a:txBody>
                  <a:tcPr marT="9525" marB="0" marR="45725" marL="9525" anchor="ctr">
                    <a:solidFill>
                      <a:schemeClr val="accent1"/>
                    </a:soli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04" name="Shape 104"/>
        <p:cNvGrpSpPr/>
        <p:nvPr/>
      </p:nvGrpSpPr>
      <p:grpSpPr>
        <a:xfrm>
          <a:off x="0" y="0"/>
          <a:ext cx="0" cy="0"/>
          <a:chOff x="0" y="0"/>
          <a:chExt cx="0" cy="0"/>
        </a:xfrm>
      </p:grpSpPr>
      <p:sp>
        <p:nvSpPr>
          <p:cNvPr id="105" name="Google Shape;105;p3"/>
          <p:cNvSpPr txBox="1"/>
          <p:nvPr>
            <p:ph type="title"/>
          </p:nvPr>
        </p:nvSpPr>
        <p:spPr>
          <a:xfrm>
            <a:off x="609600" y="253758"/>
            <a:ext cx="10972800" cy="5109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3600"/>
              <a:buNone/>
            </a:pPr>
            <a:r>
              <a:rPr lang="en-US">
                <a:latin typeface="Arial Narrow"/>
                <a:ea typeface="Arial Narrow"/>
                <a:cs typeface="Arial Narrow"/>
                <a:sym typeface="Arial Narrow"/>
              </a:rPr>
              <a:t>Q1 2026 Intake by Jurisdiction</a:t>
            </a:r>
            <a:endParaRPr/>
          </a:p>
        </p:txBody>
      </p:sp>
      <p:sp>
        <p:nvSpPr>
          <p:cNvPr id="106" name="Google Shape;106;p3"/>
          <p:cNvSpPr/>
          <p:nvPr/>
        </p:nvSpPr>
        <p:spPr>
          <a:xfrm>
            <a:off x="0" y="5999164"/>
            <a:ext cx="12192000" cy="858900"/>
          </a:xfrm>
          <a:prstGeom prst="rect">
            <a:avLst/>
          </a:prstGeom>
          <a:solidFill>
            <a:srgbClr val="0B3761"/>
          </a:solidFill>
          <a:ln>
            <a:noFill/>
          </a:ln>
        </p:spPr>
        <p:txBody>
          <a:bodyPr anchorCtr="0" anchor="ctr" bIns="91425" lIns="0"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PT Sans Narrow"/>
                <a:ea typeface="PT Sans Narrow"/>
                <a:cs typeface="PT Sans Narrow"/>
                <a:sym typeface="PT Sans Narrow"/>
              </a:rPr>
              <a:t>     				</a:t>
            </a:r>
            <a:endParaRPr b="0" i="0" sz="1400" u="none" cap="none" strike="noStrike">
              <a:solidFill>
                <a:srgbClr val="000000"/>
              </a:solidFill>
              <a:latin typeface="Arial"/>
              <a:ea typeface="Arial"/>
              <a:cs typeface="Arial"/>
              <a:sym typeface="Arial"/>
            </a:endParaRPr>
          </a:p>
        </p:txBody>
      </p:sp>
      <p:pic>
        <p:nvPicPr>
          <p:cNvPr id="107" name="Google Shape;107;p3"/>
          <p:cNvPicPr preferRelativeResize="0"/>
          <p:nvPr/>
        </p:nvPicPr>
        <p:blipFill rotWithShape="1">
          <a:blip r:embed="rId3">
            <a:alphaModFix/>
          </a:blip>
          <a:srcRect b="0" l="0" r="0" t="0"/>
          <a:stretch/>
        </p:blipFill>
        <p:spPr>
          <a:xfrm>
            <a:off x="10594225" y="6173250"/>
            <a:ext cx="1679524" cy="510750"/>
          </a:xfrm>
          <a:prstGeom prst="rect">
            <a:avLst/>
          </a:prstGeom>
          <a:noFill/>
          <a:ln>
            <a:noFill/>
          </a:ln>
        </p:spPr>
      </p:pic>
      <p:pic>
        <p:nvPicPr>
          <p:cNvPr id="108" name="Google Shape;108;p3"/>
          <p:cNvPicPr preferRelativeResize="0"/>
          <p:nvPr/>
        </p:nvPicPr>
        <p:blipFill rotWithShape="1">
          <a:blip r:embed="rId4">
            <a:alphaModFix/>
          </a:blip>
          <a:srcRect b="0" l="0" r="0" t="0"/>
          <a:stretch/>
        </p:blipFill>
        <p:spPr>
          <a:xfrm>
            <a:off x="123152" y="5332092"/>
            <a:ext cx="1372644" cy="1372644"/>
          </a:xfrm>
          <a:prstGeom prst="rect">
            <a:avLst/>
          </a:prstGeom>
          <a:noFill/>
          <a:ln>
            <a:noFill/>
          </a:ln>
        </p:spPr>
      </p:pic>
      <p:pic>
        <p:nvPicPr>
          <p:cNvPr id="109" name="Google Shape;109;p3"/>
          <p:cNvPicPr preferRelativeResize="0"/>
          <p:nvPr/>
        </p:nvPicPr>
        <p:blipFill rotWithShape="1">
          <a:blip r:embed="rId5">
            <a:alphaModFix/>
          </a:blip>
          <a:srcRect b="0" l="0" r="0" t="0"/>
          <a:stretch/>
        </p:blipFill>
        <p:spPr>
          <a:xfrm>
            <a:off x="0" y="-1594"/>
            <a:ext cx="12192000" cy="686118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6"/>
          <p:cNvSpPr txBox="1"/>
          <p:nvPr>
            <p:ph type="title"/>
          </p:nvPr>
        </p:nvSpPr>
        <p:spPr>
          <a:xfrm>
            <a:off x="609600" y="253456"/>
            <a:ext cx="10972800" cy="5109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3600"/>
              <a:buNone/>
            </a:pPr>
            <a:r>
              <a:rPr lang="en-US">
                <a:latin typeface="Arial Narrow"/>
                <a:ea typeface="Arial Narrow"/>
                <a:cs typeface="Arial Narrow"/>
                <a:sym typeface="Arial Narrow"/>
              </a:rPr>
              <a:t>2026 Intake Per Capita</a:t>
            </a:r>
            <a:endParaRPr/>
          </a:p>
        </p:txBody>
      </p:sp>
      <p:graphicFrame>
        <p:nvGraphicFramePr>
          <p:cNvPr id="116" name="Google Shape;116;p26"/>
          <p:cNvGraphicFramePr/>
          <p:nvPr/>
        </p:nvGraphicFramePr>
        <p:xfrm>
          <a:off x="3835937" y="1062559"/>
          <a:ext cx="3000000" cy="3000000"/>
        </p:xfrm>
        <a:graphic>
          <a:graphicData uri="http://schemas.openxmlformats.org/drawingml/2006/table">
            <a:tbl>
              <a:tblPr>
                <a:noFill/>
                <a:tableStyleId>{8D70DF1D-78C3-4C13-BA06-6D0485770E04}</a:tableStyleId>
              </a:tblPr>
              <a:tblGrid>
                <a:gridCol w="3290425"/>
                <a:gridCol w="1229700"/>
              </a:tblGrid>
              <a:tr h="463575">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chemeClr val="lt1"/>
                          </a:solidFill>
                        </a:rPr>
                        <a:t>Jurisdiction</a:t>
                      </a:r>
                      <a:endParaRPr sz="1500" u="none" cap="none" strike="noStrike"/>
                    </a:p>
                  </a:txBody>
                  <a:tcPr marT="8800" marB="0" marR="84375" marL="84375" anchor="ctr">
                    <a:lnB cap="flat" cmpd="sng" w="9525">
                      <a:solidFill>
                        <a:schemeClr val="accent1"/>
                      </a:solidFill>
                      <a:prstDash val="solid"/>
                      <a:round/>
                      <a:headEnd len="sm" w="sm" type="none"/>
                      <a:tailEnd len="sm" w="sm" type="none"/>
                    </a:lnB>
                    <a:solidFill>
                      <a:srgbClr val="00B0F0"/>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Per 1000 Residents</a:t>
                      </a:r>
                      <a:endParaRPr b="1" i="0" sz="1400" u="none" cap="none" strike="noStrike">
                        <a:solidFill>
                          <a:schemeClr val="lt1"/>
                        </a:solidFill>
                        <a:latin typeface="Arial"/>
                        <a:ea typeface="Arial"/>
                        <a:cs typeface="Arial"/>
                        <a:sym typeface="Arial"/>
                      </a:endParaRPr>
                    </a:p>
                  </a:txBody>
                  <a:tcPr marT="9525" marB="0" marR="91450" marL="91450" anchor="ctr">
                    <a:lnB cap="flat" cmpd="sng" w="9525">
                      <a:solidFill>
                        <a:schemeClr val="accent1"/>
                      </a:solidFill>
                      <a:prstDash val="solid"/>
                      <a:round/>
                      <a:headEnd len="sm" w="sm" type="none"/>
                      <a:tailEnd len="sm" w="sm" type="none"/>
                    </a:lnB>
                    <a:solidFill>
                      <a:srgbClr val="00B0F0"/>
                    </a:solidFill>
                  </a:tcPr>
                </a:tc>
              </a:tr>
              <a:tr h="2470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dk1"/>
                          </a:solidFill>
                        </a:rPr>
                        <a:t>Alpharetta</a:t>
                      </a:r>
                      <a:endParaRPr sz="1400" u="none" cap="none" strike="noStrike">
                        <a:solidFill>
                          <a:schemeClr val="dk1"/>
                        </a:solidFill>
                      </a:endParaRPr>
                    </a:p>
                  </a:txBody>
                  <a:tcPr marT="9525" marB="0" marR="9525" marL="457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0.6</a:t>
                      </a:r>
                      <a:endParaRPr/>
                    </a:p>
                  </a:txBody>
                  <a:tcPr marT="9525" marB="0" marR="45725" marL="95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2470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dk1"/>
                          </a:solidFill>
                        </a:rPr>
                        <a:t>Atlanta</a:t>
                      </a:r>
                      <a:endParaRPr sz="1400" u="none" cap="none" strike="noStrike">
                        <a:solidFill>
                          <a:schemeClr val="dk1"/>
                        </a:solidFill>
                      </a:endParaRPr>
                    </a:p>
                  </a:txBody>
                  <a:tcPr marT="9525" marB="0" marR="9525" marL="457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3.1</a:t>
                      </a:r>
                      <a:endParaRPr/>
                    </a:p>
                  </a:txBody>
                  <a:tcPr marT="9525" marB="0" marR="45725" marL="95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2470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dk1"/>
                          </a:solidFill>
                        </a:rPr>
                        <a:t>Chattahoochee Hills</a:t>
                      </a:r>
                      <a:endParaRPr sz="1400" u="none" cap="none" strike="noStrike">
                        <a:solidFill>
                          <a:schemeClr val="dk1"/>
                        </a:solidFill>
                      </a:endParaRPr>
                    </a:p>
                  </a:txBody>
                  <a:tcPr marT="9525" marB="0" marR="9525" marL="457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2.7</a:t>
                      </a:r>
                      <a:endParaRPr/>
                    </a:p>
                  </a:txBody>
                  <a:tcPr marT="9525" marB="0" marR="45725" marL="95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2470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dk1"/>
                          </a:solidFill>
                        </a:rPr>
                        <a:t>College Park</a:t>
                      </a:r>
                      <a:endParaRPr sz="1400" u="none" cap="none" strike="noStrike">
                        <a:solidFill>
                          <a:schemeClr val="dk1"/>
                        </a:solidFill>
                      </a:endParaRPr>
                    </a:p>
                  </a:txBody>
                  <a:tcPr marT="9525" marB="0" marR="9525" marL="457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1.9</a:t>
                      </a:r>
                      <a:endParaRPr/>
                    </a:p>
                  </a:txBody>
                  <a:tcPr marT="9525" marB="0" marR="45725" marL="95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2470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dk1"/>
                          </a:solidFill>
                        </a:rPr>
                        <a:t>East Point</a:t>
                      </a:r>
                      <a:endParaRPr sz="1400" u="none" cap="none" strike="noStrike">
                        <a:solidFill>
                          <a:schemeClr val="dk1"/>
                        </a:solidFill>
                      </a:endParaRPr>
                    </a:p>
                  </a:txBody>
                  <a:tcPr marT="9525" marB="0" marR="9525" marL="457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1.8</a:t>
                      </a:r>
                      <a:endParaRPr/>
                    </a:p>
                  </a:txBody>
                  <a:tcPr marT="9525" marB="0" marR="45725" marL="95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2470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dk1"/>
                          </a:solidFill>
                        </a:rPr>
                        <a:t>Fairburn</a:t>
                      </a:r>
                      <a:endParaRPr sz="1400" u="none" cap="none" strike="noStrike">
                        <a:solidFill>
                          <a:schemeClr val="dk1"/>
                        </a:solidFill>
                      </a:endParaRPr>
                    </a:p>
                  </a:txBody>
                  <a:tcPr marT="9525" marB="0" marR="9525" marL="457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5.2</a:t>
                      </a:r>
                      <a:endParaRPr/>
                    </a:p>
                  </a:txBody>
                  <a:tcPr marT="9525" marB="0" marR="45725" marL="95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2470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dk1"/>
                          </a:solidFill>
                        </a:rPr>
                        <a:t>Hapeville</a:t>
                      </a:r>
                      <a:endParaRPr sz="1400" u="none" cap="none" strike="noStrike">
                        <a:solidFill>
                          <a:schemeClr val="dk1"/>
                        </a:solidFill>
                      </a:endParaRPr>
                    </a:p>
                  </a:txBody>
                  <a:tcPr marT="9525" marB="0" marR="9525" marL="457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1.6</a:t>
                      </a:r>
                      <a:endParaRPr/>
                    </a:p>
                  </a:txBody>
                  <a:tcPr marT="9525" marB="0" marR="45725" marL="95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2470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dk1"/>
                          </a:solidFill>
                        </a:rPr>
                        <a:t>Johns Creek</a:t>
                      </a:r>
                      <a:endParaRPr sz="1400" u="none" cap="none" strike="noStrike">
                        <a:solidFill>
                          <a:schemeClr val="dk1"/>
                        </a:solidFill>
                      </a:endParaRPr>
                    </a:p>
                  </a:txBody>
                  <a:tcPr marT="9525" marB="0" marR="9525" marL="457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0.0</a:t>
                      </a:r>
                      <a:endParaRPr/>
                    </a:p>
                  </a:txBody>
                  <a:tcPr marT="9525" marB="0" marR="45725" marL="95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2470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dk1"/>
                          </a:solidFill>
                        </a:rPr>
                        <a:t>Milton</a:t>
                      </a:r>
                      <a:endParaRPr sz="1400" u="none" cap="none" strike="noStrike">
                        <a:solidFill>
                          <a:schemeClr val="dk1"/>
                        </a:solidFill>
                      </a:endParaRPr>
                    </a:p>
                  </a:txBody>
                  <a:tcPr marT="9525" marB="0" marR="9525" marL="457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0.0</a:t>
                      </a:r>
                      <a:endParaRPr/>
                    </a:p>
                  </a:txBody>
                  <a:tcPr marT="9525" marB="0" marR="45725" marL="95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2470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dk1"/>
                          </a:solidFill>
                        </a:rPr>
                        <a:t>Palmetto</a:t>
                      </a:r>
                      <a:endParaRPr sz="1400" u="none" cap="none" strike="noStrike">
                        <a:solidFill>
                          <a:schemeClr val="dk1"/>
                        </a:solidFill>
                      </a:endParaRPr>
                    </a:p>
                  </a:txBody>
                  <a:tcPr marT="9525" marB="0" marR="9525" marL="457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1.9</a:t>
                      </a:r>
                      <a:endParaRPr/>
                    </a:p>
                  </a:txBody>
                  <a:tcPr marT="9525" marB="0" marR="45725" marL="95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2470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dk1"/>
                          </a:solidFill>
                        </a:rPr>
                        <a:t>Roswell</a:t>
                      </a:r>
                      <a:endParaRPr sz="1400" u="none" cap="none" strike="noStrike">
                        <a:solidFill>
                          <a:schemeClr val="dk1"/>
                        </a:solidFill>
                      </a:endParaRPr>
                    </a:p>
                  </a:txBody>
                  <a:tcPr marT="9525" marB="0" marR="9525" marL="457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0.4</a:t>
                      </a:r>
                      <a:endParaRPr/>
                    </a:p>
                  </a:txBody>
                  <a:tcPr marT="9525" marB="0" marR="45725" marL="95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2470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dk1"/>
                          </a:solidFill>
                        </a:rPr>
                        <a:t>Sandy Springs</a:t>
                      </a:r>
                      <a:endParaRPr sz="1400" u="none" cap="none" strike="noStrike">
                        <a:solidFill>
                          <a:schemeClr val="dk1"/>
                        </a:solidFill>
                      </a:endParaRPr>
                    </a:p>
                  </a:txBody>
                  <a:tcPr marT="9525" marB="0" marR="9525" marL="457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0.2</a:t>
                      </a:r>
                      <a:endParaRPr/>
                    </a:p>
                  </a:txBody>
                  <a:tcPr marT="9525" marB="0" marR="45725" marL="95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2470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dk1"/>
                          </a:solidFill>
                        </a:rPr>
                        <a:t>South Fulton</a:t>
                      </a:r>
                      <a:endParaRPr sz="1400" u="none" cap="none" strike="noStrike">
                        <a:solidFill>
                          <a:schemeClr val="dk1"/>
                        </a:solidFill>
                      </a:endParaRPr>
                    </a:p>
                  </a:txBody>
                  <a:tcPr marT="9525" marB="0" marR="9525" marL="457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0.9</a:t>
                      </a:r>
                      <a:endParaRPr/>
                    </a:p>
                  </a:txBody>
                  <a:tcPr marT="9525" marB="0" marR="45725" marL="95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2470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dk1"/>
                          </a:solidFill>
                        </a:rPr>
                        <a:t>Union City</a:t>
                      </a:r>
                      <a:endParaRPr sz="1400" u="none" cap="none" strike="noStrike">
                        <a:solidFill>
                          <a:schemeClr val="dk1"/>
                        </a:solidFill>
                      </a:endParaRPr>
                    </a:p>
                  </a:txBody>
                  <a:tcPr marT="9525" marB="0" marR="9525" marL="457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4.0</a:t>
                      </a:r>
                      <a:endParaRPr/>
                    </a:p>
                  </a:txBody>
                  <a:tcPr marT="9525" marB="0" marR="45725" marL="95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graphicFrame>
        <p:nvGraphicFramePr>
          <p:cNvPr id="122" name="Google Shape;122;p4"/>
          <p:cNvGraphicFramePr/>
          <p:nvPr/>
        </p:nvGraphicFramePr>
        <p:xfrm>
          <a:off x="698339" y="1062559"/>
          <a:ext cx="3000000" cy="3000000"/>
        </p:xfrm>
        <a:graphic>
          <a:graphicData uri="http://schemas.openxmlformats.org/drawingml/2006/table">
            <a:tbl>
              <a:tblPr>
                <a:noFill/>
                <a:tableStyleId>{8D70DF1D-78C3-4C13-BA06-6D0485770E04}</a:tableStyleId>
              </a:tblPr>
              <a:tblGrid>
                <a:gridCol w="3290425"/>
                <a:gridCol w="1229700"/>
                <a:gridCol w="1229700"/>
                <a:gridCol w="1229700"/>
              </a:tblGrid>
              <a:tr h="543950">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Outcome</a:t>
                      </a:r>
                      <a:r>
                        <a:rPr b="1" lang="en-US" sz="1400" u="none" cap="none" strike="noStrike">
                          <a:solidFill>
                            <a:schemeClr val="lt1"/>
                          </a:solidFill>
                        </a:rPr>
                        <a:t> Type</a:t>
                      </a:r>
                      <a:endParaRPr sz="1500" u="none" cap="none" strike="noStrike"/>
                    </a:p>
                  </a:txBody>
                  <a:tcPr marT="8800" marB="0" marR="84375" marL="84375" anchor="ctr">
                    <a:solidFill>
                      <a:srgbClr val="00B0F0"/>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chemeClr val="lt1"/>
                          </a:solidFill>
                        </a:rPr>
                        <a:t>Jan </a:t>
                      </a:r>
                      <a:endParaRPr/>
                    </a:p>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chemeClr val="lt1"/>
                          </a:solidFill>
                        </a:rPr>
                        <a:t>2026</a:t>
                      </a:r>
                      <a:endParaRPr sz="1400" u="none" cap="none" strike="noStrike"/>
                    </a:p>
                  </a:txBody>
                  <a:tcPr marT="9525" marB="0" marR="91450" marL="91450" anchor="ctr">
                    <a:solidFill>
                      <a:srgbClr val="00B0F0"/>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chemeClr val="lt1"/>
                          </a:solidFill>
                        </a:rPr>
                        <a:t>Feb</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chemeClr val="lt1"/>
                          </a:solidFill>
                        </a:rPr>
                        <a:t>2026</a:t>
                      </a:r>
                      <a:endParaRPr b="1" i="0" sz="1400" u="none" cap="none" strike="noStrike">
                        <a:solidFill>
                          <a:schemeClr val="lt1"/>
                        </a:solidFill>
                        <a:latin typeface="Arial"/>
                        <a:ea typeface="Arial"/>
                        <a:cs typeface="Arial"/>
                        <a:sym typeface="Arial"/>
                      </a:endParaRPr>
                    </a:p>
                  </a:txBody>
                  <a:tcPr marT="9525" marB="0" marR="91450" marL="91450" anchor="ctr">
                    <a:solidFill>
                      <a:srgbClr val="00B0F0"/>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Mar</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2026</a:t>
                      </a:r>
                      <a:endParaRPr sz="1400" u="none" cap="none" strike="noStrike"/>
                    </a:p>
                  </a:txBody>
                  <a:tcPr marT="9525" marB="0" marR="91450" marL="91450" anchor="ctr">
                    <a:solidFill>
                      <a:srgbClr val="00B0F0"/>
                    </a:solidFill>
                  </a:tcPr>
                </a:tc>
              </a:tr>
              <a:tr h="289925">
                <a:tc>
                  <a:txBody>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Arial"/>
                          <a:ea typeface="Arial"/>
                          <a:cs typeface="Arial"/>
                          <a:sym typeface="Arial"/>
                        </a:rPr>
                        <a:t>Adoptions: Dogs</a:t>
                      </a:r>
                      <a:endParaRPr sz="1400" u="none" cap="none" strike="noStrike"/>
                    </a:p>
                  </a:txBody>
                  <a:tcPr marT="42175" marB="42175" marR="42175" marL="42175" anchor="ct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355</a:t>
                      </a:r>
                      <a:endParaRPr/>
                    </a:p>
                  </a:txBody>
                  <a:tcPr marT="9525" marB="0" marR="45725" marL="9525" anchor="ct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354</a:t>
                      </a:r>
                      <a:endParaRPr/>
                    </a:p>
                  </a:txBody>
                  <a:tcPr marT="9525" marB="0" marR="45725" marL="9525" anchor="ct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360</a:t>
                      </a:r>
                      <a:endParaRPr/>
                    </a:p>
                  </a:txBody>
                  <a:tcPr marT="9525" marB="0" marR="45725" marL="9525" anchor="ctr"/>
                </a:tc>
              </a:tr>
              <a:tr h="289925">
                <a:tc>
                  <a:txBody>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Arial"/>
                          <a:ea typeface="Arial"/>
                          <a:cs typeface="Arial"/>
                          <a:sym typeface="Arial"/>
                        </a:rPr>
                        <a:t>Adoptions: Cats</a:t>
                      </a:r>
                      <a:endParaRPr sz="1400" u="none" cap="none" strike="noStrike"/>
                    </a:p>
                  </a:txBody>
                  <a:tcPr marT="42175" marB="42175" marR="42175" marL="42175" anchor="ct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137</a:t>
                      </a:r>
                      <a:endParaRPr/>
                    </a:p>
                  </a:txBody>
                  <a:tcPr marT="9525" marB="0" marR="45725" marL="9525" anchor="ct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93</a:t>
                      </a:r>
                      <a:endParaRPr/>
                    </a:p>
                  </a:txBody>
                  <a:tcPr marT="9525" marB="0" marR="45725" marL="9525" anchor="ct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65</a:t>
                      </a:r>
                      <a:endParaRPr/>
                    </a:p>
                  </a:txBody>
                  <a:tcPr marT="9525" marB="0" marR="45725" marL="9525" anchor="ctr"/>
                </a:tc>
              </a:tr>
              <a:tr h="289925">
                <a:tc>
                  <a:txBody>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Arial"/>
                          <a:ea typeface="Arial"/>
                          <a:cs typeface="Arial"/>
                          <a:sym typeface="Arial"/>
                        </a:rPr>
                        <a:t>Total FCAS Adoptions (all animals)</a:t>
                      </a:r>
                      <a:endParaRPr sz="1400" u="none" cap="none" strike="noStrike"/>
                    </a:p>
                  </a:txBody>
                  <a:tcPr marT="42175" marB="42175" marR="42175" marL="42175" anchor="ct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502</a:t>
                      </a:r>
                      <a:endParaRPr/>
                    </a:p>
                  </a:txBody>
                  <a:tcPr marT="9525" marB="0" marR="45725" marL="9525" anchor="ct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447</a:t>
                      </a:r>
                      <a:endParaRPr/>
                    </a:p>
                  </a:txBody>
                  <a:tcPr marT="9525" marB="0" marR="45725" marL="9525" anchor="ct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427</a:t>
                      </a:r>
                      <a:endParaRPr/>
                    </a:p>
                  </a:txBody>
                  <a:tcPr marT="9525" marB="0" marR="45725" marL="9525" anchor="ctr"/>
                </a:tc>
              </a:tr>
              <a:tr h="289925">
                <a:tc>
                  <a:txBody>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chemeClr val="dk1"/>
                          </a:solidFill>
                          <a:latin typeface="Arial"/>
                          <a:ea typeface="Arial"/>
                          <a:cs typeface="Arial"/>
                          <a:sym typeface="Arial"/>
                        </a:rPr>
                        <a:t>RTH (total animals)</a:t>
                      </a:r>
                      <a:endParaRPr sz="1400" u="none" cap="none" strike="noStrike"/>
                    </a:p>
                  </a:txBody>
                  <a:tcPr marT="42175" marB="42175" marR="42175" marL="42175" anchor="ct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107</a:t>
                      </a:r>
                      <a:endParaRPr/>
                    </a:p>
                  </a:txBody>
                  <a:tcPr marT="9525" marB="0" marR="45725" marL="9525" anchor="ct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73</a:t>
                      </a:r>
                      <a:endParaRPr/>
                    </a:p>
                  </a:txBody>
                  <a:tcPr marT="9525" marB="0" marR="45725" marL="9525" anchor="ct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118</a:t>
                      </a:r>
                      <a:endParaRPr/>
                    </a:p>
                  </a:txBody>
                  <a:tcPr marT="9525" marB="0" marR="45725" marL="9525" anchor="ctr"/>
                </a:tc>
              </a:tr>
              <a:tr h="289925">
                <a:tc>
                  <a:txBody>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chemeClr val="dk1"/>
                          </a:solidFill>
                          <a:latin typeface="Arial"/>
                          <a:ea typeface="Arial"/>
                          <a:cs typeface="Arial"/>
                          <a:sym typeface="Arial"/>
                        </a:rPr>
                        <a:t>RTH (of lost dog intakes)</a:t>
                      </a:r>
                      <a:endParaRPr sz="1400" u="none" cap="none" strike="noStrike"/>
                    </a:p>
                  </a:txBody>
                  <a:tcPr marT="42175" marB="42175" marR="42175" marL="42175" anchor="ct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71</a:t>
                      </a:r>
                      <a:endParaRPr/>
                    </a:p>
                  </a:txBody>
                  <a:tcPr marT="9525" marB="0" marR="45725" marL="9525" anchor="ct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50</a:t>
                      </a:r>
                      <a:endParaRPr/>
                    </a:p>
                  </a:txBody>
                  <a:tcPr marT="9525" marB="0" marR="45725" marL="9525" anchor="ct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63</a:t>
                      </a:r>
                      <a:endParaRPr/>
                    </a:p>
                  </a:txBody>
                  <a:tcPr marT="9525" marB="0" marR="45725" marL="9525" anchor="ctr"/>
                </a:tc>
              </a:tr>
              <a:tr h="289925">
                <a:tc>
                  <a:txBody>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Arial"/>
                          <a:ea typeface="Arial"/>
                          <a:cs typeface="Arial"/>
                          <a:sym typeface="Arial"/>
                        </a:rPr>
                        <a:t>Transfers/Rescue (not including to LifeLine)</a:t>
                      </a:r>
                      <a:endParaRPr sz="1400" u="none" cap="none" strike="noStrike"/>
                    </a:p>
                  </a:txBody>
                  <a:tcPr marT="42175" marB="42175" marR="42175" marL="42175" anchor="ct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191</a:t>
                      </a:r>
                      <a:endParaRPr/>
                    </a:p>
                  </a:txBody>
                  <a:tcPr marT="9525" marB="0" marR="45725" marL="9525" anchor="ct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144</a:t>
                      </a:r>
                      <a:endParaRPr/>
                    </a:p>
                  </a:txBody>
                  <a:tcPr marT="9525" marB="0" marR="45725" marL="9525" anchor="ct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132</a:t>
                      </a:r>
                      <a:endParaRPr/>
                    </a:p>
                  </a:txBody>
                  <a:tcPr marT="9525" marB="0" marR="45725" marL="9525" anchor="ctr"/>
                </a:tc>
              </a:tr>
              <a:tr h="289925">
                <a:tc>
                  <a:txBody>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Arial"/>
                          <a:ea typeface="Arial"/>
                          <a:cs typeface="Arial"/>
                          <a:sym typeface="Arial"/>
                        </a:rPr>
                        <a:t>Transfers/Rescue (including to LifeLine)</a:t>
                      </a:r>
                      <a:endParaRPr sz="1400" u="none" cap="none" strike="noStrike"/>
                    </a:p>
                  </a:txBody>
                  <a:tcPr marT="42175" marB="42175" marR="42175" marL="42175" anchor="ct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247</a:t>
                      </a:r>
                      <a:endParaRPr/>
                    </a:p>
                  </a:txBody>
                  <a:tcPr marT="9525" marB="0" marR="45725" marL="9525" anchor="ct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225</a:t>
                      </a:r>
                      <a:endParaRPr/>
                    </a:p>
                  </a:txBody>
                  <a:tcPr marT="9525" marB="0" marR="45725" marL="9525" anchor="ct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204</a:t>
                      </a:r>
                      <a:endParaRPr/>
                    </a:p>
                  </a:txBody>
                  <a:tcPr marT="9525" marB="0" marR="45725" marL="9525" anchor="ctr"/>
                </a:tc>
              </a:tr>
              <a:tr h="289925">
                <a:tc>
                  <a:txBody>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Arial"/>
                          <a:ea typeface="Arial"/>
                          <a:cs typeface="Arial"/>
                          <a:sym typeface="Arial"/>
                        </a:rPr>
                        <a:t>TNR</a:t>
                      </a:r>
                      <a:endParaRPr sz="1400" u="none" cap="none" strike="noStrike"/>
                    </a:p>
                  </a:txBody>
                  <a:tcPr marT="42175" marB="42175" marR="42175" marL="42175" anchor="ct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16</a:t>
                      </a:r>
                      <a:endParaRPr/>
                    </a:p>
                  </a:txBody>
                  <a:tcPr marT="9525" marB="0" marR="45725" marL="9525" anchor="ct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39</a:t>
                      </a:r>
                      <a:endParaRPr/>
                    </a:p>
                  </a:txBody>
                  <a:tcPr marT="9525" marB="0" marR="45725" marL="9525" anchor="ct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27</a:t>
                      </a:r>
                      <a:endParaRPr/>
                    </a:p>
                  </a:txBody>
                  <a:tcPr marT="9525" marB="0" marR="45725" marL="9525" anchor="ctr"/>
                </a:tc>
              </a:tr>
              <a:tr h="289925">
                <a:tc>
                  <a:txBody>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Arial"/>
                          <a:ea typeface="Arial"/>
                          <a:cs typeface="Arial"/>
                          <a:sym typeface="Arial"/>
                        </a:rPr>
                        <a:t>Died (all animals)</a:t>
                      </a:r>
                      <a:endParaRPr sz="1400" u="none" cap="none" strike="noStrike"/>
                    </a:p>
                  </a:txBody>
                  <a:tcPr marT="42175" marB="42175" marR="42175" marL="42175" anchor="ct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12</a:t>
                      </a:r>
                      <a:endParaRPr/>
                    </a:p>
                  </a:txBody>
                  <a:tcPr marT="9525" marB="0" marR="45725" marL="9525" anchor="ct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1</a:t>
                      </a:r>
                      <a:endParaRPr/>
                    </a:p>
                  </a:txBody>
                  <a:tcPr marT="9525" marB="0" marR="45725" marL="9525" anchor="ct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8</a:t>
                      </a:r>
                      <a:endParaRPr/>
                    </a:p>
                  </a:txBody>
                  <a:tcPr marT="9525" marB="0" marR="45725" marL="9525" anchor="ctr"/>
                </a:tc>
              </a:tr>
              <a:tr h="289925">
                <a:tc>
                  <a:txBody>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Arial"/>
                          <a:ea typeface="Arial"/>
                          <a:cs typeface="Arial"/>
                          <a:sym typeface="Arial"/>
                        </a:rPr>
                        <a:t>Euthanized</a:t>
                      </a:r>
                      <a:endParaRPr sz="1400" u="none" cap="none" strike="noStrike"/>
                    </a:p>
                  </a:txBody>
                  <a:tcPr marT="42175" marB="42175" marR="42175" marL="42175" anchor="ct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63</a:t>
                      </a:r>
                      <a:endParaRPr/>
                    </a:p>
                  </a:txBody>
                  <a:tcPr marT="9525" marB="0" marR="45725" marL="9525" anchor="ct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26</a:t>
                      </a:r>
                      <a:endParaRPr/>
                    </a:p>
                  </a:txBody>
                  <a:tcPr marT="9525" marB="0" marR="45725" marL="9525" anchor="ct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48</a:t>
                      </a:r>
                      <a:endParaRPr/>
                    </a:p>
                  </a:txBody>
                  <a:tcPr marT="9525" marB="0" marR="45725" marL="9525" anchor="ctr"/>
                </a:tc>
              </a:tr>
              <a:tr h="289925">
                <a:tc>
                  <a:txBody>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chemeClr val="dk1"/>
                          </a:solidFill>
                          <a:latin typeface="Arial"/>
                          <a:ea typeface="Arial"/>
                          <a:cs typeface="Arial"/>
                          <a:sym typeface="Arial"/>
                        </a:rPr>
                        <a:t>Other (Missing/Admin Missing)</a:t>
                      </a:r>
                      <a:endParaRPr sz="1400" u="none" cap="none" strike="noStrike"/>
                    </a:p>
                  </a:txBody>
                  <a:tcPr marT="42175" marB="42175" marR="42175" marL="42175" anchor="ct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4</a:t>
                      </a:r>
                      <a:endParaRPr/>
                    </a:p>
                  </a:txBody>
                  <a:tcPr marT="9525" marB="0" marR="45725" marL="9525" anchor="ct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3</a:t>
                      </a:r>
                      <a:endParaRPr/>
                    </a:p>
                  </a:txBody>
                  <a:tcPr marT="9525" marB="0" marR="45725" marL="9525" anchor="ct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1</a:t>
                      </a:r>
                      <a:endParaRPr/>
                    </a:p>
                  </a:txBody>
                  <a:tcPr marT="9525" marB="0" marR="45725" marL="9525" anchor="ctr"/>
                </a:tc>
              </a:tr>
              <a:tr h="289925">
                <a:tc>
                  <a:txBody>
                    <a:bodyPr/>
                    <a:lstStyle/>
                    <a:p>
                      <a:pPr indent="0" lvl="0" marL="0" marR="0" rtl="0" algn="l">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Arial"/>
                          <a:ea typeface="Arial"/>
                          <a:cs typeface="Arial"/>
                          <a:sym typeface="Arial"/>
                        </a:rPr>
                        <a:t>Total Outcomes</a:t>
                      </a:r>
                      <a:endParaRPr sz="1400" u="none" cap="none" strike="noStrike"/>
                    </a:p>
                  </a:txBody>
                  <a:tcPr marT="42175" marB="42175" marR="42175" marL="42175" anchor="ctr"/>
                </a:tc>
                <a:tc>
                  <a:txBody>
                    <a:bodyPr/>
                    <a:lstStyle/>
                    <a:p>
                      <a:pPr indent="0" lvl="0" marL="0" marR="0" rtl="0" algn="r">
                        <a:lnSpc>
                          <a:spcPct val="100000"/>
                        </a:lnSpc>
                        <a:spcBef>
                          <a:spcPts val="0"/>
                        </a:spcBef>
                        <a:spcAft>
                          <a:spcPts val="0"/>
                        </a:spcAft>
                        <a:buNone/>
                      </a:pPr>
                      <a:r>
                        <a:rPr b="1" i="0" lang="en-US" sz="1400" u="none" cap="none" strike="noStrike">
                          <a:solidFill>
                            <a:schemeClr val="dk1"/>
                          </a:solidFill>
                          <a:latin typeface="Arial"/>
                          <a:ea typeface="Arial"/>
                          <a:cs typeface="Arial"/>
                          <a:sym typeface="Arial"/>
                        </a:rPr>
                        <a:t>957</a:t>
                      </a:r>
                      <a:endParaRPr/>
                    </a:p>
                  </a:txBody>
                  <a:tcPr marT="9525" marB="0" marR="45725" marL="9525" anchor="ctr"/>
                </a:tc>
                <a:tc>
                  <a:txBody>
                    <a:bodyPr/>
                    <a:lstStyle/>
                    <a:p>
                      <a:pPr indent="0" lvl="0" marL="0" marR="0" rtl="0" algn="r">
                        <a:lnSpc>
                          <a:spcPct val="100000"/>
                        </a:lnSpc>
                        <a:spcBef>
                          <a:spcPts val="0"/>
                        </a:spcBef>
                        <a:spcAft>
                          <a:spcPts val="0"/>
                        </a:spcAft>
                        <a:buNone/>
                      </a:pPr>
                      <a:r>
                        <a:rPr b="1" i="0" lang="en-US" sz="1400" u="none" cap="none" strike="noStrike">
                          <a:solidFill>
                            <a:schemeClr val="dk1"/>
                          </a:solidFill>
                          <a:latin typeface="Arial"/>
                          <a:ea typeface="Arial"/>
                          <a:cs typeface="Arial"/>
                          <a:sym typeface="Arial"/>
                        </a:rPr>
                        <a:t>824</a:t>
                      </a:r>
                      <a:endParaRPr/>
                    </a:p>
                  </a:txBody>
                  <a:tcPr marT="9525" marB="0" marR="45725" marL="9525" anchor="ctr"/>
                </a:tc>
                <a:tc>
                  <a:txBody>
                    <a:bodyPr/>
                    <a:lstStyle/>
                    <a:p>
                      <a:pPr indent="0" lvl="0" marL="0" marR="0" rtl="0" algn="r">
                        <a:lnSpc>
                          <a:spcPct val="100000"/>
                        </a:lnSpc>
                        <a:spcBef>
                          <a:spcPts val="0"/>
                        </a:spcBef>
                        <a:spcAft>
                          <a:spcPts val="0"/>
                        </a:spcAft>
                        <a:buNone/>
                      </a:pPr>
                      <a:r>
                        <a:rPr b="1" i="0" lang="en-US" sz="1400" u="none" cap="none" strike="noStrike">
                          <a:solidFill>
                            <a:schemeClr val="dk1"/>
                          </a:solidFill>
                          <a:latin typeface="Arial"/>
                          <a:ea typeface="Arial"/>
                          <a:cs typeface="Arial"/>
                          <a:sym typeface="Arial"/>
                        </a:rPr>
                        <a:t>837</a:t>
                      </a:r>
                      <a:endParaRPr/>
                    </a:p>
                  </a:txBody>
                  <a:tcPr marT="9525" marB="0" marR="45725" marL="9525" anchor="ctr"/>
                </a:tc>
              </a:tr>
              <a:tr h="289925">
                <a:tc>
                  <a:txBody>
                    <a:bodyPr/>
                    <a:lstStyle/>
                    <a:p>
                      <a:pPr indent="0" lvl="0" marL="0" marR="0" rtl="0" algn="l">
                        <a:lnSpc>
                          <a:spcPct val="100000"/>
                        </a:lnSpc>
                        <a:spcBef>
                          <a:spcPts val="0"/>
                        </a:spcBef>
                        <a:spcAft>
                          <a:spcPts val="0"/>
                        </a:spcAft>
                        <a:buClr>
                          <a:srgbClr val="000000"/>
                        </a:buClr>
                        <a:buSzPts val="1300"/>
                        <a:buFont typeface="Arial"/>
                        <a:buNone/>
                      </a:pPr>
                      <a:r>
                        <a:rPr b="1" i="0" lang="en-US" sz="1300" u="none" cap="none" strike="noStrike">
                          <a:solidFill>
                            <a:schemeClr val="dk1"/>
                          </a:solidFill>
                          <a:latin typeface="Arial"/>
                          <a:ea typeface="Arial"/>
                          <a:cs typeface="Arial"/>
                          <a:sym typeface="Arial"/>
                        </a:rPr>
                        <a:t>Save Rate</a:t>
                      </a:r>
                      <a:endParaRPr sz="1400" u="none" cap="none" strike="noStrike"/>
                    </a:p>
                  </a:txBody>
                  <a:tcPr marT="42175" marB="42175" marR="42175" marL="42175" anchor="ctr"/>
                </a:tc>
                <a:tc>
                  <a:txBody>
                    <a:bodyPr/>
                    <a:lstStyle/>
                    <a:p>
                      <a:pPr indent="0" lvl="0" marL="0" marR="0" rtl="0" algn="r">
                        <a:lnSpc>
                          <a:spcPct val="100000"/>
                        </a:lnSpc>
                        <a:spcBef>
                          <a:spcPts val="0"/>
                        </a:spcBef>
                        <a:spcAft>
                          <a:spcPts val="0"/>
                        </a:spcAft>
                        <a:buNone/>
                      </a:pPr>
                      <a:r>
                        <a:rPr b="1" i="0" lang="en-US" sz="1400" u="none" cap="none" strike="noStrike">
                          <a:solidFill>
                            <a:schemeClr val="dk1"/>
                          </a:solidFill>
                          <a:latin typeface="Arial"/>
                          <a:ea typeface="Arial"/>
                          <a:cs typeface="Arial"/>
                          <a:sym typeface="Arial"/>
                        </a:rPr>
                        <a:t>89.8%</a:t>
                      </a:r>
                      <a:endParaRPr/>
                    </a:p>
                  </a:txBody>
                  <a:tcPr marT="9525" marB="0" marR="45725" marL="9525" anchor="ctr">
                    <a:solidFill>
                      <a:srgbClr val="FFFF00"/>
                    </a:solidFill>
                  </a:tcPr>
                </a:tc>
                <a:tc>
                  <a:txBody>
                    <a:bodyPr/>
                    <a:lstStyle/>
                    <a:p>
                      <a:pPr indent="0" lvl="0" marL="0" marR="0" rtl="0" algn="r">
                        <a:lnSpc>
                          <a:spcPct val="100000"/>
                        </a:lnSpc>
                        <a:spcBef>
                          <a:spcPts val="0"/>
                        </a:spcBef>
                        <a:spcAft>
                          <a:spcPts val="0"/>
                        </a:spcAft>
                        <a:buNone/>
                      </a:pPr>
                      <a:r>
                        <a:rPr b="1" i="0" lang="en-US" sz="1400" u="none" cap="none" strike="noStrike">
                          <a:solidFill>
                            <a:schemeClr val="dk1"/>
                          </a:solidFill>
                          <a:latin typeface="Arial"/>
                          <a:ea typeface="Arial"/>
                          <a:cs typeface="Arial"/>
                          <a:sym typeface="Arial"/>
                        </a:rPr>
                        <a:t>96.0%</a:t>
                      </a:r>
                      <a:endParaRPr/>
                    </a:p>
                  </a:txBody>
                  <a:tcPr marT="9525" marB="0" marR="45725" marL="9525" anchor="ctr">
                    <a:solidFill>
                      <a:srgbClr val="FFFF00"/>
                    </a:solidFill>
                  </a:tcPr>
                </a:tc>
                <a:tc>
                  <a:txBody>
                    <a:bodyPr/>
                    <a:lstStyle/>
                    <a:p>
                      <a:pPr indent="0" lvl="0" marL="0" marR="0" rtl="0" algn="r">
                        <a:lnSpc>
                          <a:spcPct val="100000"/>
                        </a:lnSpc>
                        <a:spcBef>
                          <a:spcPts val="0"/>
                        </a:spcBef>
                        <a:spcAft>
                          <a:spcPts val="0"/>
                        </a:spcAft>
                        <a:buNone/>
                      </a:pPr>
                      <a:r>
                        <a:rPr b="1" i="0" lang="en-US" sz="1400" u="none" cap="none" strike="noStrike">
                          <a:solidFill>
                            <a:schemeClr val="dk1"/>
                          </a:solidFill>
                          <a:latin typeface="Arial"/>
                          <a:ea typeface="Arial"/>
                          <a:cs typeface="Arial"/>
                          <a:sym typeface="Arial"/>
                        </a:rPr>
                        <a:t>93.4%</a:t>
                      </a:r>
                      <a:endParaRPr/>
                    </a:p>
                  </a:txBody>
                  <a:tcPr marT="9525" marB="0" marR="45725" marL="9525" anchor="ctr">
                    <a:solidFill>
                      <a:srgbClr val="FFFF00"/>
                    </a:solidFill>
                  </a:tcPr>
                </a:tc>
              </a:tr>
            </a:tbl>
          </a:graphicData>
        </a:graphic>
      </p:graphicFrame>
      <p:sp>
        <p:nvSpPr>
          <p:cNvPr id="123" name="Google Shape;123;p4"/>
          <p:cNvSpPr txBox="1"/>
          <p:nvPr>
            <p:ph type="title"/>
          </p:nvPr>
        </p:nvSpPr>
        <p:spPr>
          <a:xfrm>
            <a:off x="609600" y="253456"/>
            <a:ext cx="10972800" cy="5109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3600"/>
              <a:buNone/>
            </a:pPr>
            <a:r>
              <a:rPr lang="en-US">
                <a:latin typeface="Arial Narrow"/>
                <a:ea typeface="Arial Narrow"/>
                <a:cs typeface="Arial Narrow"/>
                <a:sym typeface="Arial Narrow"/>
              </a:rPr>
              <a:t>2026 Shelter Outcomes</a:t>
            </a:r>
            <a:endParaRPr/>
          </a:p>
        </p:txBody>
      </p:sp>
      <p:graphicFrame>
        <p:nvGraphicFramePr>
          <p:cNvPr id="124" name="Google Shape;124;p4"/>
          <p:cNvGraphicFramePr/>
          <p:nvPr/>
        </p:nvGraphicFramePr>
        <p:xfrm>
          <a:off x="7885652" y="1062567"/>
          <a:ext cx="3000000" cy="3000000"/>
        </p:xfrm>
        <a:graphic>
          <a:graphicData uri="http://schemas.openxmlformats.org/drawingml/2006/table">
            <a:tbl>
              <a:tblPr>
                <a:noFill/>
                <a:tableStyleId>{8D70DF1D-78C3-4C13-BA06-6D0485770E04}</a:tableStyleId>
              </a:tblPr>
              <a:tblGrid>
                <a:gridCol w="1012450"/>
              </a:tblGrid>
              <a:tr h="548975">
                <a:tc>
                  <a:txBody>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Q1</a:t>
                      </a:r>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2026</a:t>
                      </a:r>
                      <a:endParaRPr sz="1400" u="none" cap="none" strike="noStrike"/>
                    </a:p>
                  </a:txBody>
                  <a:tcPr marT="8800" marB="0" marR="84375" marL="84375" anchor="ctr">
                    <a:solidFill>
                      <a:srgbClr val="00B0F0"/>
                    </a:solidFill>
                  </a:tcPr>
                </a:tc>
              </a:tr>
              <a:tr h="289550">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1069</a:t>
                      </a:r>
                      <a:endParaRPr/>
                    </a:p>
                  </a:txBody>
                  <a:tcPr marT="9525" marB="0" marR="45725" marL="9525" anchor="ctr"/>
                </a:tc>
              </a:tr>
              <a:tr h="289550">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295</a:t>
                      </a:r>
                      <a:endParaRPr/>
                    </a:p>
                  </a:txBody>
                  <a:tcPr marT="9525" marB="0" marR="45725" marL="9525" anchor="ctr"/>
                </a:tc>
              </a:tr>
              <a:tr h="289550">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1376</a:t>
                      </a:r>
                      <a:endParaRPr/>
                    </a:p>
                  </a:txBody>
                  <a:tcPr marT="9525" marB="0" marR="45725" marL="9525" anchor="ctr"/>
                </a:tc>
              </a:tr>
              <a:tr h="289550">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298</a:t>
                      </a:r>
                      <a:endParaRPr/>
                    </a:p>
                  </a:txBody>
                  <a:tcPr marT="9525" marB="0" marR="45725" marL="9525" anchor="ctr"/>
                </a:tc>
              </a:tr>
              <a:tr h="289550">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184</a:t>
                      </a:r>
                      <a:endParaRPr/>
                    </a:p>
                  </a:txBody>
                  <a:tcPr marT="9525" marB="0" marR="45725" marL="9525" anchor="ctr"/>
                </a:tc>
              </a:tr>
              <a:tr h="289550">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467</a:t>
                      </a:r>
                      <a:endParaRPr/>
                    </a:p>
                  </a:txBody>
                  <a:tcPr marT="9525" marB="0" marR="45725" marL="9525" anchor="ctr"/>
                </a:tc>
              </a:tr>
              <a:tr h="289550">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676</a:t>
                      </a:r>
                      <a:endParaRPr/>
                    </a:p>
                  </a:txBody>
                  <a:tcPr marT="9525" marB="0" marR="45725" marL="9525" anchor="ctr"/>
                </a:tc>
              </a:tr>
              <a:tr h="289550">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82</a:t>
                      </a:r>
                      <a:endParaRPr/>
                    </a:p>
                  </a:txBody>
                  <a:tcPr marT="9525" marB="0" marR="45725" marL="9525" anchor="ctr"/>
                </a:tc>
              </a:tr>
              <a:tr h="289550">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21</a:t>
                      </a:r>
                      <a:endParaRPr/>
                    </a:p>
                  </a:txBody>
                  <a:tcPr marT="9525" marB="0" marR="45725" marL="9525" anchor="ctr"/>
                </a:tc>
              </a:tr>
              <a:tr h="289550">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137</a:t>
                      </a:r>
                      <a:endParaRPr/>
                    </a:p>
                  </a:txBody>
                  <a:tcPr marT="9525" marB="0" marR="45725" marL="9525" anchor="ctr"/>
                </a:tc>
              </a:tr>
              <a:tr h="289550">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8</a:t>
                      </a:r>
                      <a:endParaRPr/>
                    </a:p>
                  </a:txBody>
                  <a:tcPr marT="9525" marB="0" marR="45725" marL="9525" anchor="ctr"/>
                </a:tc>
              </a:tr>
              <a:tr h="289550">
                <a:tc>
                  <a:txBody>
                    <a:bodyPr/>
                    <a:lstStyle/>
                    <a:p>
                      <a:pPr indent="0" lvl="0" marL="0" marR="0" rtl="0" algn="r">
                        <a:lnSpc>
                          <a:spcPct val="100000"/>
                        </a:lnSpc>
                        <a:spcBef>
                          <a:spcPts val="0"/>
                        </a:spcBef>
                        <a:spcAft>
                          <a:spcPts val="0"/>
                        </a:spcAft>
                        <a:buNone/>
                      </a:pPr>
                      <a:r>
                        <a:rPr b="1" i="0" lang="en-US" sz="1400" u="none" cap="none" strike="noStrike">
                          <a:solidFill>
                            <a:schemeClr val="dk1"/>
                          </a:solidFill>
                          <a:latin typeface="Arial"/>
                          <a:ea typeface="Arial"/>
                          <a:cs typeface="Arial"/>
                          <a:sym typeface="Arial"/>
                        </a:rPr>
                        <a:t>2618</a:t>
                      </a:r>
                      <a:endParaRPr/>
                    </a:p>
                  </a:txBody>
                  <a:tcPr marT="9525" marB="0" marR="45725" marL="9525" anchor="ctr">
                    <a:solidFill>
                      <a:srgbClr val="A0CEE5"/>
                    </a:solidFill>
                  </a:tcPr>
                </a:tc>
              </a:tr>
              <a:tr h="289550">
                <a:tc>
                  <a:txBody>
                    <a:bodyPr/>
                    <a:lstStyle/>
                    <a:p>
                      <a:pPr indent="0" lvl="0" marL="0" marR="0" rtl="0" algn="r">
                        <a:lnSpc>
                          <a:spcPct val="100000"/>
                        </a:lnSpc>
                        <a:spcBef>
                          <a:spcPts val="0"/>
                        </a:spcBef>
                        <a:spcAft>
                          <a:spcPts val="0"/>
                        </a:spcAft>
                        <a:buNone/>
                      </a:pPr>
                      <a:r>
                        <a:rPr b="1" i="0" lang="en-US" sz="1400" u="none" cap="none" strike="noStrike">
                          <a:solidFill>
                            <a:schemeClr val="dk1"/>
                          </a:solidFill>
                          <a:latin typeface="Arial"/>
                          <a:ea typeface="Arial"/>
                          <a:cs typeface="Arial"/>
                          <a:sym typeface="Arial"/>
                        </a:rPr>
                        <a:t>93.1%</a:t>
                      </a:r>
                      <a:endParaRPr/>
                    </a:p>
                  </a:txBody>
                  <a:tcPr marT="9525" marB="0" marR="45725" marL="9525" anchor="ctr">
                    <a:solidFill>
                      <a:srgbClr val="FFFF00"/>
                    </a:solidFill>
                  </a:tcPr>
                </a:tc>
              </a:tr>
            </a:tbl>
          </a:graphicData>
        </a:graphic>
      </p:graphicFrame>
      <p:graphicFrame>
        <p:nvGraphicFramePr>
          <p:cNvPr id="125" name="Google Shape;125;p4"/>
          <p:cNvGraphicFramePr/>
          <p:nvPr/>
        </p:nvGraphicFramePr>
        <p:xfrm>
          <a:off x="9127436" y="1062567"/>
          <a:ext cx="3000000" cy="3000000"/>
        </p:xfrm>
        <a:graphic>
          <a:graphicData uri="http://schemas.openxmlformats.org/drawingml/2006/table">
            <a:tbl>
              <a:tblPr>
                <a:noFill/>
                <a:tableStyleId>{8D70DF1D-78C3-4C13-BA06-6D0485770E04}</a:tableStyleId>
              </a:tblPr>
              <a:tblGrid>
                <a:gridCol w="1012450"/>
              </a:tblGrid>
              <a:tr h="548975">
                <a:tc>
                  <a:txBody>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Q1</a:t>
                      </a:r>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2025</a:t>
                      </a:r>
                      <a:endParaRPr sz="1400" u="none" cap="none" strike="noStrike"/>
                    </a:p>
                  </a:txBody>
                  <a:tcPr marT="8800" marB="0" marR="84375" marL="84375" anchor="ctr">
                    <a:solidFill>
                      <a:srgbClr val="B2A0C7"/>
                    </a:solidFill>
                  </a:tcPr>
                </a:tc>
              </a:tr>
              <a:tr h="289550">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881</a:t>
                      </a:r>
                      <a:endParaRPr/>
                    </a:p>
                  </a:txBody>
                  <a:tcPr marT="9525" marB="0" marR="45725" marL="9525" anchor="ctr">
                    <a:solidFill>
                      <a:srgbClr val="E5DFEC"/>
                    </a:solidFill>
                  </a:tcPr>
                </a:tc>
              </a:tr>
              <a:tr h="289550">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248</a:t>
                      </a:r>
                      <a:endParaRPr/>
                    </a:p>
                  </a:txBody>
                  <a:tcPr marT="9525" marB="0" marR="45725" marL="9525" anchor="ctr">
                    <a:solidFill>
                      <a:srgbClr val="E5DFEC"/>
                    </a:solidFill>
                  </a:tcPr>
                </a:tc>
              </a:tr>
              <a:tr h="289550">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1133</a:t>
                      </a:r>
                      <a:endParaRPr/>
                    </a:p>
                  </a:txBody>
                  <a:tcPr marT="9525" marB="0" marR="45725" marL="9525" anchor="ctr">
                    <a:solidFill>
                      <a:srgbClr val="E5DFEC"/>
                    </a:solidFill>
                  </a:tcPr>
                </a:tc>
              </a:tr>
              <a:tr h="289550">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273</a:t>
                      </a:r>
                      <a:endParaRPr/>
                    </a:p>
                  </a:txBody>
                  <a:tcPr marT="9525" marB="0" marR="45725" marL="9525" anchor="ctr">
                    <a:solidFill>
                      <a:srgbClr val="E5DFEC"/>
                    </a:solidFill>
                  </a:tcPr>
                </a:tc>
              </a:tr>
              <a:tr h="289550">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160</a:t>
                      </a:r>
                      <a:endParaRPr/>
                    </a:p>
                  </a:txBody>
                  <a:tcPr marT="9525" marB="0" marR="45725" marL="9525" anchor="ctr">
                    <a:solidFill>
                      <a:srgbClr val="E5DFEC"/>
                    </a:solidFill>
                  </a:tcPr>
                </a:tc>
              </a:tr>
              <a:tr h="289550">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431</a:t>
                      </a:r>
                      <a:endParaRPr/>
                    </a:p>
                  </a:txBody>
                  <a:tcPr marT="9525" marB="0" marR="45725" marL="9525" anchor="ctr">
                    <a:solidFill>
                      <a:srgbClr val="E5DFEC"/>
                    </a:solidFill>
                  </a:tcPr>
                </a:tc>
              </a:tr>
              <a:tr h="289550">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590</a:t>
                      </a:r>
                      <a:endParaRPr/>
                    </a:p>
                  </a:txBody>
                  <a:tcPr marT="9525" marB="0" marR="45725" marL="9525" anchor="ctr">
                    <a:solidFill>
                      <a:srgbClr val="E5DFEC"/>
                    </a:solidFill>
                  </a:tcPr>
                </a:tc>
              </a:tr>
              <a:tr h="289550">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56</a:t>
                      </a:r>
                      <a:endParaRPr/>
                    </a:p>
                  </a:txBody>
                  <a:tcPr marT="9525" marB="0" marR="45725" marL="9525" anchor="ctr">
                    <a:solidFill>
                      <a:srgbClr val="E5DFEC"/>
                    </a:solidFill>
                  </a:tcPr>
                </a:tc>
              </a:tr>
              <a:tr h="289550">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10</a:t>
                      </a:r>
                      <a:endParaRPr/>
                    </a:p>
                  </a:txBody>
                  <a:tcPr marT="9525" marB="0" marR="45725" marL="9525" anchor="ctr">
                    <a:solidFill>
                      <a:srgbClr val="E5DFEC"/>
                    </a:solidFill>
                  </a:tcPr>
                </a:tc>
              </a:tr>
              <a:tr h="289550">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179</a:t>
                      </a:r>
                      <a:endParaRPr/>
                    </a:p>
                  </a:txBody>
                  <a:tcPr marT="9525" marB="0" marR="45725" marL="9525" anchor="ctr">
                    <a:solidFill>
                      <a:srgbClr val="E5DFEC"/>
                    </a:solidFill>
                  </a:tcPr>
                </a:tc>
              </a:tr>
              <a:tr h="289550">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5</a:t>
                      </a:r>
                      <a:endParaRPr/>
                    </a:p>
                  </a:txBody>
                  <a:tcPr marT="9525" marB="0" marR="45725" marL="9525" anchor="ctr">
                    <a:solidFill>
                      <a:srgbClr val="E5DFEC"/>
                    </a:solidFill>
                  </a:tcPr>
                </a:tc>
              </a:tr>
              <a:tr h="289550">
                <a:tc>
                  <a:txBody>
                    <a:bodyPr/>
                    <a:lstStyle/>
                    <a:p>
                      <a:pPr indent="0" lvl="0" marL="0" marR="0" rtl="0" algn="r">
                        <a:lnSpc>
                          <a:spcPct val="100000"/>
                        </a:lnSpc>
                        <a:spcBef>
                          <a:spcPts val="0"/>
                        </a:spcBef>
                        <a:spcAft>
                          <a:spcPts val="0"/>
                        </a:spcAft>
                        <a:buNone/>
                      </a:pPr>
                      <a:r>
                        <a:rPr b="1" i="0" lang="en-US" sz="1400" u="none" cap="none" strike="noStrike">
                          <a:solidFill>
                            <a:schemeClr val="dk1"/>
                          </a:solidFill>
                          <a:latin typeface="Arial"/>
                          <a:ea typeface="Arial"/>
                          <a:cs typeface="Arial"/>
                          <a:sym typeface="Arial"/>
                        </a:rPr>
                        <a:t>2267</a:t>
                      </a:r>
                      <a:endParaRPr/>
                    </a:p>
                  </a:txBody>
                  <a:tcPr marT="9525" marB="0" marR="45725" marL="9525" anchor="ctr">
                    <a:solidFill>
                      <a:srgbClr val="CCC0D9"/>
                    </a:solidFill>
                  </a:tcPr>
                </a:tc>
              </a:tr>
              <a:tr h="289550">
                <a:tc>
                  <a:txBody>
                    <a:bodyPr/>
                    <a:lstStyle/>
                    <a:p>
                      <a:pPr indent="0" lvl="0" marL="0" marR="0" rtl="0" algn="r">
                        <a:lnSpc>
                          <a:spcPct val="100000"/>
                        </a:lnSpc>
                        <a:spcBef>
                          <a:spcPts val="0"/>
                        </a:spcBef>
                        <a:spcAft>
                          <a:spcPts val="0"/>
                        </a:spcAft>
                        <a:buNone/>
                      </a:pPr>
                      <a:r>
                        <a:rPr b="1" i="0" lang="en-US" sz="1400" u="none" cap="none" strike="noStrike">
                          <a:solidFill>
                            <a:schemeClr val="dk1"/>
                          </a:solidFill>
                          <a:latin typeface="Arial"/>
                          <a:ea typeface="Arial"/>
                          <a:cs typeface="Arial"/>
                          <a:sym typeface="Arial"/>
                        </a:rPr>
                        <a:t>90.4%</a:t>
                      </a:r>
                      <a:endParaRPr/>
                    </a:p>
                  </a:txBody>
                  <a:tcPr marT="9525" marB="0" marR="45725" marL="9525" anchor="ctr">
                    <a:solidFill>
                      <a:srgbClr val="CCC0D9"/>
                    </a:solidFill>
                  </a:tcPr>
                </a:tc>
              </a:tr>
            </a:tbl>
          </a:graphicData>
        </a:graphic>
      </p:graphicFrame>
      <p:graphicFrame>
        <p:nvGraphicFramePr>
          <p:cNvPr id="126" name="Google Shape;126;p4"/>
          <p:cNvGraphicFramePr/>
          <p:nvPr/>
        </p:nvGraphicFramePr>
        <p:xfrm>
          <a:off x="10380786" y="1062279"/>
          <a:ext cx="3000000" cy="3000000"/>
        </p:xfrm>
        <a:graphic>
          <a:graphicData uri="http://schemas.openxmlformats.org/drawingml/2006/table">
            <a:tbl>
              <a:tblPr>
                <a:noFill/>
                <a:tableStyleId>{8D70DF1D-78C3-4C13-BA06-6D0485770E04}</a:tableStyleId>
              </a:tblPr>
              <a:tblGrid>
                <a:gridCol w="1012450"/>
              </a:tblGrid>
              <a:tr h="548975">
                <a:tc>
                  <a:txBody>
                    <a:bodyPr/>
                    <a:lstStyle/>
                    <a:p>
                      <a:pPr indent="0" lvl="0" marL="0" marR="0" rtl="0" algn="ctr">
                        <a:lnSpc>
                          <a:spcPct val="100000"/>
                        </a:lnSpc>
                        <a:spcBef>
                          <a:spcPts val="0"/>
                        </a:spcBef>
                        <a:spcAft>
                          <a:spcPts val="0"/>
                        </a:spcAft>
                        <a:buClr>
                          <a:schemeClr val="dk1"/>
                        </a:buClr>
                        <a:buSzPts val="1100"/>
                        <a:buFont typeface="Arial"/>
                        <a:buNone/>
                      </a:pPr>
                      <a:r>
                        <a:rPr b="1" lang="en-US" sz="1100" u="none" cap="none" strike="noStrike">
                          <a:solidFill>
                            <a:schemeClr val="lt1"/>
                          </a:solidFill>
                        </a:rPr>
                        <a:t>Percentage Change</a:t>
                      </a:r>
                      <a:endParaRPr b="1" sz="1400" u="none" cap="none" strike="noStrike">
                        <a:solidFill>
                          <a:schemeClr val="lt1"/>
                        </a:solidFill>
                      </a:endParaRPr>
                    </a:p>
                  </a:txBody>
                  <a:tcPr marT="8800" marB="0" marR="84375" marL="84375" anchor="ctr">
                    <a:solidFill>
                      <a:schemeClr val="accent1"/>
                    </a:solidFill>
                  </a:tcPr>
                </a:tc>
              </a:tr>
              <a:tr h="289550">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21.34%</a:t>
                      </a:r>
                      <a:endParaRPr/>
                    </a:p>
                  </a:txBody>
                  <a:tcPr marT="9525" marB="0" marR="45725" marL="9525" anchor="ctr">
                    <a:solidFill>
                      <a:srgbClr val="DDE7F3"/>
                    </a:solidFill>
                  </a:tcPr>
                </a:tc>
              </a:tr>
              <a:tr h="289550">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18.95%</a:t>
                      </a:r>
                      <a:endParaRPr/>
                    </a:p>
                  </a:txBody>
                  <a:tcPr marT="9525" marB="0" marR="45725" marL="9525" anchor="ctr">
                    <a:solidFill>
                      <a:srgbClr val="DDE7F3"/>
                    </a:solidFill>
                  </a:tcPr>
                </a:tc>
              </a:tr>
              <a:tr h="289550">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21.45%</a:t>
                      </a:r>
                      <a:endParaRPr/>
                    </a:p>
                  </a:txBody>
                  <a:tcPr marT="9525" marB="0" marR="45725" marL="9525" anchor="ctr">
                    <a:solidFill>
                      <a:srgbClr val="DDE7F3"/>
                    </a:solidFill>
                  </a:tcPr>
                </a:tc>
              </a:tr>
              <a:tr h="289550">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9.16%</a:t>
                      </a:r>
                      <a:endParaRPr/>
                    </a:p>
                  </a:txBody>
                  <a:tcPr marT="9525" marB="0" marR="45725" marL="9525" anchor="ctr">
                    <a:solidFill>
                      <a:srgbClr val="DDE7F3"/>
                    </a:solidFill>
                  </a:tcPr>
                </a:tc>
              </a:tr>
              <a:tr h="289550">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15.00%</a:t>
                      </a:r>
                      <a:endParaRPr/>
                    </a:p>
                  </a:txBody>
                  <a:tcPr marT="9525" marB="0" marR="45725" marL="9525" anchor="ctr">
                    <a:lnB cap="flat" cmpd="sng" w="12700">
                      <a:solidFill>
                        <a:schemeClr val="accent1"/>
                      </a:solidFill>
                      <a:prstDash val="solid"/>
                      <a:round/>
                      <a:headEnd len="sm" w="sm" type="none"/>
                      <a:tailEnd len="sm" w="sm" type="none"/>
                    </a:lnB>
                    <a:solidFill>
                      <a:srgbClr val="DDE7F3"/>
                    </a:solidFill>
                  </a:tcPr>
                </a:tc>
              </a:tr>
              <a:tr h="289550">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8.35%</a:t>
                      </a:r>
                      <a:endParaRPr/>
                    </a:p>
                  </a:txBody>
                  <a:tcPr marT="9525" marB="0" marR="45725" marL="9525" anchor="ctr">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rgbClr val="DDE7F3"/>
                    </a:solidFill>
                  </a:tcPr>
                </a:tc>
              </a:tr>
              <a:tr h="289550">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14.58%</a:t>
                      </a:r>
                      <a:endParaRPr/>
                    </a:p>
                  </a:txBody>
                  <a:tcPr marT="9525" marB="0" marR="45725" marL="9525" anchor="ctr">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rgbClr val="DDE7F3"/>
                    </a:solidFill>
                  </a:tcPr>
                </a:tc>
              </a:tr>
              <a:tr h="289550">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46.43%</a:t>
                      </a:r>
                      <a:endParaRPr/>
                    </a:p>
                  </a:txBody>
                  <a:tcPr marT="9525" marB="0" marR="45725" marL="9525" anchor="ctr">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rgbClr val="DDE7F3"/>
                    </a:solidFill>
                  </a:tcPr>
                </a:tc>
              </a:tr>
              <a:tr h="289550">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110.00%</a:t>
                      </a:r>
                      <a:endParaRPr/>
                    </a:p>
                  </a:txBody>
                  <a:tcPr marT="9525" marB="0" marR="45725" marL="9525" anchor="ctr">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rgbClr val="DDE7F3"/>
                    </a:solidFill>
                  </a:tcPr>
                </a:tc>
              </a:tr>
              <a:tr h="289550">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-23.46%</a:t>
                      </a:r>
                      <a:endParaRPr/>
                    </a:p>
                  </a:txBody>
                  <a:tcPr marT="9525" marB="0" marR="45725" marL="9525" anchor="ctr">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rgbClr val="DDE7F3"/>
                    </a:solidFill>
                  </a:tcPr>
                </a:tc>
              </a:tr>
              <a:tr h="289550">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60.00%</a:t>
                      </a:r>
                      <a:endParaRPr/>
                    </a:p>
                  </a:txBody>
                  <a:tcPr marT="9525" marB="0" marR="45725" marL="9525" anchor="ctr">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rgbClr val="DDE7F3"/>
                    </a:solidFill>
                  </a:tcPr>
                </a:tc>
              </a:tr>
              <a:tr h="289550">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15.48%</a:t>
                      </a:r>
                      <a:endParaRPr/>
                    </a:p>
                  </a:txBody>
                  <a:tcPr marT="9525" marB="0" marR="45725" marL="9525" anchor="ctr">
                    <a:lnT cap="flat" cmpd="sng" w="12700">
                      <a:solidFill>
                        <a:schemeClr val="accent1"/>
                      </a:solidFill>
                      <a:prstDash val="solid"/>
                      <a:round/>
                      <a:headEnd len="sm" w="sm" type="none"/>
                      <a:tailEnd len="sm" w="sm" type="none"/>
                    </a:lnT>
                    <a:solidFill>
                      <a:schemeClr val="accent1"/>
                    </a:solidFill>
                  </a:tcPr>
                </a:tc>
              </a:tr>
              <a:tr h="289550">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2.98%</a:t>
                      </a:r>
                      <a:endParaRPr/>
                    </a:p>
                  </a:txBody>
                  <a:tcPr marT="9525" marB="0" marR="45725" marL="9525" anchor="ctr">
                    <a:solidFill>
                      <a:srgbClr val="FFFF00"/>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7"/>
          <p:cNvSpPr txBox="1"/>
          <p:nvPr>
            <p:ph type="title"/>
          </p:nvPr>
        </p:nvSpPr>
        <p:spPr>
          <a:xfrm>
            <a:off x="609600" y="164226"/>
            <a:ext cx="10972800" cy="5109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3600"/>
              <a:buNone/>
            </a:pPr>
            <a:r>
              <a:rPr lang="en-US">
                <a:latin typeface="Arial Narrow"/>
                <a:ea typeface="Arial Narrow"/>
                <a:cs typeface="Arial Narrow"/>
                <a:sym typeface="Arial Narrow"/>
              </a:rPr>
              <a:t>2026 Avg Length of Stay</a:t>
            </a:r>
            <a:endParaRPr/>
          </a:p>
        </p:txBody>
      </p:sp>
      <p:graphicFrame>
        <p:nvGraphicFramePr>
          <p:cNvPr id="133" name="Google Shape;133;p27"/>
          <p:cNvGraphicFramePr/>
          <p:nvPr/>
        </p:nvGraphicFramePr>
        <p:xfrm>
          <a:off x="922117" y="1285628"/>
          <a:ext cx="3000000" cy="3000000"/>
        </p:xfrm>
        <a:graphic>
          <a:graphicData uri="http://schemas.openxmlformats.org/drawingml/2006/table">
            <a:tbl>
              <a:tblPr>
                <a:noFill/>
                <a:tableStyleId>{8D70DF1D-78C3-4C13-BA06-6D0485770E04}</a:tableStyleId>
              </a:tblPr>
              <a:tblGrid>
                <a:gridCol w="3140100"/>
                <a:gridCol w="1076600"/>
                <a:gridCol w="1076600"/>
                <a:gridCol w="1076600"/>
              </a:tblGrid>
              <a:tr h="564050">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Outcome Type</a:t>
                      </a:r>
                      <a:endParaRPr sz="900" u="none" cap="none" strike="noStrike"/>
                    </a:p>
                  </a:txBody>
                  <a:tcPr marT="9125" marB="0" marR="87475" marL="87475" anchor="ctr">
                    <a:solidFill>
                      <a:srgbClr val="00B0F0"/>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chemeClr val="lt1"/>
                          </a:solidFill>
                        </a:rPr>
                        <a:t>Jan </a:t>
                      </a:r>
                      <a:endParaRPr/>
                    </a:p>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chemeClr val="lt1"/>
                          </a:solidFill>
                        </a:rPr>
                        <a:t>2026</a:t>
                      </a:r>
                      <a:endParaRPr sz="1400" u="none" cap="none" strike="noStrike"/>
                    </a:p>
                  </a:txBody>
                  <a:tcPr marT="9525" marB="0" marR="91450" marL="91450" anchor="ctr">
                    <a:solidFill>
                      <a:srgbClr val="00B0F0"/>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chemeClr val="lt1"/>
                          </a:solidFill>
                        </a:rPr>
                        <a:t>Feb</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chemeClr val="lt1"/>
                          </a:solidFill>
                        </a:rPr>
                        <a:t>2026</a:t>
                      </a:r>
                      <a:endParaRPr b="1" i="0" sz="1400" u="none" cap="none" strike="noStrike">
                        <a:solidFill>
                          <a:schemeClr val="lt1"/>
                        </a:solidFill>
                        <a:latin typeface="Arial"/>
                        <a:ea typeface="Arial"/>
                        <a:cs typeface="Arial"/>
                        <a:sym typeface="Arial"/>
                      </a:endParaRPr>
                    </a:p>
                  </a:txBody>
                  <a:tcPr marT="9525" marB="0" marR="91450" marL="91450" anchor="ctr">
                    <a:solidFill>
                      <a:srgbClr val="00B0F0"/>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Mar</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2026</a:t>
                      </a:r>
                      <a:endParaRPr sz="1400" u="none" cap="none" strike="noStrike"/>
                    </a:p>
                  </a:txBody>
                  <a:tcPr marT="9525" marB="0" marR="91450" marL="91450" anchor="ctr">
                    <a:solidFill>
                      <a:srgbClr val="00B0F0"/>
                    </a:solidFill>
                  </a:tcPr>
                </a:tc>
              </a:tr>
              <a:tr h="300625">
                <a:tc>
                  <a:txBody>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Arial"/>
                          <a:ea typeface="Arial"/>
                          <a:cs typeface="Arial"/>
                          <a:sym typeface="Arial"/>
                        </a:rPr>
                        <a:t>Adoption Dog</a:t>
                      </a:r>
                      <a:endParaRPr sz="1400" u="none" cap="none" strike="noStrike"/>
                    </a:p>
                  </a:txBody>
                  <a:tcPr marT="43750" marB="43750" marR="43750" marL="43750" anchor="ctr"/>
                </a:tc>
                <a:tc>
                  <a:txBody>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26.0</a:t>
                      </a:r>
                      <a:endParaRPr sz="1400" u="none" cap="none" strike="noStrike">
                        <a:solidFill>
                          <a:schemeClr val="dk1"/>
                        </a:solidFill>
                      </a:endParaRPr>
                    </a:p>
                  </a:txBody>
                  <a:tcPr marT="0" marB="0" marR="45725" marL="0" anchor="ctr"/>
                </a:tc>
                <a:tc>
                  <a:txBody>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24.8</a:t>
                      </a:r>
                      <a:endParaRPr sz="1400" u="none" cap="none" strike="noStrike">
                        <a:solidFill>
                          <a:schemeClr val="dk1"/>
                        </a:solidFill>
                      </a:endParaRPr>
                    </a:p>
                  </a:txBody>
                  <a:tcPr marT="0" marB="0" marR="45725" marL="0" anchor="ctr"/>
                </a:tc>
                <a:tc>
                  <a:txBody>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26.8</a:t>
                      </a:r>
                      <a:endParaRPr sz="1400" u="none" cap="none" strike="noStrike">
                        <a:solidFill>
                          <a:schemeClr val="dk1"/>
                        </a:solidFill>
                      </a:endParaRPr>
                    </a:p>
                  </a:txBody>
                  <a:tcPr marT="0" marB="0" marR="45725" marL="0" anchor="ctr">
                    <a:solidFill>
                      <a:srgbClr val="EAEEF4"/>
                    </a:solidFill>
                  </a:tcPr>
                </a:tc>
              </a:tr>
              <a:tr h="300625">
                <a:tc>
                  <a:txBody>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Arial"/>
                          <a:ea typeface="Arial"/>
                          <a:cs typeface="Arial"/>
                          <a:sym typeface="Arial"/>
                        </a:rPr>
                        <a:t>Adoption Cat</a:t>
                      </a:r>
                      <a:endParaRPr sz="1400" u="none" cap="none" strike="noStrike"/>
                    </a:p>
                  </a:txBody>
                  <a:tcPr marT="43750" marB="43750" marR="43750" marL="43750" anchor="ctr"/>
                </a:tc>
                <a:tc>
                  <a:txBody>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10.3</a:t>
                      </a:r>
                      <a:endParaRPr sz="1400" u="none" cap="none" strike="noStrike">
                        <a:solidFill>
                          <a:schemeClr val="dk1"/>
                        </a:solidFill>
                      </a:endParaRPr>
                    </a:p>
                  </a:txBody>
                  <a:tcPr marT="0" marB="0" marR="45725" marL="0" anchor="ctr"/>
                </a:tc>
                <a:tc>
                  <a:txBody>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12.0</a:t>
                      </a:r>
                      <a:endParaRPr sz="1400" u="none" cap="none" strike="noStrike">
                        <a:solidFill>
                          <a:schemeClr val="dk1"/>
                        </a:solidFill>
                      </a:endParaRPr>
                    </a:p>
                  </a:txBody>
                  <a:tcPr marT="0" marB="0" marR="45725" marL="0" anchor="ctr"/>
                </a:tc>
                <a:tc>
                  <a:txBody>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9.4</a:t>
                      </a:r>
                      <a:endParaRPr sz="1400" u="none" cap="none" strike="noStrike">
                        <a:solidFill>
                          <a:schemeClr val="dk1"/>
                        </a:solidFill>
                      </a:endParaRPr>
                    </a:p>
                  </a:txBody>
                  <a:tcPr marT="0" marB="0" marR="45725" marL="0" anchor="ctr">
                    <a:solidFill>
                      <a:srgbClr val="EAEEF4"/>
                    </a:solidFill>
                  </a:tcPr>
                </a:tc>
              </a:tr>
              <a:tr h="300625">
                <a:tc>
                  <a:txBody>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Arial"/>
                          <a:ea typeface="Arial"/>
                          <a:cs typeface="Arial"/>
                          <a:sym typeface="Arial"/>
                        </a:rPr>
                        <a:t>Return-to-Home Dog</a:t>
                      </a:r>
                      <a:endParaRPr sz="1400" u="none" cap="none" strike="noStrike"/>
                    </a:p>
                  </a:txBody>
                  <a:tcPr marT="43750" marB="43750" marR="43750" marL="43750" anchor="ctr"/>
                </a:tc>
                <a:tc>
                  <a:txBody>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5.5</a:t>
                      </a:r>
                      <a:endParaRPr sz="1400" u="none" cap="none" strike="noStrike">
                        <a:solidFill>
                          <a:schemeClr val="dk1"/>
                        </a:solidFill>
                      </a:endParaRPr>
                    </a:p>
                  </a:txBody>
                  <a:tcPr marT="0" marB="0" marR="45725" marL="0" anchor="ctr"/>
                </a:tc>
                <a:tc>
                  <a:txBody>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9.8</a:t>
                      </a:r>
                      <a:endParaRPr sz="1400" u="none" cap="none" strike="noStrike">
                        <a:solidFill>
                          <a:schemeClr val="dk1"/>
                        </a:solidFill>
                      </a:endParaRPr>
                    </a:p>
                  </a:txBody>
                  <a:tcPr marT="0" marB="0" marR="45725" marL="0" anchor="ctr"/>
                </a:tc>
                <a:tc>
                  <a:txBody>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5.4</a:t>
                      </a:r>
                      <a:endParaRPr sz="1400" u="none" cap="none" strike="noStrike">
                        <a:solidFill>
                          <a:schemeClr val="dk1"/>
                        </a:solidFill>
                      </a:endParaRPr>
                    </a:p>
                  </a:txBody>
                  <a:tcPr marT="0" marB="0" marR="45725" marL="0" anchor="ctr">
                    <a:solidFill>
                      <a:srgbClr val="EAEEF4"/>
                    </a:solidFill>
                  </a:tcPr>
                </a:tc>
              </a:tr>
              <a:tr h="300625">
                <a:tc>
                  <a:txBody>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Arial"/>
                          <a:ea typeface="Arial"/>
                          <a:cs typeface="Arial"/>
                          <a:sym typeface="Arial"/>
                        </a:rPr>
                        <a:t>Return-to-Home Cat</a:t>
                      </a:r>
                      <a:endParaRPr sz="1400" u="none" cap="none" strike="noStrike"/>
                    </a:p>
                  </a:txBody>
                  <a:tcPr marT="43750" marB="43750" marR="43750" marL="43750" anchor="ctr"/>
                </a:tc>
                <a:tc>
                  <a:txBody>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3.1</a:t>
                      </a:r>
                      <a:endParaRPr sz="1400" u="none" cap="none" strike="noStrike">
                        <a:solidFill>
                          <a:schemeClr val="dk1"/>
                        </a:solidFill>
                      </a:endParaRPr>
                    </a:p>
                  </a:txBody>
                  <a:tcPr marT="0" marB="0" marR="45725" marL="0" anchor="ctr"/>
                </a:tc>
                <a:tc>
                  <a:txBody>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3.0</a:t>
                      </a:r>
                      <a:endParaRPr sz="1400" u="none" cap="none" strike="noStrike">
                        <a:solidFill>
                          <a:schemeClr val="dk1"/>
                        </a:solidFill>
                      </a:endParaRPr>
                    </a:p>
                  </a:txBody>
                  <a:tcPr marT="0" marB="0" marR="45725" marL="0" anchor="ctr"/>
                </a:tc>
                <a:tc>
                  <a:txBody>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7.0</a:t>
                      </a:r>
                      <a:endParaRPr sz="1400" u="none" cap="none" strike="noStrike">
                        <a:solidFill>
                          <a:schemeClr val="dk1"/>
                        </a:solidFill>
                      </a:endParaRPr>
                    </a:p>
                  </a:txBody>
                  <a:tcPr marT="0" marB="0" marR="45725" marL="0" anchor="ctr">
                    <a:solidFill>
                      <a:srgbClr val="EAEEF4"/>
                    </a:solidFill>
                  </a:tcPr>
                </a:tc>
              </a:tr>
            </a:tbl>
          </a:graphicData>
        </a:graphic>
      </p:graphicFrame>
      <p:graphicFrame>
        <p:nvGraphicFramePr>
          <p:cNvPr id="134" name="Google Shape;134;p27"/>
          <p:cNvGraphicFramePr/>
          <p:nvPr/>
        </p:nvGraphicFramePr>
        <p:xfrm>
          <a:off x="7555984" y="1285629"/>
          <a:ext cx="3000000" cy="3000000"/>
        </p:xfrm>
        <a:graphic>
          <a:graphicData uri="http://schemas.openxmlformats.org/drawingml/2006/table">
            <a:tbl>
              <a:tblPr>
                <a:noFill/>
                <a:tableStyleId>{8D70DF1D-78C3-4C13-BA06-6D0485770E04}</a:tableStyleId>
              </a:tblPr>
              <a:tblGrid>
                <a:gridCol w="1053300"/>
              </a:tblGrid>
              <a:tr h="564050">
                <a:tc>
                  <a:txBody>
                    <a:bodyPr/>
                    <a:lstStyle/>
                    <a:p>
                      <a:pPr indent="0" lvl="0" marL="0" marR="0" rtl="0" algn="ctr">
                        <a:lnSpc>
                          <a:spcPct val="100000"/>
                        </a:lnSpc>
                        <a:spcBef>
                          <a:spcPts val="0"/>
                        </a:spcBef>
                        <a:spcAft>
                          <a:spcPts val="0"/>
                        </a:spcAft>
                        <a:buClr>
                          <a:srgbClr val="000000"/>
                        </a:buClr>
                        <a:buSzPts val="1400"/>
                        <a:buFont typeface="Arial"/>
                        <a:buNone/>
                      </a:pPr>
                      <a:r>
                        <a:rPr b="1" i="0" lang="en-US" sz="1200" u="none" cap="none" strike="noStrike">
                          <a:solidFill>
                            <a:schemeClr val="lt1"/>
                          </a:solidFill>
                          <a:latin typeface="Arial"/>
                          <a:ea typeface="Arial"/>
                          <a:cs typeface="Arial"/>
                          <a:sym typeface="Arial"/>
                        </a:rPr>
                        <a:t>Q1</a:t>
                      </a:r>
                      <a:endParaRPr/>
                    </a:p>
                    <a:p>
                      <a:pPr indent="0" lvl="0" marL="0" marR="0" rtl="0" algn="ctr">
                        <a:lnSpc>
                          <a:spcPct val="100000"/>
                        </a:lnSpc>
                        <a:spcBef>
                          <a:spcPts val="0"/>
                        </a:spcBef>
                        <a:spcAft>
                          <a:spcPts val="0"/>
                        </a:spcAft>
                        <a:buClr>
                          <a:srgbClr val="000000"/>
                        </a:buClr>
                        <a:buSzPts val="1400"/>
                        <a:buFont typeface="Arial"/>
                        <a:buNone/>
                      </a:pPr>
                      <a:r>
                        <a:rPr b="1" i="0" lang="en-US" sz="1200" u="none" cap="none" strike="noStrike">
                          <a:solidFill>
                            <a:schemeClr val="lt1"/>
                          </a:solidFill>
                          <a:latin typeface="Arial"/>
                          <a:ea typeface="Arial"/>
                          <a:cs typeface="Arial"/>
                          <a:sym typeface="Arial"/>
                        </a:rPr>
                        <a:t>2026</a:t>
                      </a:r>
                      <a:endParaRPr sz="1200" u="none" cap="none" strike="noStrike"/>
                    </a:p>
                  </a:txBody>
                  <a:tcPr marT="9125" marB="0" marR="87475" marL="87475" anchor="ctr">
                    <a:solidFill>
                      <a:srgbClr val="00B0F0"/>
                    </a:solidFill>
                  </a:tcPr>
                </a:tc>
              </a:tr>
              <a:tr h="300625">
                <a:tc>
                  <a:txBody>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25.9</a:t>
                      </a:r>
                      <a:endParaRPr sz="1400" u="none" cap="none" strike="noStrike">
                        <a:solidFill>
                          <a:schemeClr val="dk1"/>
                        </a:solidFill>
                      </a:endParaRPr>
                    </a:p>
                  </a:txBody>
                  <a:tcPr marT="0" marB="0" marR="45725" marL="0" anchor="ctr">
                    <a:solidFill>
                      <a:srgbClr val="EAEEF4"/>
                    </a:solidFill>
                  </a:tcPr>
                </a:tc>
              </a:tr>
              <a:tr h="300625">
                <a:tc>
                  <a:txBody>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10.6</a:t>
                      </a:r>
                      <a:endParaRPr sz="1400" u="none" cap="none" strike="noStrike">
                        <a:solidFill>
                          <a:schemeClr val="dk1"/>
                        </a:solidFill>
                      </a:endParaRPr>
                    </a:p>
                  </a:txBody>
                  <a:tcPr marT="0" marB="0" marR="45725" marL="0" anchor="ctr">
                    <a:solidFill>
                      <a:srgbClr val="EAEEF4"/>
                    </a:solidFill>
                  </a:tcPr>
                </a:tc>
              </a:tr>
              <a:tr h="300625">
                <a:tc>
                  <a:txBody>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6.5</a:t>
                      </a:r>
                      <a:endParaRPr sz="1400" u="none" cap="none" strike="noStrike">
                        <a:solidFill>
                          <a:schemeClr val="dk1"/>
                        </a:solidFill>
                      </a:endParaRPr>
                    </a:p>
                  </a:txBody>
                  <a:tcPr marT="0" marB="0" marR="45725" marL="0" anchor="ctr">
                    <a:solidFill>
                      <a:srgbClr val="EAEEF4"/>
                    </a:solidFill>
                  </a:tcPr>
                </a:tc>
              </a:tr>
              <a:tr h="300625">
                <a:tc>
                  <a:txBody>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5.5</a:t>
                      </a:r>
                      <a:endParaRPr sz="1400" u="none" cap="none" strike="noStrike">
                        <a:solidFill>
                          <a:schemeClr val="dk1"/>
                        </a:solidFill>
                      </a:endParaRPr>
                    </a:p>
                  </a:txBody>
                  <a:tcPr marT="0" marB="0" marR="45725" marL="0" anchor="ctr">
                    <a:solidFill>
                      <a:srgbClr val="EAEEF4"/>
                    </a:solidFill>
                  </a:tcPr>
                </a:tc>
              </a:tr>
            </a:tbl>
          </a:graphicData>
        </a:graphic>
      </p:graphicFrame>
      <p:graphicFrame>
        <p:nvGraphicFramePr>
          <p:cNvPr id="135" name="Google Shape;135;p27"/>
          <p:cNvGraphicFramePr/>
          <p:nvPr/>
        </p:nvGraphicFramePr>
        <p:xfrm>
          <a:off x="8873214" y="1285628"/>
          <a:ext cx="3000000" cy="3000000"/>
        </p:xfrm>
        <a:graphic>
          <a:graphicData uri="http://schemas.openxmlformats.org/drawingml/2006/table">
            <a:tbl>
              <a:tblPr>
                <a:noFill/>
                <a:tableStyleId>{8D70DF1D-78C3-4C13-BA06-6D0485770E04}</a:tableStyleId>
              </a:tblPr>
              <a:tblGrid>
                <a:gridCol w="1053300"/>
              </a:tblGrid>
              <a:tr h="564050">
                <a:tc>
                  <a:txBody>
                    <a:bodyPr/>
                    <a:lstStyle/>
                    <a:p>
                      <a:pPr indent="0" lvl="0" marL="0" marR="0" rtl="0" algn="ctr">
                        <a:lnSpc>
                          <a:spcPct val="100000"/>
                        </a:lnSpc>
                        <a:spcBef>
                          <a:spcPts val="0"/>
                        </a:spcBef>
                        <a:spcAft>
                          <a:spcPts val="0"/>
                        </a:spcAft>
                        <a:buClr>
                          <a:srgbClr val="000000"/>
                        </a:buClr>
                        <a:buSzPts val="1400"/>
                        <a:buFont typeface="Arial"/>
                        <a:buNone/>
                      </a:pPr>
                      <a:r>
                        <a:rPr b="1" i="0" lang="en-US" sz="1200" u="none" cap="none" strike="noStrike">
                          <a:solidFill>
                            <a:schemeClr val="lt1"/>
                          </a:solidFill>
                          <a:latin typeface="Arial"/>
                          <a:ea typeface="Arial"/>
                          <a:cs typeface="Arial"/>
                          <a:sym typeface="Arial"/>
                        </a:rPr>
                        <a:t>Q1</a:t>
                      </a:r>
                      <a:endParaRPr/>
                    </a:p>
                    <a:p>
                      <a:pPr indent="0" lvl="0" marL="0" marR="0" rtl="0" algn="ctr">
                        <a:lnSpc>
                          <a:spcPct val="100000"/>
                        </a:lnSpc>
                        <a:spcBef>
                          <a:spcPts val="0"/>
                        </a:spcBef>
                        <a:spcAft>
                          <a:spcPts val="0"/>
                        </a:spcAft>
                        <a:buClr>
                          <a:srgbClr val="000000"/>
                        </a:buClr>
                        <a:buSzPts val="1400"/>
                        <a:buFont typeface="Arial"/>
                        <a:buNone/>
                      </a:pPr>
                      <a:r>
                        <a:rPr b="1" i="0" lang="en-US" sz="1200" u="none" cap="none" strike="noStrike">
                          <a:solidFill>
                            <a:schemeClr val="lt1"/>
                          </a:solidFill>
                          <a:latin typeface="Arial"/>
                          <a:ea typeface="Arial"/>
                          <a:cs typeface="Arial"/>
                          <a:sym typeface="Arial"/>
                        </a:rPr>
                        <a:t>2025</a:t>
                      </a:r>
                      <a:endParaRPr sz="1200" u="none" cap="none" strike="noStrike"/>
                    </a:p>
                  </a:txBody>
                  <a:tcPr marT="9125" marB="0" marR="87475" marL="87475" anchor="ctr">
                    <a:solidFill>
                      <a:srgbClr val="B2A0C7"/>
                    </a:solidFill>
                  </a:tcPr>
                </a:tc>
              </a:tr>
              <a:tr h="300625">
                <a:tc>
                  <a:txBody>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34.5</a:t>
                      </a:r>
                      <a:endParaRPr sz="1400" u="none" cap="none" strike="noStrike">
                        <a:solidFill>
                          <a:srgbClr val="000000"/>
                        </a:solidFill>
                      </a:endParaRPr>
                    </a:p>
                  </a:txBody>
                  <a:tcPr marT="0" marB="0" marR="45725" marL="0" anchor="ctr">
                    <a:solidFill>
                      <a:srgbClr val="E5DFEC"/>
                    </a:solidFill>
                  </a:tcPr>
                </a:tc>
              </a:tr>
              <a:tr h="300625">
                <a:tc>
                  <a:txBody>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11.1</a:t>
                      </a:r>
                      <a:endParaRPr sz="1400" u="none" cap="none" strike="noStrike">
                        <a:solidFill>
                          <a:srgbClr val="000000"/>
                        </a:solidFill>
                      </a:endParaRPr>
                    </a:p>
                  </a:txBody>
                  <a:tcPr marT="0" marB="0" marR="45725" marL="0" anchor="ctr">
                    <a:solidFill>
                      <a:srgbClr val="E5DFEC"/>
                    </a:solidFill>
                  </a:tcPr>
                </a:tc>
              </a:tr>
              <a:tr h="300625">
                <a:tc>
                  <a:txBody>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8.3</a:t>
                      </a:r>
                      <a:endParaRPr sz="1400" u="none" cap="none" strike="noStrike">
                        <a:solidFill>
                          <a:srgbClr val="000000"/>
                        </a:solidFill>
                      </a:endParaRPr>
                    </a:p>
                  </a:txBody>
                  <a:tcPr marT="0" marB="0" marR="45725" marL="0" anchor="ctr">
                    <a:solidFill>
                      <a:srgbClr val="E5DFEC"/>
                    </a:solidFill>
                  </a:tcPr>
                </a:tc>
              </a:tr>
              <a:tr h="300625">
                <a:tc>
                  <a:txBody>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2.4</a:t>
                      </a:r>
                      <a:endParaRPr sz="1400" u="none" cap="none" strike="noStrike">
                        <a:solidFill>
                          <a:srgbClr val="000000"/>
                        </a:solidFill>
                      </a:endParaRPr>
                    </a:p>
                  </a:txBody>
                  <a:tcPr marT="0" marB="0" marR="45725" marL="0" anchor="ctr">
                    <a:solidFill>
                      <a:srgbClr val="E5DFEC"/>
                    </a:solidFill>
                  </a:tcPr>
                </a:tc>
              </a:tr>
            </a:tbl>
          </a:graphicData>
        </a:graphic>
      </p:graphicFrame>
      <p:graphicFrame>
        <p:nvGraphicFramePr>
          <p:cNvPr id="136" name="Google Shape;136;p27"/>
          <p:cNvGraphicFramePr/>
          <p:nvPr/>
        </p:nvGraphicFramePr>
        <p:xfrm>
          <a:off x="922117" y="3713773"/>
          <a:ext cx="3000000" cy="3000000"/>
        </p:xfrm>
        <a:graphic>
          <a:graphicData uri="http://schemas.openxmlformats.org/drawingml/2006/table">
            <a:tbl>
              <a:tblPr>
                <a:noFill/>
                <a:tableStyleId>{8D70DF1D-78C3-4C13-BA06-6D0485770E04}</a:tableStyleId>
              </a:tblPr>
              <a:tblGrid>
                <a:gridCol w="3140100"/>
                <a:gridCol w="1076600"/>
                <a:gridCol w="1076600"/>
                <a:gridCol w="1076600"/>
              </a:tblGrid>
              <a:tr h="56405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chemeClr val="lt1"/>
                          </a:solidFill>
                        </a:rPr>
                        <a:t>Species</a:t>
                      </a:r>
                      <a:endParaRPr sz="1500" u="none" cap="none" strike="noStrike">
                        <a:solidFill>
                          <a:schemeClr val="lt1"/>
                        </a:solidFill>
                      </a:endParaRPr>
                    </a:p>
                  </a:txBody>
                  <a:tcPr marT="9125" marB="0" marR="87475" marL="87475" anchor="ctr">
                    <a:solidFill>
                      <a:srgbClr val="00B0F0"/>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chemeClr val="lt1"/>
                          </a:solidFill>
                        </a:rPr>
                        <a:t>Jan </a:t>
                      </a:r>
                      <a:endParaRPr/>
                    </a:p>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chemeClr val="lt1"/>
                          </a:solidFill>
                        </a:rPr>
                        <a:t>2026</a:t>
                      </a:r>
                      <a:endParaRPr sz="1400" u="none" cap="none" strike="noStrike"/>
                    </a:p>
                  </a:txBody>
                  <a:tcPr marT="9525" marB="0" marR="91450" marL="91450" anchor="ctr">
                    <a:solidFill>
                      <a:srgbClr val="00B0F0"/>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chemeClr val="lt1"/>
                          </a:solidFill>
                        </a:rPr>
                        <a:t>Feb</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chemeClr val="lt1"/>
                          </a:solidFill>
                        </a:rPr>
                        <a:t>2026</a:t>
                      </a:r>
                      <a:endParaRPr b="1" i="0" sz="1400" u="none" cap="none" strike="noStrike">
                        <a:solidFill>
                          <a:schemeClr val="lt1"/>
                        </a:solidFill>
                        <a:latin typeface="Arial"/>
                        <a:ea typeface="Arial"/>
                        <a:cs typeface="Arial"/>
                        <a:sym typeface="Arial"/>
                      </a:endParaRPr>
                    </a:p>
                  </a:txBody>
                  <a:tcPr marT="9525" marB="0" marR="91450" marL="91450" anchor="ctr">
                    <a:solidFill>
                      <a:srgbClr val="00B0F0"/>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Mar</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2026</a:t>
                      </a:r>
                      <a:endParaRPr sz="1400" u="none" cap="none" strike="noStrike"/>
                    </a:p>
                  </a:txBody>
                  <a:tcPr marT="9525" marB="0" marR="91450" marL="91450" anchor="ctr">
                    <a:solidFill>
                      <a:srgbClr val="00B0F0"/>
                    </a:solidFill>
                  </a:tcPr>
                </a:tc>
              </a:tr>
              <a:tr h="300625">
                <a:tc>
                  <a:txBody>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chemeClr val="dk1"/>
                          </a:solidFill>
                          <a:latin typeface="Arial"/>
                          <a:ea typeface="Arial"/>
                          <a:cs typeface="Arial"/>
                          <a:sym typeface="Arial"/>
                        </a:rPr>
                        <a:t>Foster Dog</a:t>
                      </a:r>
                      <a:endParaRPr sz="1400" u="none" cap="none" strike="noStrike">
                        <a:solidFill>
                          <a:schemeClr val="dk1"/>
                        </a:solidFill>
                      </a:endParaRPr>
                    </a:p>
                  </a:txBody>
                  <a:tcPr marT="43750" marB="43750" marR="43750" marL="43750" anchor="ctr"/>
                </a:tc>
                <a:tc>
                  <a:txBody>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79.5</a:t>
                      </a:r>
                      <a:endParaRPr sz="1400" u="none" cap="none" strike="noStrike">
                        <a:solidFill>
                          <a:schemeClr val="dk1"/>
                        </a:solidFill>
                      </a:endParaRPr>
                    </a:p>
                  </a:txBody>
                  <a:tcPr marT="0" marB="0" marR="45725" marL="0" anchor="ctr"/>
                </a:tc>
                <a:tc>
                  <a:txBody>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89.8</a:t>
                      </a:r>
                      <a:endParaRPr sz="1400" u="none" cap="none" strike="noStrike">
                        <a:solidFill>
                          <a:schemeClr val="dk1"/>
                        </a:solidFill>
                      </a:endParaRPr>
                    </a:p>
                  </a:txBody>
                  <a:tcPr marT="0" marB="0" marR="45725" marL="0" anchor="ctr"/>
                </a:tc>
                <a:tc>
                  <a:txBody>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66.6</a:t>
                      </a:r>
                      <a:endParaRPr sz="1400" u="none" cap="none" strike="noStrike">
                        <a:solidFill>
                          <a:schemeClr val="dk1"/>
                        </a:solidFill>
                      </a:endParaRPr>
                    </a:p>
                  </a:txBody>
                  <a:tcPr marT="0" marB="0" marR="45725" marL="0" anchor="ctr">
                    <a:solidFill>
                      <a:srgbClr val="EAEEF4"/>
                    </a:solidFill>
                  </a:tcPr>
                </a:tc>
              </a:tr>
              <a:tr h="300625">
                <a:tc>
                  <a:txBody>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chemeClr val="dk1"/>
                          </a:solidFill>
                          <a:latin typeface="Arial"/>
                          <a:ea typeface="Arial"/>
                          <a:cs typeface="Arial"/>
                          <a:sym typeface="Arial"/>
                        </a:rPr>
                        <a:t>Foster Cat</a:t>
                      </a:r>
                      <a:endParaRPr sz="1400" u="none" cap="none" strike="noStrike">
                        <a:solidFill>
                          <a:schemeClr val="dk1"/>
                        </a:solidFill>
                      </a:endParaRPr>
                    </a:p>
                  </a:txBody>
                  <a:tcPr marT="43750" marB="43750" marR="43750" marL="43750" anchor="ctr"/>
                </a:tc>
                <a:tc>
                  <a:txBody>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76.8</a:t>
                      </a:r>
                      <a:endParaRPr sz="1400" u="none" cap="none" strike="noStrike">
                        <a:solidFill>
                          <a:schemeClr val="dk1"/>
                        </a:solidFill>
                      </a:endParaRPr>
                    </a:p>
                  </a:txBody>
                  <a:tcPr marT="0" marB="0" marR="45725" marL="0" anchor="ctr"/>
                </a:tc>
                <a:tc>
                  <a:txBody>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67.1</a:t>
                      </a:r>
                      <a:endParaRPr sz="1400" u="none" cap="none" strike="noStrike">
                        <a:solidFill>
                          <a:schemeClr val="dk1"/>
                        </a:solidFill>
                      </a:endParaRPr>
                    </a:p>
                  </a:txBody>
                  <a:tcPr marT="0" marB="0" marR="45725" marL="0" anchor="ctr"/>
                </a:tc>
                <a:tc>
                  <a:txBody>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29.3</a:t>
                      </a:r>
                      <a:endParaRPr sz="1400" u="none" cap="none" strike="noStrike">
                        <a:solidFill>
                          <a:schemeClr val="dk1"/>
                        </a:solidFill>
                      </a:endParaRPr>
                    </a:p>
                  </a:txBody>
                  <a:tcPr marT="0" marB="0" marR="45725" marL="0" anchor="ctr">
                    <a:solidFill>
                      <a:srgbClr val="EAEEF4"/>
                    </a:solidFill>
                  </a:tcPr>
                </a:tc>
              </a:tr>
            </a:tbl>
          </a:graphicData>
        </a:graphic>
      </p:graphicFrame>
      <p:graphicFrame>
        <p:nvGraphicFramePr>
          <p:cNvPr id="137" name="Google Shape;137;p27"/>
          <p:cNvGraphicFramePr/>
          <p:nvPr/>
        </p:nvGraphicFramePr>
        <p:xfrm>
          <a:off x="7555984" y="3713774"/>
          <a:ext cx="3000000" cy="3000000"/>
        </p:xfrm>
        <a:graphic>
          <a:graphicData uri="http://schemas.openxmlformats.org/drawingml/2006/table">
            <a:tbl>
              <a:tblPr>
                <a:noFill/>
                <a:tableStyleId>{8D70DF1D-78C3-4C13-BA06-6D0485770E04}</a:tableStyleId>
              </a:tblPr>
              <a:tblGrid>
                <a:gridCol w="1053300"/>
              </a:tblGrid>
              <a:tr h="564050">
                <a:tc>
                  <a:txBody>
                    <a:bodyPr/>
                    <a:lstStyle/>
                    <a:p>
                      <a:pPr indent="0" lvl="0" marL="0" marR="0" rtl="0" algn="ctr">
                        <a:lnSpc>
                          <a:spcPct val="100000"/>
                        </a:lnSpc>
                        <a:spcBef>
                          <a:spcPts val="0"/>
                        </a:spcBef>
                        <a:spcAft>
                          <a:spcPts val="0"/>
                        </a:spcAft>
                        <a:buClr>
                          <a:srgbClr val="000000"/>
                        </a:buClr>
                        <a:buSzPts val="1400"/>
                        <a:buFont typeface="Arial"/>
                        <a:buNone/>
                      </a:pPr>
                      <a:r>
                        <a:rPr b="1" i="0" lang="en-US" sz="1200" u="none" cap="none" strike="noStrike">
                          <a:solidFill>
                            <a:schemeClr val="lt1"/>
                          </a:solidFill>
                          <a:latin typeface="Arial"/>
                          <a:ea typeface="Arial"/>
                          <a:cs typeface="Arial"/>
                          <a:sym typeface="Arial"/>
                        </a:rPr>
                        <a:t>Q1</a:t>
                      </a:r>
                      <a:endParaRPr/>
                    </a:p>
                    <a:p>
                      <a:pPr indent="0" lvl="0" marL="0" marR="0" rtl="0" algn="ctr">
                        <a:lnSpc>
                          <a:spcPct val="100000"/>
                        </a:lnSpc>
                        <a:spcBef>
                          <a:spcPts val="0"/>
                        </a:spcBef>
                        <a:spcAft>
                          <a:spcPts val="0"/>
                        </a:spcAft>
                        <a:buClr>
                          <a:srgbClr val="000000"/>
                        </a:buClr>
                        <a:buSzPts val="1400"/>
                        <a:buFont typeface="Arial"/>
                        <a:buNone/>
                      </a:pPr>
                      <a:r>
                        <a:rPr b="1" i="0" lang="en-US" sz="1200" u="none" cap="none" strike="noStrike">
                          <a:solidFill>
                            <a:schemeClr val="lt1"/>
                          </a:solidFill>
                          <a:latin typeface="Arial"/>
                          <a:ea typeface="Arial"/>
                          <a:cs typeface="Arial"/>
                          <a:sym typeface="Arial"/>
                        </a:rPr>
                        <a:t>2026</a:t>
                      </a:r>
                      <a:endParaRPr sz="1200" u="none" cap="none" strike="noStrike"/>
                    </a:p>
                  </a:txBody>
                  <a:tcPr marT="9125" marB="0" marR="87475" marL="87475" anchor="ctr">
                    <a:solidFill>
                      <a:srgbClr val="00B0F0"/>
                    </a:solidFill>
                  </a:tcPr>
                </a:tc>
              </a:tr>
              <a:tr h="300625">
                <a:tc>
                  <a:txBody>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78.6</a:t>
                      </a:r>
                      <a:endParaRPr sz="1400" u="none" cap="none" strike="noStrike">
                        <a:solidFill>
                          <a:schemeClr val="dk1"/>
                        </a:solidFill>
                      </a:endParaRPr>
                    </a:p>
                  </a:txBody>
                  <a:tcPr marT="0" marB="0" marR="45725" marL="0" anchor="ctr">
                    <a:solidFill>
                      <a:srgbClr val="EAEEF4"/>
                    </a:solidFill>
                  </a:tcPr>
                </a:tc>
              </a:tr>
              <a:tr h="300625">
                <a:tc>
                  <a:txBody>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61.2</a:t>
                      </a:r>
                      <a:endParaRPr sz="1400" u="none" cap="none" strike="noStrike">
                        <a:solidFill>
                          <a:schemeClr val="dk1"/>
                        </a:solidFill>
                      </a:endParaRPr>
                    </a:p>
                  </a:txBody>
                  <a:tcPr marT="0" marB="0" marR="45725" marL="0" anchor="ctr">
                    <a:solidFill>
                      <a:srgbClr val="EAEEF4"/>
                    </a:solidFill>
                  </a:tcPr>
                </a:tc>
              </a:tr>
            </a:tbl>
          </a:graphicData>
        </a:graphic>
      </p:graphicFrame>
      <p:graphicFrame>
        <p:nvGraphicFramePr>
          <p:cNvPr id="138" name="Google Shape;138;p27"/>
          <p:cNvGraphicFramePr/>
          <p:nvPr/>
        </p:nvGraphicFramePr>
        <p:xfrm>
          <a:off x="8873214" y="3713773"/>
          <a:ext cx="3000000" cy="3000000"/>
        </p:xfrm>
        <a:graphic>
          <a:graphicData uri="http://schemas.openxmlformats.org/drawingml/2006/table">
            <a:tbl>
              <a:tblPr>
                <a:noFill/>
                <a:tableStyleId>{8D70DF1D-78C3-4C13-BA06-6D0485770E04}</a:tableStyleId>
              </a:tblPr>
              <a:tblGrid>
                <a:gridCol w="1053300"/>
              </a:tblGrid>
              <a:tr h="564050">
                <a:tc>
                  <a:txBody>
                    <a:bodyPr/>
                    <a:lstStyle/>
                    <a:p>
                      <a:pPr indent="0" lvl="0" marL="0" marR="0" rtl="0" algn="ctr">
                        <a:lnSpc>
                          <a:spcPct val="100000"/>
                        </a:lnSpc>
                        <a:spcBef>
                          <a:spcPts val="0"/>
                        </a:spcBef>
                        <a:spcAft>
                          <a:spcPts val="0"/>
                        </a:spcAft>
                        <a:buClr>
                          <a:srgbClr val="000000"/>
                        </a:buClr>
                        <a:buSzPts val="1400"/>
                        <a:buFont typeface="Arial"/>
                        <a:buNone/>
                      </a:pPr>
                      <a:r>
                        <a:rPr b="1" i="0" lang="en-US" sz="1200" u="none" cap="none" strike="noStrike">
                          <a:solidFill>
                            <a:schemeClr val="lt1"/>
                          </a:solidFill>
                          <a:latin typeface="Arial"/>
                          <a:ea typeface="Arial"/>
                          <a:cs typeface="Arial"/>
                          <a:sym typeface="Arial"/>
                        </a:rPr>
                        <a:t>Q1</a:t>
                      </a:r>
                      <a:endParaRPr/>
                    </a:p>
                    <a:p>
                      <a:pPr indent="0" lvl="0" marL="0" marR="0" rtl="0" algn="ctr">
                        <a:lnSpc>
                          <a:spcPct val="100000"/>
                        </a:lnSpc>
                        <a:spcBef>
                          <a:spcPts val="0"/>
                        </a:spcBef>
                        <a:spcAft>
                          <a:spcPts val="0"/>
                        </a:spcAft>
                        <a:buClr>
                          <a:srgbClr val="000000"/>
                        </a:buClr>
                        <a:buSzPts val="1400"/>
                        <a:buFont typeface="Arial"/>
                        <a:buNone/>
                      </a:pPr>
                      <a:r>
                        <a:rPr b="1" i="0" lang="en-US" sz="1200" u="none" cap="none" strike="noStrike">
                          <a:solidFill>
                            <a:schemeClr val="lt1"/>
                          </a:solidFill>
                          <a:latin typeface="Arial"/>
                          <a:ea typeface="Arial"/>
                          <a:cs typeface="Arial"/>
                          <a:sym typeface="Arial"/>
                        </a:rPr>
                        <a:t>2025</a:t>
                      </a:r>
                      <a:endParaRPr sz="1200" u="none" cap="none" strike="noStrike"/>
                    </a:p>
                  </a:txBody>
                  <a:tcPr marT="9125" marB="0" marR="87475" marL="87475" anchor="ctr">
                    <a:solidFill>
                      <a:srgbClr val="B2A0C7"/>
                    </a:solidFill>
                  </a:tcPr>
                </a:tc>
              </a:tr>
              <a:tr h="300625">
                <a:tc>
                  <a:txBody>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100.2</a:t>
                      </a:r>
                      <a:endParaRPr sz="1400" u="none" cap="none" strike="noStrike">
                        <a:solidFill>
                          <a:schemeClr val="dk1"/>
                        </a:solidFill>
                      </a:endParaRPr>
                    </a:p>
                  </a:txBody>
                  <a:tcPr marT="0" marB="0" marR="45725" marL="0" anchor="ctr">
                    <a:solidFill>
                      <a:srgbClr val="E5DFEC"/>
                    </a:solidFill>
                  </a:tcPr>
                </a:tc>
              </a:tr>
              <a:tr h="300625">
                <a:tc>
                  <a:txBody>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64.5</a:t>
                      </a:r>
                      <a:endParaRPr sz="1400" u="none" cap="none" strike="noStrike">
                        <a:solidFill>
                          <a:schemeClr val="dk1"/>
                        </a:solidFill>
                      </a:endParaRPr>
                    </a:p>
                  </a:txBody>
                  <a:tcPr marT="0" marB="0" marR="45725" marL="0" anchor="ctr">
                    <a:solidFill>
                      <a:srgbClr val="E5DFEC"/>
                    </a:solidFill>
                  </a:tcPr>
                </a:tc>
              </a:tr>
            </a:tbl>
          </a:graphicData>
        </a:graphic>
      </p:graphicFrame>
      <p:sp>
        <p:nvSpPr>
          <p:cNvPr id="139" name="Google Shape;139;p27"/>
          <p:cNvSpPr txBox="1"/>
          <p:nvPr/>
        </p:nvSpPr>
        <p:spPr>
          <a:xfrm>
            <a:off x="869109" y="3091934"/>
            <a:ext cx="9004397"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1" lang="en-US" sz="1100" u="none" cap="none" strike="noStrike">
                <a:solidFill>
                  <a:srgbClr val="000000"/>
                </a:solidFill>
                <a:latin typeface="Arial"/>
                <a:ea typeface="Arial"/>
                <a:cs typeface="Arial"/>
                <a:sym typeface="Arial"/>
              </a:rPr>
              <a:t>This includes all animals and represents only the days/time spent in the shelter.</a:t>
            </a:r>
            <a:endParaRPr b="0" i="0" sz="1400" u="none" cap="none" strike="noStrike">
              <a:solidFill>
                <a:srgbClr val="000000"/>
              </a:solidFill>
              <a:latin typeface="Arial"/>
              <a:ea typeface="Arial"/>
              <a:cs typeface="Arial"/>
              <a:sym typeface="Arial"/>
            </a:endParaRPr>
          </a:p>
        </p:txBody>
      </p:sp>
      <p:sp>
        <p:nvSpPr>
          <p:cNvPr id="140" name="Google Shape;140;p27"/>
          <p:cNvSpPr txBox="1"/>
          <p:nvPr/>
        </p:nvSpPr>
        <p:spPr>
          <a:xfrm>
            <a:off x="855857" y="4932081"/>
            <a:ext cx="9004397"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1" lang="en-US" sz="1100" u="none" cap="none" strike="noStrike">
                <a:solidFill>
                  <a:srgbClr val="000000"/>
                </a:solidFill>
                <a:latin typeface="Arial"/>
                <a:ea typeface="Arial"/>
                <a:cs typeface="Arial"/>
                <a:sym typeface="Arial"/>
              </a:rPr>
              <a:t>This includes only animals who spent time in foster and represents the animal’s entire Length of Stay.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5"/>
          <p:cNvSpPr txBox="1"/>
          <p:nvPr>
            <p:ph type="title"/>
          </p:nvPr>
        </p:nvSpPr>
        <p:spPr>
          <a:xfrm>
            <a:off x="609600" y="230349"/>
            <a:ext cx="10972800" cy="5109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3600"/>
              <a:buNone/>
            </a:pPr>
            <a:r>
              <a:rPr lang="en-US">
                <a:latin typeface="Arial Narrow"/>
                <a:ea typeface="Arial Narrow"/>
                <a:cs typeface="Arial Narrow"/>
                <a:sym typeface="Arial Narrow"/>
              </a:rPr>
              <a:t>2026 Foster Program</a:t>
            </a:r>
            <a:endParaRPr/>
          </a:p>
        </p:txBody>
      </p:sp>
      <p:graphicFrame>
        <p:nvGraphicFramePr>
          <p:cNvPr id="147" name="Google Shape;147;p5"/>
          <p:cNvGraphicFramePr/>
          <p:nvPr/>
        </p:nvGraphicFramePr>
        <p:xfrm>
          <a:off x="1213046" y="1711585"/>
          <a:ext cx="3000000" cy="3000000"/>
        </p:xfrm>
        <a:graphic>
          <a:graphicData uri="http://schemas.openxmlformats.org/drawingml/2006/table">
            <a:tbl>
              <a:tblPr>
                <a:noFill/>
                <a:tableStyleId>{8D70DF1D-78C3-4C13-BA06-6D0485770E04}</a:tableStyleId>
              </a:tblPr>
              <a:tblGrid>
                <a:gridCol w="3297850"/>
                <a:gridCol w="1216425"/>
                <a:gridCol w="1216425"/>
                <a:gridCol w="1216425"/>
              </a:tblGrid>
              <a:tr h="589550">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Foster Program</a:t>
                      </a:r>
                      <a:endParaRPr sz="1400" u="none" cap="none" strike="noStrike"/>
                    </a:p>
                  </a:txBody>
                  <a:tcPr marT="45725" marB="45725" marR="45725" marL="45725" anchor="ctr">
                    <a:solidFill>
                      <a:srgbClr val="00B0F0"/>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chemeClr val="lt1"/>
                          </a:solidFill>
                        </a:rPr>
                        <a:t>Jan </a:t>
                      </a:r>
                      <a:endParaRPr/>
                    </a:p>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chemeClr val="lt1"/>
                          </a:solidFill>
                        </a:rPr>
                        <a:t>2026</a:t>
                      </a:r>
                      <a:endParaRPr sz="1400" u="none" cap="none" strike="noStrike"/>
                    </a:p>
                  </a:txBody>
                  <a:tcPr marT="9525" marB="0" marR="91450" marL="91450" anchor="ctr">
                    <a:solidFill>
                      <a:srgbClr val="00B0F0"/>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chemeClr val="lt1"/>
                          </a:solidFill>
                        </a:rPr>
                        <a:t>Feb</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chemeClr val="lt1"/>
                          </a:solidFill>
                        </a:rPr>
                        <a:t>2026</a:t>
                      </a:r>
                      <a:endParaRPr b="1" i="0" sz="1400" u="none" cap="none" strike="noStrike">
                        <a:solidFill>
                          <a:schemeClr val="lt1"/>
                        </a:solidFill>
                        <a:latin typeface="Arial"/>
                        <a:ea typeface="Arial"/>
                        <a:cs typeface="Arial"/>
                        <a:sym typeface="Arial"/>
                      </a:endParaRPr>
                    </a:p>
                  </a:txBody>
                  <a:tcPr marT="9525" marB="0" marR="91450" marL="91450" anchor="ctr">
                    <a:solidFill>
                      <a:srgbClr val="00B0F0"/>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Mar</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2026</a:t>
                      </a:r>
                      <a:endParaRPr sz="1400" u="none" cap="none" strike="noStrike"/>
                    </a:p>
                  </a:txBody>
                  <a:tcPr marT="9525" marB="0" marR="91450" marL="91450" anchor="ctr">
                    <a:solidFill>
                      <a:srgbClr val="00B0F0"/>
                    </a:solidFill>
                  </a:tcPr>
                </a:tc>
              </a:tr>
              <a:tr h="314225">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Dogs Went Into Foster</a:t>
                      </a:r>
                      <a:endParaRPr sz="1400" u="none" cap="none" strike="noStrike"/>
                    </a:p>
                  </a:txBody>
                  <a:tcPr marT="45725" marB="45725" marR="45725" marL="45725" anchor="ct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390</a:t>
                      </a:r>
                      <a:endParaRPr/>
                    </a:p>
                  </a:txBody>
                  <a:tcPr marT="9525" marB="0" marR="45725" marL="9525" anchor="ct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260</a:t>
                      </a:r>
                      <a:endParaRPr/>
                    </a:p>
                  </a:txBody>
                  <a:tcPr marT="9525" marB="0" marR="45725" marL="9525" anchor="ctr">
                    <a:solidFill>
                      <a:srgbClr val="EAEEF4"/>
                    </a:solidFill>
                  </a:tcP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351</a:t>
                      </a:r>
                      <a:endParaRPr/>
                    </a:p>
                  </a:txBody>
                  <a:tcPr marT="9525" marB="0" marR="45725" marL="9525" anchor="ctr">
                    <a:solidFill>
                      <a:srgbClr val="EAEEF4"/>
                    </a:solidFill>
                  </a:tcPr>
                </a:tc>
              </a:tr>
              <a:tr h="314225">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Cats Went Into Foster</a:t>
                      </a:r>
                      <a:endParaRPr sz="1400" u="none" cap="none" strike="noStrike"/>
                    </a:p>
                  </a:txBody>
                  <a:tcPr marT="45725" marB="45725" marR="45725" marL="45725" anchor="ct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62</a:t>
                      </a:r>
                      <a:endParaRPr/>
                    </a:p>
                  </a:txBody>
                  <a:tcPr marT="9525" marB="0" marR="45725" marL="9525" anchor="ct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48</a:t>
                      </a:r>
                      <a:endParaRPr/>
                    </a:p>
                  </a:txBody>
                  <a:tcPr marT="9525" marB="0" marR="45725" marL="9525" anchor="ctr">
                    <a:solidFill>
                      <a:srgbClr val="EAEEF4"/>
                    </a:solidFill>
                  </a:tcP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101</a:t>
                      </a:r>
                      <a:endParaRPr/>
                    </a:p>
                  </a:txBody>
                  <a:tcPr marT="9525" marB="0" marR="45725" marL="9525" anchor="ctr">
                    <a:solidFill>
                      <a:srgbClr val="EAEEF4"/>
                    </a:solidFill>
                  </a:tcPr>
                </a:tc>
              </a:tr>
              <a:tr h="314225">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Total Pets Who Went Into Foster</a:t>
                      </a:r>
                      <a:endParaRPr sz="1400" u="none" cap="none" strike="noStrike"/>
                    </a:p>
                  </a:txBody>
                  <a:tcPr marT="45725" marB="45725" marR="45725" marL="45725" anchor="ctr"/>
                </a:tc>
                <a:tc>
                  <a:txBody>
                    <a:bodyPr/>
                    <a:lstStyle/>
                    <a:p>
                      <a:pPr indent="0" lvl="0" marL="0" marR="0" rtl="0" algn="r">
                        <a:lnSpc>
                          <a:spcPct val="100000"/>
                        </a:lnSpc>
                        <a:spcBef>
                          <a:spcPts val="0"/>
                        </a:spcBef>
                        <a:spcAft>
                          <a:spcPts val="0"/>
                        </a:spcAft>
                        <a:buNone/>
                      </a:pPr>
                      <a:r>
                        <a:rPr b="1" i="0" lang="en-US" sz="1400" u="none" cap="none" strike="noStrike">
                          <a:solidFill>
                            <a:schemeClr val="dk1"/>
                          </a:solidFill>
                          <a:latin typeface="Arial"/>
                          <a:ea typeface="Arial"/>
                          <a:cs typeface="Arial"/>
                          <a:sym typeface="Arial"/>
                        </a:rPr>
                        <a:t>452</a:t>
                      </a:r>
                      <a:endParaRPr/>
                    </a:p>
                  </a:txBody>
                  <a:tcPr marT="9525" marB="0" marR="45725" marL="9525" anchor="ctr">
                    <a:solidFill>
                      <a:srgbClr val="EAEEF4"/>
                    </a:solidFill>
                  </a:tcPr>
                </a:tc>
                <a:tc>
                  <a:txBody>
                    <a:bodyPr/>
                    <a:lstStyle/>
                    <a:p>
                      <a:pPr indent="0" lvl="0" marL="0" marR="0" rtl="0" algn="r">
                        <a:lnSpc>
                          <a:spcPct val="100000"/>
                        </a:lnSpc>
                        <a:spcBef>
                          <a:spcPts val="0"/>
                        </a:spcBef>
                        <a:spcAft>
                          <a:spcPts val="0"/>
                        </a:spcAft>
                        <a:buNone/>
                      </a:pPr>
                      <a:r>
                        <a:rPr b="1" i="0" lang="en-US" sz="1400" u="none" cap="none" strike="noStrike">
                          <a:solidFill>
                            <a:schemeClr val="dk1"/>
                          </a:solidFill>
                          <a:latin typeface="Arial"/>
                          <a:ea typeface="Arial"/>
                          <a:cs typeface="Arial"/>
                          <a:sym typeface="Arial"/>
                        </a:rPr>
                        <a:t>308</a:t>
                      </a:r>
                      <a:endParaRPr/>
                    </a:p>
                  </a:txBody>
                  <a:tcPr marT="9525" marB="0" marR="45725" marL="9525" anchor="ctr">
                    <a:solidFill>
                      <a:srgbClr val="EAEEF4"/>
                    </a:solidFill>
                  </a:tcPr>
                </a:tc>
                <a:tc>
                  <a:txBody>
                    <a:bodyPr/>
                    <a:lstStyle/>
                    <a:p>
                      <a:pPr indent="0" lvl="0" marL="0" marR="0" rtl="0" algn="r">
                        <a:lnSpc>
                          <a:spcPct val="100000"/>
                        </a:lnSpc>
                        <a:spcBef>
                          <a:spcPts val="0"/>
                        </a:spcBef>
                        <a:spcAft>
                          <a:spcPts val="0"/>
                        </a:spcAft>
                        <a:buNone/>
                      </a:pPr>
                      <a:r>
                        <a:rPr b="1" i="0" lang="en-US" sz="1400" u="none" cap="none" strike="noStrike">
                          <a:solidFill>
                            <a:schemeClr val="dk1"/>
                          </a:solidFill>
                          <a:latin typeface="Arial"/>
                          <a:ea typeface="Arial"/>
                          <a:cs typeface="Arial"/>
                          <a:sym typeface="Arial"/>
                        </a:rPr>
                        <a:t>452</a:t>
                      </a:r>
                      <a:endParaRPr/>
                    </a:p>
                  </a:txBody>
                  <a:tcPr marT="9525" marB="0" marR="45725" marL="9525" anchor="ctr">
                    <a:solidFill>
                      <a:srgbClr val="EAEEF4"/>
                    </a:solidFill>
                  </a:tcPr>
                </a:tc>
              </a:tr>
              <a:tr h="31422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Friendly Finders who continued fostering</a:t>
                      </a:r>
                      <a:endParaRPr sz="1400" u="none" cap="none" strike="noStrike"/>
                    </a:p>
                  </a:txBody>
                  <a:tcPr marT="45725" marB="45725" marR="45725" marL="45725" anchor="ctr"/>
                </a:tc>
                <a:tc>
                  <a:txBody>
                    <a:bodyPr/>
                    <a:lstStyle/>
                    <a:p>
                      <a:pPr indent="0" lvl="0" marL="0" marR="0" rtl="0" algn="r">
                        <a:lnSpc>
                          <a:spcPct val="100000"/>
                        </a:lnSpc>
                        <a:spcBef>
                          <a:spcPts val="0"/>
                        </a:spcBef>
                        <a:spcAft>
                          <a:spcPts val="0"/>
                        </a:spcAft>
                        <a:buNone/>
                      </a:pPr>
                      <a:r>
                        <a:rPr b="1" i="0" lang="en-US" sz="1400" u="none" cap="none" strike="noStrike">
                          <a:solidFill>
                            <a:schemeClr val="dk1"/>
                          </a:solidFill>
                          <a:latin typeface="Arial"/>
                          <a:ea typeface="Arial"/>
                          <a:cs typeface="Arial"/>
                          <a:sym typeface="Arial"/>
                        </a:rPr>
                        <a:t>0</a:t>
                      </a:r>
                      <a:endParaRPr/>
                    </a:p>
                  </a:txBody>
                  <a:tcPr marT="9525" marB="0" marR="45725" marL="9525" anchor="ctr">
                    <a:solidFill>
                      <a:srgbClr val="EAEEF4"/>
                    </a:solidFill>
                  </a:tcPr>
                </a:tc>
                <a:tc>
                  <a:txBody>
                    <a:bodyPr/>
                    <a:lstStyle/>
                    <a:p>
                      <a:pPr indent="0" lvl="0" marL="0" marR="0" rtl="0" algn="r">
                        <a:lnSpc>
                          <a:spcPct val="100000"/>
                        </a:lnSpc>
                        <a:spcBef>
                          <a:spcPts val="0"/>
                        </a:spcBef>
                        <a:spcAft>
                          <a:spcPts val="0"/>
                        </a:spcAft>
                        <a:buNone/>
                      </a:pPr>
                      <a:r>
                        <a:rPr b="1" i="0" lang="en-US" sz="1400" u="none" cap="none" strike="noStrike">
                          <a:solidFill>
                            <a:schemeClr val="dk1"/>
                          </a:solidFill>
                          <a:latin typeface="Arial"/>
                          <a:ea typeface="Arial"/>
                          <a:cs typeface="Arial"/>
                          <a:sym typeface="Arial"/>
                        </a:rPr>
                        <a:t>8</a:t>
                      </a:r>
                      <a:endParaRPr/>
                    </a:p>
                  </a:txBody>
                  <a:tcPr marT="9525" marB="0" marR="45725" marL="9525" anchor="ctr">
                    <a:solidFill>
                      <a:srgbClr val="EAEEF4"/>
                    </a:solidFill>
                  </a:tcPr>
                </a:tc>
                <a:tc>
                  <a:txBody>
                    <a:bodyPr/>
                    <a:lstStyle/>
                    <a:p>
                      <a:pPr indent="0" lvl="0" marL="0" marR="0" rtl="0" algn="r">
                        <a:lnSpc>
                          <a:spcPct val="100000"/>
                        </a:lnSpc>
                        <a:spcBef>
                          <a:spcPts val="0"/>
                        </a:spcBef>
                        <a:spcAft>
                          <a:spcPts val="0"/>
                        </a:spcAft>
                        <a:buNone/>
                      </a:pPr>
                      <a:r>
                        <a:rPr b="1" i="0" lang="en-US" sz="1400" u="none" cap="none" strike="noStrike">
                          <a:solidFill>
                            <a:schemeClr val="dk1"/>
                          </a:solidFill>
                          <a:latin typeface="Arial"/>
                          <a:ea typeface="Arial"/>
                          <a:cs typeface="Arial"/>
                          <a:sym typeface="Arial"/>
                        </a:rPr>
                        <a:t>2</a:t>
                      </a:r>
                      <a:endParaRPr/>
                    </a:p>
                  </a:txBody>
                  <a:tcPr marT="9525" marB="0" marR="45725" marL="9525" anchor="ctr">
                    <a:solidFill>
                      <a:srgbClr val="EAEEF4"/>
                    </a:solidFill>
                  </a:tcPr>
                </a:tc>
              </a:tr>
            </a:tbl>
          </a:graphicData>
        </a:graphic>
      </p:graphicFrame>
      <p:graphicFrame>
        <p:nvGraphicFramePr>
          <p:cNvPr id="148" name="Google Shape;148;p5"/>
          <p:cNvGraphicFramePr/>
          <p:nvPr/>
        </p:nvGraphicFramePr>
        <p:xfrm>
          <a:off x="8491297" y="1711585"/>
          <a:ext cx="3000000" cy="3000000"/>
        </p:xfrm>
        <a:graphic>
          <a:graphicData uri="http://schemas.openxmlformats.org/drawingml/2006/table">
            <a:tbl>
              <a:tblPr>
                <a:noFill/>
                <a:tableStyleId>{8D70DF1D-78C3-4C13-BA06-6D0485770E04}</a:tableStyleId>
              </a:tblPr>
              <a:tblGrid>
                <a:gridCol w="1097275"/>
              </a:tblGrid>
              <a:tr h="589550">
                <a:tc>
                  <a:txBody>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Q1</a:t>
                      </a:r>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2026</a:t>
                      </a:r>
                      <a:endParaRPr sz="1400" u="none" cap="none" strike="noStrike"/>
                    </a:p>
                  </a:txBody>
                  <a:tcPr marT="9525" marB="0" marR="91450" marL="91450" anchor="ctr">
                    <a:solidFill>
                      <a:srgbClr val="00B0F0"/>
                    </a:solidFill>
                  </a:tcPr>
                </a:tc>
              </a:tr>
              <a:tr h="314225">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1001</a:t>
                      </a:r>
                      <a:endParaRPr/>
                    </a:p>
                  </a:txBody>
                  <a:tcPr marT="9525" marB="0" marR="45725" marL="9525" anchor="ctr"/>
                </a:tc>
              </a:tr>
              <a:tr h="314225">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211</a:t>
                      </a:r>
                      <a:endParaRPr/>
                    </a:p>
                  </a:txBody>
                  <a:tcPr marT="9525" marB="0" marR="45725" marL="9525" anchor="ctr">
                    <a:solidFill>
                      <a:srgbClr val="E9EDF4"/>
                    </a:solidFill>
                  </a:tcPr>
                </a:tc>
              </a:tr>
              <a:tr h="314225">
                <a:tc>
                  <a:txBody>
                    <a:bodyPr/>
                    <a:lstStyle/>
                    <a:p>
                      <a:pPr indent="0" lvl="0" marL="0" marR="0" rtl="0" algn="r">
                        <a:lnSpc>
                          <a:spcPct val="100000"/>
                        </a:lnSpc>
                        <a:spcBef>
                          <a:spcPts val="0"/>
                        </a:spcBef>
                        <a:spcAft>
                          <a:spcPts val="0"/>
                        </a:spcAft>
                        <a:buNone/>
                      </a:pPr>
                      <a:r>
                        <a:rPr b="1" i="0" lang="en-US" sz="1400" u="none" cap="none" strike="noStrike">
                          <a:solidFill>
                            <a:schemeClr val="dk1"/>
                          </a:solidFill>
                          <a:latin typeface="Arial"/>
                          <a:ea typeface="Arial"/>
                          <a:cs typeface="Arial"/>
                          <a:sym typeface="Arial"/>
                        </a:rPr>
                        <a:t>1212</a:t>
                      </a:r>
                      <a:endParaRPr/>
                    </a:p>
                  </a:txBody>
                  <a:tcPr marT="9525" marB="0" marR="45725" marL="9525" anchor="ctr">
                    <a:solidFill>
                      <a:srgbClr val="A0CEE5"/>
                    </a:solidFill>
                  </a:tcPr>
                </a:tc>
              </a:tr>
              <a:tr h="314225">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10</a:t>
                      </a:r>
                      <a:endParaRPr/>
                    </a:p>
                  </a:txBody>
                  <a:tcPr marT="9525" marB="0" marR="45725" marL="9525" anchor="ctr">
                    <a:solidFill>
                      <a:srgbClr val="E9EDF4"/>
                    </a:solidFill>
                  </a:tcPr>
                </a:tc>
              </a:tr>
            </a:tbl>
          </a:graphicData>
        </a:graphic>
      </p:graphicFrame>
      <p:pic>
        <p:nvPicPr>
          <p:cNvPr id="149" name="Google Shape;149;p5"/>
          <p:cNvPicPr preferRelativeResize="0"/>
          <p:nvPr/>
        </p:nvPicPr>
        <p:blipFill rotWithShape="1">
          <a:blip r:embed="rId3">
            <a:alphaModFix/>
          </a:blip>
          <a:srcRect b="0" l="0" r="0" t="0"/>
          <a:stretch/>
        </p:blipFill>
        <p:spPr>
          <a:xfrm>
            <a:off x="981553" y="3518734"/>
            <a:ext cx="2432698" cy="2702997"/>
          </a:xfrm>
          <a:prstGeom prst="rect">
            <a:avLst/>
          </a:prstGeom>
          <a:noFill/>
          <a:ln>
            <a:noFill/>
          </a:ln>
        </p:spPr>
      </p:pic>
      <p:graphicFrame>
        <p:nvGraphicFramePr>
          <p:cNvPr id="150" name="Google Shape;150;p5"/>
          <p:cNvGraphicFramePr/>
          <p:nvPr/>
        </p:nvGraphicFramePr>
        <p:xfrm>
          <a:off x="9919721" y="1711585"/>
          <a:ext cx="3000000" cy="3000000"/>
        </p:xfrm>
        <a:graphic>
          <a:graphicData uri="http://schemas.openxmlformats.org/drawingml/2006/table">
            <a:tbl>
              <a:tblPr>
                <a:noFill/>
                <a:tableStyleId>{8D70DF1D-78C3-4C13-BA06-6D0485770E04}</a:tableStyleId>
              </a:tblPr>
              <a:tblGrid>
                <a:gridCol w="1097275"/>
              </a:tblGrid>
              <a:tr h="589550">
                <a:tc>
                  <a:txBody>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Q1</a:t>
                      </a:r>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2025</a:t>
                      </a:r>
                      <a:endParaRPr sz="1400" u="none" cap="none" strike="noStrike"/>
                    </a:p>
                  </a:txBody>
                  <a:tcPr marT="9525" marB="0" marR="91450" marL="91450" anchor="ctr">
                    <a:solidFill>
                      <a:srgbClr val="B2A0C7"/>
                    </a:solidFill>
                  </a:tcPr>
                </a:tc>
              </a:tr>
              <a:tr h="314225">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912</a:t>
                      </a:r>
                      <a:endParaRPr/>
                    </a:p>
                  </a:txBody>
                  <a:tcPr marT="9525" marB="0" marR="45725" marL="9150" anchor="ctr">
                    <a:solidFill>
                      <a:srgbClr val="E5DFEC"/>
                    </a:solidFill>
                  </a:tcPr>
                </a:tc>
              </a:tr>
              <a:tr h="314225">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83</a:t>
                      </a:r>
                      <a:endParaRPr/>
                    </a:p>
                  </a:txBody>
                  <a:tcPr marT="9525" marB="0" marR="45725" marL="9150" anchor="ctr">
                    <a:solidFill>
                      <a:srgbClr val="E5DFEC"/>
                    </a:solidFill>
                  </a:tcPr>
                </a:tc>
              </a:tr>
              <a:tr h="314225">
                <a:tc>
                  <a:txBody>
                    <a:bodyPr/>
                    <a:lstStyle/>
                    <a:p>
                      <a:pPr indent="0" lvl="0" marL="0" marR="0" rtl="0" algn="r">
                        <a:lnSpc>
                          <a:spcPct val="100000"/>
                        </a:lnSpc>
                        <a:spcBef>
                          <a:spcPts val="0"/>
                        </a:spcBef>
                        <a:spcAft>
                          <a:spcPts val="0"/>
                        </a:spcAft>
                        <a:buNone/>
                      </a:pPr>
                      <a:r>
                        <a:rPr b="1" i="0" lang="en-US" sz="1400" u="none" cap="none" strike="noStrike">
                          <a:solidFill>
                            <a:schemeClr val="dk1"/>
                          </a:solidFill>
                          <a:latin typeface="Arial"/>
                          <a:ea typeface="Arial"/>
                          <a:cs typeface="Arial"/>
                          <a:sym typeface="Arial"/>
                        </a:rPr>
                        <a:t>995</a:t>
                      </a:r>
                      <a:endParaRPr/>
                    </a:p>
                  </a:txBody>
                  <a:tcPr marT="9525" marB="0" marR="45725" marL="9150" anchor="ctr">
                    <a:solidFill>
                      <a:srgbClr val="CCC0D9"/>
                    </a:solidFill>
                  </a:tcPr>
                </a:tc>
              </a:tr>
              <a:tr h="314225">
                <a:tc>
                  <a:txBody>
                    <a:bodyPr/>
                    <a:lstStyle/>
                    <a:p>
                      <a:pPr indent="0" lvl="0" marL="0" marR="0" rtl="0" algn="r">
                        <a:lnSpc>
                          <a:spcPct val="100000"/>
                        </a:lnSpc>
                        <a:spcBef>
                          <a:spcPts val="0"/>
                        </a:spcBef>
                        <a:spcAft>
                          <a:spcPts val="0"/>
                        </a:spcAft>
                        <a:buNone/>
                      </a:pPr>
                      <a:r>
                        <a:rPr b="1" i="0" lang="en-US" sz="1400" u="none" cap="none" strike="noStrike">
                          <a:solidFill>
                            <a:schemeClr val="dk1"/>
                          </a:solidFill>
                          <a:latin typeface="Arial"/>
                          <a:ea typeface="Arial"/>
                          <a:cs typeface="Arial"/>
                          <a:sym typeface="Arial"/>
                        </a:rPr>
                        <a:t>17</a:t>
                      </a:r>
                      <a:endParaRPr/>
                    </a:p>
                  </a:txBody>
                  <a:tcPr marT="9525" marB="0" marR="45725" marL="9150" anchor="ctr">
                    <a:solidFill>
                      <a:srgbClr val="E5DFEC"/>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g363e3480796_0_59"/>
          <p:cNvSpPr txBox="1"/>
          <p:nvPr>
            <p:ph type="title"/>
          </p:nvPr>
        </p:nvSpPr>
        <p:spPr>
          <a:xfrm>
            <a:off x="609600" y="255667"/>
            <a:ext cx="10972800" cy="5109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3600"/>
              <a:buNone/>
            </a:pPr>
            <a:r>
              <a:rPr lang="en-US">
                <a:latin typeface="Arial Narrow"/>
                <a:ea typeface="Arial Narrow"/>
                <a:cs typeface="Arial Narrow"/>
                <a:sym typeface="Arial Narrow"/>
              </a:rPr>
              <a:t>2026 </a:t>
            </a:r>
            <a:r>
              <a:rPr lang="en-US"/>
              <a:t>Vet Services - Public Clinic</a:t>
            </a:r>
            <a:endParaRPr/>
          </a:p>
        </p:txBody>
      </p:sp>
      <p:graphicFrame>
        <p:nvGraphicFramePr>
          <p:cNvPr id="157" name="Google Shape;157;g363e3480796_0_59"/>
          <p:cNvGraphicFramePr/>
          <p:nvPr/>
        </p:nvGraphicFramePr>
        <p:xfrm>
          <a:off x="1535891" y="1285628"/>
          <a:ext cx="3000000" cy="3000000"/>
        </p:xfrm>
        <a:graphic>
          <a:graphicData uri="http://schemas.openxmlformats.org/drawingml/2006/table">
            <a:tbl>
              <a:tblPr>
                <a:noFill/>
                <a:tableStyleId>{8D70DF1D-78C3-4C13-BA06-6D0485770E04}</a:tableStyleId>
              </a:tblPr>
              <a:tblGrid>
                <a:gridCol w="3140100"/>
                <a:gridCol w="1076600"/>
                <a:gridCol w="1076600"/>
                <a:gridCol w="1076600"/>
              </a:tblGrid>
              <a:tr h="564050">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Vet Services – Public Clinic</a:t>
                      </a:r>
                      <a:endParaRPr sz="900" u="none" cap="none" strike="noStrike"/>
                    </a:p>
                  </a:txBody>
                  <a:tcPr marT="9125" marB="0" marR="87475" marL="87475" anchor="ctr">
                    <a:solidFill>
                      <a:srgbClr val="00B0F0"/>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chemeClr val="lt1"/>
                          </a:solidFill>
                        </a:rPr>
                        <a:t>Jan </a:t>
                      </a:r>
                      <a:endParaRPr/>
                    </a:p>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chemeClr val="lt1"/>
                          </a:solidFill>
                        </a:rPr>
                        <a:t>2026</a:t>
                      </a:r>
                      <a:endParaRPr sz="1400" u="none" cap="none" strike="noStrike"/>
                    </a:p>
                  </a:txBody>
                  <a:tcPr marT="9525" marB="0" marR="91450" marL="91450" anchor="ctr">
                    <a:solidFill>
                      <a:srgbClr val="00B0F0"/>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chemeClr val="lt1"/>
                          </a:solidFill>
                        </a:rPr>
                        <a:t>Feb</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chemeClr val="lt1"/>
                          </a:solidFill>
                        </a:rPr>
                        <a:t>2026</a:t>
                      </a:r>
                      <a:endParaRPr b="1" i="0" sz="1400" u="none" cap="none" strike="noStrike">
                        <a:solidFill>
                          <a:schemeClr val="lt1"/>
                        </a:solidFill>
                        <a:latin typeface="Arial"/>
                        <a:ea typeface="Arial"/>
                        <a:cs typeface="Arial"/>
                        <a:sym typeface="Arial"/>
                      </a:endParaRPr>
                    </a:p>
                  </a:txBody>
                  <a:tcPr marT="9525" marB="0" marR="91450" marL="91450" anchor="ctr">
                    <a:solidFill>
                      <a:srgbClr val="00B0F0"/>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Mar</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2026</a:t>
                      </a:r>
                      <a:endParaRPr sz="1400" u="none" cap="none" strike="noStrike"/>
                    </a:p>
                  </a:txBody>
                  <a:tcPr marT="9525" marB="0" marR="91450" marL="91450" anchor="ctr">
                    <a:solidFill>
                      <a:srgbClr val="00B0F0"/>
                    </a:solidFill>
                  </a:tcPr>
                </a:tc>
              </a:tr>
              <a:tr h="300625">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solidFill>
                            <a:srgbClr val="000000"/>
                          </a:solidFill>
                        </a:rPr>
                        <a:t>Clients</a:t>
                      </a:r>
                      <a:endParaRPr sz="1400" u="none" cap="none" strike="noStrike"/>
                    </a:p>
                  </a:txBody>
                  <a:tcPr marT="43750" marB="43750" marR="43750" marL="43750" anchor="ct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76</a:t>
                      </a:r>
                      <a:endParaRPr/>
                    </a:p>
                  </a:txBody>
                  <a:tcPr marT="9525" marB="0" marR="45725" marL="9525" anchor="ct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60</a:t>
                      </a:r>
                      <a:endParaRPr/>
                    </a:p>
                  </a:txBody>
                  <a:tcPr marT="9525" marB="0" marR="45725" marL="9525" anchor="ct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77</a:t>
                      </a:r>
                      <a:endParaRPr/>
                    </a:p>
                  </a:txBody>
                  <a:tcPr marT="9525" marB="0" marR="45725" marL="9525" anchor="ctr">
                    <a:solidFill>
                      <a:srgbClr val="EAEEF4"/>
                    </a:solidFill>
                  </a:tcPr>
                </a:tc>
              </a:tr>
              <a:tr h="300625">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solidFill>
                            <a:srgbClr val="000000"/>
                          </a:solidFill>
                        </a:rPr>
                        <a:t>Pets</a:t>
                      </a:r>
                      <a:endParaRPr sz="1400" u="none" cap="none" strike="noStrike"/>
                    </a:p>
                  </a:txBody>
                  <a:tcPr marT="43750" marB="43750" marR="43750" marL="43750" anchor="ct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93</a:t>
                      </a:r>
                      <a:endParaRPr/>
                    </a:p>
                  </a:txBody>
                  <a:tcPr marT="9525" marB="0" marR="45725" marL="9525" anchor="ct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70</a:t>
                      </a:r>
                      <a:endParaRPr/>
                    </a:p>
                  </a:txBody>
                  <a:tcPr marT="9525" marB="0" marR="45725" marL="9525" anchor="ct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101</a:t>
                      </a:r>
                      <a:endParaRPr/>
                    </a:p>
                  </a:txBody>
                  <a:tcPr marT="9525" marB="0" marR="45725" marL="9525" anchor="ctr">
                    <a:solidFill>
                      <a:srgbClr val="EAEEF4"/>
                    </a:solidFill>
                  </a:tcPr>
                </a:tc>
              </a:tr>
              <a:tr h="300625">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solidFill>
                            <a:srgbClr val="000000"/>
                          </a:solidFill>
                        </a:rPr>
                        <a:t>Vaccinations</a:t>
                      </a:r>
                      <a:endParaRPr sz="1400" u="none" cap="none" strike="noStrike"/>
                    </a:p>
                  </a:txBody>
                  <a:tcPr marT="43750" marB="43750" marR="43750" marL="43750" anchor="ct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167</a:t>
                      </a:r>
                      <a:endParaRPr/>
                    </a:p>
                  </a:txBody>
                  <a:tcPr marT="9525" marB="0" marR="45725" marL="9525" anchor="ct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160</a:t>
                      </a:r>
                      <a:endParaRPr/>
                    </a:p>
                  </a:txBody>
                  <a:tcPr marT="9525" marB="0" marR="45725" marL="9525" anchor="ct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217</a:t>
                      </a:r>
                      <a:endParaRPr/>
                    </a:p>
                  </a:txBody>
                  <a:tcPr marT="9525" marB="0" marR="45725" marL="9525" anchor="ctr">
                    <a:solidFill>
                      <a:srgbClr val="EAEEF4"/>
                    </a:solidFill>
                  </a:tcPr>
                </a:tc>
              </a:tr>
              <a:tr h="30062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Microchips</a:t>
                      </a:r>
                      <a:endParaRPr sz="1400" u="none" cap="none" strike="noStrike"/>
                    </a:p>
                  </a:txBody>
                  <a:tcPr marT="43750" marB="43750" marR="43750" marL="43750" anchor="ct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2</a:t>
                      </a:r>
                      <a:endParaRPr/>
                    </a:p>
                  </a:txBody>
                  <a:tcPr marT="9525" marB="0" marR="45725" marL="9525" anchor="ct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2</a:t>
                      </a:r>
                      <a:endParaRPr/>
                    </a:p>
                  </a:txBody>
                  <a:tcPr marT="9525" marB="0" marR="45725" marL="9525" anchor="ct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2</a:t>
                      </a:r>
                      <a:endParaRPr/>
                    </a:p>
                  </a:txBody>
                  <a:tcPr marT="9525" marB="0" marR="45725" marL="9525" anchor="ctr">
                    <a:solidFill>
                      <a:srgbClr val="EAEEF4"/>
                    </a:solidFill>
                  </a:tcPr>
                </a:tc>
              </a:tr>
            </a:tbl>
          </a:graphicData>
        </a:graphic>
      </p:graphicFrame>
      <p:graphicFrame>
        <p:nvGraphicFramePr>
          <p:cNvPr id="158" name="Google Shape;158;g363e3480796_0_59"/>
          <p:cNvGraphicFramePr/>
          <p:nvPr/>
        </p:nvGraphicFramePr>
        <p:xfrm>
          <a:off x="8169758" y="1285629"/>
          <a:ext cx="3000000" cy="3000000"/>
        </p:xfrm>
        <a:graphic>
          <a:graphicData uri="http://schemas.openxmlformats.org/drawingml/2006/table">
            <a:tbl>
              <a:tblPr>
                <a:noFill/>
                <a:tableStyleId>{8D70DF1D-78C3-4C13-BA06-6D0485770E04}</a:tableStyleId>
              </a:tblPr>
              <a:tblGrid>
                <a:gridCol w="1053300"/>
              </a:tblGrid>
              <a:tr h="564050">
                <a:tc>
                  <a:txBody>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Q1</a:t>
                      </a:r>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2026</a:t>
                      </a:r>
                      <a:endParaRPr sz="1400" u="none" cap="none" strike="noStrike"/>
                    </a:p>
                  </a:txBody>
                  <a:tcPr marT="9125" marB="0" marR="87475" marL="87475" anchor="ctr">
                    <a:solidFill>
                      <a:srgbClr val="00B0F0"/>
                    </a:solidFill>
                  </a:tcPr>
                </a:tc>
              </a:tr>
              <a:tr h="300625">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213</a:t>
                      </a:r>
                      <a:endParaRPr/>
                    </a:p>
                  </a:txBody>
                  <a:tcPr marT="9525" marB="0" marR="45725" marL="9525" anchor="ctr">
                    <a:solidFill>
                      <a:srgbClr val="EAEEF4"/>
                    </a:solidFill>
                  </a:tcPr>
                </a:tc>
              </a:tr>
              <a:tr h="300625">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264</a:t>
                      </a:r>
                      <a:endParaRPr/>
                    </a:p>
                  </a:txBody>
                  <a:tcPr marT="9525" marB="0" marR="45725" marL="9525" anchor="ctr">
                    <a:solidFill>
                      <a:srgbClr val="EAEEF4"/>
                    </a:solidFill>
                  </a:tcPr>
                </a:tc>
              </a:tr>
              <a:tr h="300625">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544</a:t>
                      </a:r>
                      <a:endParaRPr/>
                    </a:p>
                  </a:txBody>
                  <a:tcPr marT="9525" marB="0" marR="45725" marL="9525" anchor="ctr">
                    <a:solidFill>
                      <a:srgbClr val="EAEEF4"/>
                    </a:solidFill>
                  </a:tcPr>
                </a:tc>
              </a:tr>
              <a:tr h="300625">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6</a:t>
                      </a:r>
                      <a:endParaRPr/>
                    </a:p>
                  </a:txBody>
                  <a:tcPr marT="9525" marB="0" marR="45725" marL="9525" anchor="ctr">
                    <a:solidFill>
                      <a:srgbClr val="EAEEF4"/>
                    </a:solidFill>
                  </a:tcPr>
                </a:tc>
              </a:tr>
            </a:tbl>
          </a:graphicData>
        </a:graphic>
      </p:graphicFrame>
      <p:graphicFrame>
        <p:nvGraphicFramePr>
          <p:cNvPr id="159" name="Google Shape;159;g363e3480796_0_59"/>
          <p:cNvGraphicFramePr/>
          <p:nvPr/>
        </p:nvGraphicFramePr>
        <p:xfrm>
          <a:off x="9486988" y="1285628"/>
          <a:ext cx="3000000" cy="3000000"/>
        </p:xfrm>
        <a:graphic>
          <a:graphicData uri="http://schemas.openxmlformats.org/drawingml/2006/table">
            <a:tbl>
              <a:tblPr>
                <a:noFill/>
                <a:tableStyleId>{8D70DF1D-78C3-4C13-BA06-6D0485770E04}</a:tableStyleId>
              </a:tblPr>
              <a:tblGrid>
                <a:gridCol w="1053300"/>
              </a:tblGrid>
              <a:tr h="564050">
                <a:tc>
                  <a:txBody>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Q1</a:t>
                      </a:r>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2025</a:t>
                      </a:r>
                      <a:endParaRPr sz="1400" u="none" cap="none" strike="noStrike"/>
                    </a:p>
                  </a:txBody>
                  <a:tcPr marT="9125" marB="0" marR="87475" marL="87475" anchor="ctr">
                    <a:solidFill>
                      <a:srgbClr val="B2A0C7"/>
                    </a:solidFill>
                  </a:tcPr>
                </a:tc>
              </a:tr>
              <a:tr h="300625">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217</a:t>
                      </a:r>
                      <a:endParaRPr/>
                    </a:p>
                  </a:txBody>
                  <a:tcPr marT="9525" marB="0" marR="45725" marL="9525" anchor="ctr">
                    <a:solidFill>
                      <a:srgbClr val="E5DFEC"/>
                    </a:solidFill>
                  </a:tcPr>
                </a:tc>
              </a:tr>
              <a:tr h="300625">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254</a:t>
                      </a:r>
                      <a:endParaRPr/>
                    </a:p>
                  </a:txBody>
                  <a:tcPr marT="9525" marB="0" marR="45725" marL="9525" anchor="ctr">
                    <a:solidFill>
                      <a:srgbClr val="E5DFEC"/>
                    </a:solidFill>
                  </a:tcPr>
                </a:tc>
              </a:tr>
              <a:tr h="300625">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482</a:t>
                      </a:r>
                      <a:endParaRPr/>
                    </a:p>
                  </a:txBody>
                  <a:tcPr marT="9525" marB="0" marR="45725" marL="9525" anchor="ctr">
                    <a:solidFill>
                      <a:srgbClr val="E5DFEC"/>
                    </a:solidFill>
                  </a:tcPr>
                </a:tc>
              </a:tr>
              <a:tr h="300625">
                <a:tc>
                  <a:txBody>
                    <a:bodyPr/>
                    <a:lstStyle/>
                    <a:p>
                      <a:pPr indent="0" lvl="0" marL="0" marR="0" rtl="0" algn="r">
                        <a:lnSpc>
                          <a:spcPct val="100000"/>
                        </a:lnSpc>
                        <a:spcBef>
                          <a:spcPts val="0"/>
                        </a:spcBef>
                        <a:spcAft>
                          <a:spcPts val="0"/>
                        </a:spcAft>
                        <a:buNone/>
                      </a:pPr>
                      <a:r>
                        <a:rPr b="1" i="0" lang="en-US" sz="1400" u="none" cap="none" strike="noStrike">
                          <a:solidFill>
                            <a:schemeClr val="dk1"/>
                          </a:solidFill>
                          <a:latin typeface="Arial"/>
                          <a:ea typeface="Arial"/>
                          <a:cs typeface="Arial"/>
                          <a:sym typeface="Arial"/>
                        </a:rPr>
                        <a:t>16</a:t>
                      </a:r>
                      <a:endParaRPr/>
                    </a:p>
                  </a:txBody>
                  <a:tcPr marT="9525" marB="0" marR="45725" marL="9525" anchor="ctr">
                    <a:solidFill>
                      <a:srgbClr val="E5DFEC"/>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graphicFrame>
        <p:nvGraphicFramePr>
          <p:cNvPr id="165" name="Google Shape;165;p6"/>
          <p:cNvGraphicFramePr/>
          <p:nvPr/>
        </p:nvGraphicFramePr>
        <p:xfrm>
          <a:off x="8902511" y="1286462"/>
          <a:ext cx="3000000" cy="3000000"/>
        </p:xfrm>
        <a:graphic>
          <a:graphicData uri="http://schemas.openxmlformats.org/drawingml/2006/table">
            <a:tbl>
              <a:tblPr>
                <a:noFill/>
                <a:tableStyleId>{8D70DF1D-78C3-4C13-BA06-6D0485770E04}</a:tableStyleId>
              </a:tblPr>
              <a:tblGrid>
                <a:gridCol w="1042650"/>
              </a:tblGrid>
              <a:tr h="584150">
                <a:tc>
                  <a:txBody>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Q1</a:t>
                      </a:r>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2025</a:t>
                      </a:r>
                      <a:endParaRPr sz="1400" u="none" cap="none" strike="noStrike"/>
                    </a:p>
                  </a:txBody>
                  <a:tcPr marT="9050" marB="0" marR="86900" marL="86900" anchor="ctr">
                    <a:solidFill>
                      <a:srgbClr val="B2A0C7"/>
                    </a:solidFill>
                  </a:tcPr>
                </a:tc>
              </a:tr>
              <a:tr h="311350">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2841</a:t>
                      </a:r>
                      <a:endParaRPr/>
                    </a:p>
                  </a:txBody>
                  <a:tcPr marT="9525" marB="0" marR="45725" marL="9525" anchor="ctr">
                    <a:solidFill>
                      <a:srgbClr val="E5DFEC"/>
                    </a:solidFill>
                  </a:tcPr>
                </a:tc>
              </a:tr>
              <a:tr h="311350">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317</a:t>
                      </a:r>
                      <a:endParaRPr/>
                    </a:p>
                  </a:txBody>
                  <a:tcPr marT="9525" marB="0" marR="45725" marL="9525" anchor="ctr">
                    <a:solidFill>
                      <a:srgbClr val="E5DFEC"/>
                    </a:solidFill>
                  </a:tcPr>
                </a:tc>
              </a:tr>
              <a:tr h="311350">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6</a:t>
                      </a:r>
                      <a:endParaRPr/>
                    </a:p>
                  </a:txBody>
                  <a:tcPr marT="9525" marB="0" marR="45725" marL="9525" anchor="ctr">
                    <a:solidFill>
                      <a:srgbClr val="E5DFEC"/>
                    </a:solidFill>
                  </a:tcPr>
                </a:tc>
              </a:tr>
              <a:tr h="311350">
                <a:tc>
                  <a:txBody>
                    <a:bodyPr/>
                    <a:lstStyle/>
                    <a:p>
                      <a:pPr indent="0" lvl="0" marL="0" marR="0" rtl="0" algn="r">
                        <a:lnSpc>
                          <a:spcPct val="100000"/>
                        </a:lnSpc>
                        <a:spcBef>
                          <a:spcPts val="0"/>
                        </a:spcBef>
                        <a:spcAft>
                          <a:spcPts val="0"/>
                        </a:spcAft>
                        <a:buNone/>
                      </a:pPr>
                      <a:r>
                        <a:rPr b="1" i="0" lang="en-US" sz="1400" u="none" cap="none" strike="noStrike">
                          <a:solidFill>
                            <a:schemeClr val="dk1"/>
                          </a:solidFill>
                          <a:latin typeface="Arial"/>
                          <a:ea typeface="Arial"/>
                          <a:cs typeface="Arial"/>
                          <a:sym typeface="Arial"/>
                        </a:rPr>
                        <a:t>77</a:t>
                      </a:r>
                      <a:endParaRPr/>
                    </a:p>
                  </a:txBody>
                  <a:tcPr marT="9525" marB="0" marR="45725" marL="9525" anchor="ctr">
                    <a:solidFill>
                      <a:srgbClr val="E5DFEC"/>
                    </a:solidFill>
                  </a:tcPr>
                </a:tc>
              </a:tr>
              <a:tr h="311350">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154</a:t>
                      </a:r>
                      <a:endParaRPr/>
                    </a:p>
                  </a:txBody>
                  <a:tcPr marT="9525" marB="0" marR="45725" marL="9525" anchor="ctr">
                    <a:solidFill>
                      <a:srgbClr val="E5DFEC"/>
                    </a:solidFill>
                  </a:tcPr>
                </a:tc>
              </a:tr>
              <a:tr h="311350">
                <a:tc>
                  <a:txBody>
                    <a:bodyPr/>
                    <a:lstStyle/>
                    <a:p>
                      <a:pPr indent="0" lvl="0" marL="0" marR="0" rtl="0" algn="r">
                        <a:lnSpc>
                          <a:spcPct val="100000"/>
                        </a:lnSpc>
                        <a:spcBef>
                          <a:spcPts val="0"/>
                        </a:spcBef>
                        <a:spcAft>
                          <a:spcPts val="0"/>
                        </a:spcAft>
                        <a:buNone/>
                      </a:pPr>
                      <a:r>
                        <a:rPr b="0" i="1" lang="en-US" sz="1200" u="none" cap="none" strike="noStrike">
                          <a:solidFill>
                            <a:schemeClr val="dk1"/>
                          </a:solidFill>
                          <a:latin typeface="Arial"/>
                          <a:ea typeface="Arial"/>
                          <a:cs typeface="Arial"/>
                          <a:sym typeface="Arial"/>
                        </a:rPr>
                        <a:t>unavailable</a:t>
                      </a:r>
                      <a:endParaRPr/>
                    </a:p>
                  </a:txBody>
                  <a:tcPr marT="9525" marB="0" marR="45725" marL="9525" anchor="ctr">
                    <a:solidFill>
                      <a:srgbClr val="CCC0D9"/>
                    </a:solidFill>
                  </a:tcPr>
                </a:tc>
              </a:tr>
              <a:tr h="311350">
                <a:tc>
                  <a:txBody>
                    <a:bodyPr/>
                    <a:lstStyle/>
                    <a:p>
                      <a:pPr indent="0" lvl="0" marL="0" marR="0" rtl="0" algn="r">
                        <a:lnSpc>
                          <a:spcPct val="100000"/>
                        </a:lnSpc>
                        <a:spcBef>
                          <a:spcPts val="0"/>
                        </a:spcBef>
                        <a:spcAft>
                          <a:spcPts val="0"/>
                        </a:spcAft>
                        <a:buNone/>
                      </a:pPr>
                      <a:r>
                        <a:rPr b="1" i="0" lang="en-US" sz="1400" u="none" cap="none" strike="noStrike">
                          <a:solidFill>
                            <a:schemeClr val="dk1"/>
                          </a:solidFill>
                          <a:latin typeface="Arial"/>
                          <a:ea typeface="Arial"/>
                          <a:cs typeface="Arial"/>
                          <a:sym typeface="Arial"/>
                        </a:rPr>
                        <a:t>3158</a:t>
                      </a:r>
                      <a:endParaRPr/>
                    </a:p>
                  </a:txBody>
                  <a:tcPr marT="9525" marB="0" marR="45725" marL="9525" anchor="ctr">
                    <a:solidFill>
                      <a:srgbClr val="CCC0D9"/>
                    </a:solidFill>
                  </a:tcPr>
                </a:tc>
              </a:tr>
            </a:tbl>
          </a:graphicData>
        </a:graphic>
      </p:graphicFrame>
      <p:sp>
        <p:nvSpPr>
          <p:cNvPr id="166" name="Google Shape;166;p6"/>
          <p:cNvSpPr txBox="1"/>
          <p:nvPr>
            <p:ph type="title"/>
          </p:nvPr>
        </p:nvSpPr>
        <p:spPr>
          <a:xfrm>
            <a:off x="609600" y="241882"/>
            <a:ext cx="10972800" cy="5109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3600"/>
              <a:buNone/>
            </a:pPr>
            <a:r>
              <a:rPr lang="en-US">
                <a:latin typeface="Arial Narrow"/>
                <a:ea typeface="Arial Narrow"/>
                <a:cs typeface="Arial Narrow"/>
                <a:sym typeface="Arial Narrow"/>
              </a:rPr>
              <a:t>2026 Volunteer Program</a:t>
            </a:r>
            <a:endParaRPr/>
          </a:p>
        </p:txBody>
      </p:sp>
      <p:graphicFrame>
        <p:nvGraphicFramePr>
          <p:cNvPr id="167" name="Google Shape;167;p6"/>
          <p:cNvGraphicFramePr/>
          <p:nvPr/>
        </p:nvGraphicFramePr>
        <p:xfrm>
          <a:off x="1198462" y="1286462"/>
          <a:ext cx="3000000" cy="3000000"/>
        </p:xfrm>
        <a:graphic>
          <a:graphicData uri="http://schemas.openxmlformats.org/drawingml/2006/table">
            <a:tbl>
              <a:tblPr>
                <a:noFill/>
                <a:tableStyleId>{8D70DF1D-78C3-4C13-BA06-6D0485770E04}</a:tableStyleId>
              </a:tblPr>
              <a:tblGrid>
                <a:gridCol w="2787725"/>
                <a:gridCol w="1084750"/>
                <a:gridCol w="1084750"/>
                <a:gridCol w="1084750"/>
              </a:tblGrid>
              <a:tr h="584150">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Volunteers</a:t>
                      </a:r>
                      <a:endParaRPr sz="1500" u="none" cap="none" strike="noStrike"/>
                    </a:p>
                  </a:txBody>
                  <a:tcPr marT="9050" marB="0" marR="86900" marL="86900" anchor="ctr">
                    <a:solidFill>
                      <a:srgbClr val="00B0F0"/>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chemeClr val="lt1"/>
                          </a:solidFill>
                        </a:rPr>
                        <a:t>Jan </a:t>
                      </a:r>
                      <a:endParaRPr/>
                    </a:p>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chemeClr val="lt1"/>
                          </a:solidFill>
                        </a:rPr>
                        <a:t>2026</a:t>
                      </a:r>
                      <a:endParaRPr sz="1400" u="none" cap="none" strike="noStrike"/>
                    </a:p>
                  </a:txBody>
                  <a:tcPr marT="9525" marB="0" marR="91450" marL="91450" anchor="ctr">
                    <a:solidFill>
                      <a:srgbClr val="00B0F0"/>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chemeClr val="lt1"/>
                          </a:solidFill>
                        </a:rPr>
                        <a:t>Feb</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chemeClr val="lt1"/>
                          </a:solidFill>
                        </a:rPr>
                        <a:t>2026</a:t>
                      </a:r>
                      <a:endParaRPr b="1" i="0" sz="1400" u="none" cap="none" strike="noStrike">
                        <a:solidFill>
                          <a:schemeClr val="lt1"/>
                        </a:solidFill>
                        <a:latin typeface="Arial"/>
                        <a:ea typeface="Arial"/>
                        <a:cs typeface="Arial"/>
                        <a:sym typeface="Arial"/>
                      </a:endParaRPr>
                    </a:p>
                  </a:txBody>
                  <a:tcPr marT="9525" marB="0" marR="91450" marL="91450" anchor="ctr">
                    <a:solidFill>
                      <a:srgbClr val="00B0F0"/>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Mar</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2026</a:t>
                      </a:r>
                      <a:endParaRPr sz="1400" u="none" cap="none" strike="noStrike"/>
                    </a:p>
                  </a:txBody>
                  <a:tcPr marT="9525" marB="0" marR="91450" marL="91450" anchor="ctr">
                    <a:solidFill>
                      <a:srgbClr val="00B0F0"/>
                    </a:solidFill>
                  </a:tcPr>
                </a:tc>
              </a:tr>
              <a:tr h="311350">
                <a:tc>
                  <a:txBody>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Arial"/>
                          <a:ea typeface="Arial"/>
                          <a:cs typeface="Arial"/>
                          <a:sym typeface="Arial"/>
                        </a:rPr>
                        <a:t>In-Shelter Volunteer Hours</a:t>
                      </a:r>
                      <a:endParaRPr sz="1400" u="none" cap="none" strike="noStrike"/>
                    </a:p>
                  </a:txBody>
                  <a:tcPr marT="43450" marB="43450" marR="43450" marL="43450" anchor="ct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1921</a:t>
                      </a:r>
                      <a:endParaRPr/>
                    </a:p>
                  </a:txBody>
                  <a:tcPr marT="9525" marB="0" marR="45725" marL="9525" anchor="ct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1444</a:t>
                      </a:r>
                      <a:endParaRPr/>
                    </a:p>
                  </a:txBody>
                  <a:tcPr marT="9525" marB="0" marR="45725" marL="9525" anchor="ct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2003</a:t>
                      </a:r>
                      <a:endParaRPr/>
                    </a:p>
                  </a:txBody>
                  <a:tcPr marT="9525" marB="0" marR="45725" marL="9525" anchor="ctr">
                    <a:solidFill>
                      <a:srgbClr val="EAEEF4"/>
                    </a:solidFill>
                  </a:tcPr>
                </a:tc>
              </a:tr>
              <a:tr h="311350">
                <a:tc>
                  <a:txBody>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Arial"/>
                          <a:ea typeface="Arial"/>
                          <a:cs typeface="Arial"/>
                          <a:sym typeface="Arial"/>
                        </a:rPr>
                        <a:t>Remote Volunteer Hours</a:t>
                      </a:r>
                      <a:endParaRPr sz="1400" u="none" cap="none" strike="noStrike"/>
                    </a:p>
                  </a:txBody>
                  <a:tcPr marT="43450" marB="43450" marR="43450" marL="43450" anchor="ct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38</a:t>
                      </a:r>
                      <a:endParaRPr/>
                    </a:p>
                  </a:txBody>
                  <a:tcPr marT="9525" marB="0" marR="45725" marL="9525" anchor="ct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176</a:t>
                      </a:r>
                      <a:endParaRPr/>
                    </a:p>
                  </a:txBody>
                  <a:tcPr marT="9525" marB="0" marR="45725" marL="9525" anchor="ct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172</a:t>
                      </a:r>
                      <a:endParaRPr/>
                    </a:p>
                  </a:txBody>
                  <a:tcPr marT="9525" marB="0" marR="45725" marL="9525" anchor="ctr">
                    <a:solidFill>
                      <a:srgbClr val="EAEEF4"/>
                    </a:solidFill>
                  </a:tcPr>
                </a:tc>
              </a:tr>
              <a:tr h="311350">
                <a:tc>
                  <a:txBody>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Arial"/>
                          <a:ea typeface="Arial"/>
                          <a:cs typeface="Arial"/>
                          <a:sym typeface="Arial"/>
                        </a:rPr>
                        <a:t>Volunteer Groups</a:t>
                      </a:r>
                      <a:endParaRPr sz="1400" u="none" cap="none" strike="noStrike"/>
                    </a:p>
                  </a:txBody>
                  <a:tcPr marT="43450" marB="43450" marR="43450" marL="43450" anchor="ct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1</a:t>
                      </a:r>
                      <a:endParaRPr/>
                    </a:p>
                  </a:txBody>
                  <a:tcPr marT="9525" marB="0" marR="45725" marL="9525" anchor="ct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5</a:t>
                      </a:r>
                      <a:endParaRPr/>
                    </a:p>
                  </a:txBody>
                  <a:tcPr marT="9525" marB="0" marR="45725" marL="9525" anchor="ct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4</a:t>
                      </a:r>
                      <a:endParaRPr/>
                    </a:p>
                  </a:txBody>
                  <a:tcPr marT="9525" marB="0" marR="45725" marL="9525" anchor="ctr">
                    <a:solidFill>
                      <a:srgbClr val="EAEEF4"/>
                    </a:solidFill>
                  </a:tcPr>
                </a:tc>
              </a:tr>
              <a:tr h="311350">
                <a:tc>
                  <a:txBody>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Arial"/>
                          <a:ea typeface="Arial"/>
                          <a:cs typeface="Arial"/>
                          <a:sym typeface="Arial"/>
                        </a:rPr>
                        <a:t>Individual Volunteers within Groups</a:t>
                      </a:r>
                      <a:endParaRPr sz="1400" u="none" cap="none" strike="noStrike"/>
                    </a:p>
                  </a:txBody>
                  <a:tcPr marT="43450" marB="43450" marR="43450" marL="43450" anchor="ct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13</a:t>
                      </a:r>
                      <a:endParaRPr/>
                    </a:p>
                  </a:txBody>
                  <a:tcPr marT="9525" marB="0" marR="45725" marL="9525" anchor="ct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83</a:t>
                      </a:r>
                      <a:endParaRPr/>
                    </a:p>
                  </a:txBody>
                  <a:tcPr marT="9525" marB="0" marR="45725" marL="9525" anchor="ct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86</a:t>
                      </a:r>
                      <a:endParaRPr/>
                    </a:p>
                  </a:txBody>
                  <a:tcPr marT="9525" marB="0" marR="45725" marL="9525" anchor="ctr">
                    <a:solidFill>
                      <a:srgbClr val="EAEEF4"/>
                    </a:solidFill>
                  </a:tcPr>
                </a:tc>
              </a:tr>
              <a:tr h="311350">
                <a:tc>
                  <a:txBody>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Arial"/>
                          <a:ea typeface="Arial"/>
                          <a:cs typeface="Arial"/>
                          <a:sym typeface="Arial"/>
                        </a:rPr>
                        <a:t>Volunteer Group Hours</a:t>
                      </a:r>
                      <a:endParaRPr sz="1400" u="none" cap="none" strike="noStrike"/>
                    </a:p>
                  </a:txBody>
                  <a:tcPr marT="43450" marB="43450" marR="43450" marL="43450" anchor="ct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26</a:t>
                      </a:r>
                      <a:endParaRPr/>
                    </a:p>
                  </a:txBody>
                  <a:tcPr marT="9525" marB="0" marR="45725" marL="9525" anchor="ct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166</a:t>
                      </a:r>
                      <a:endParaRPr/>
                    </a:p>
                  </a:txBody>
                  <a:tcPr marT="9525" marB="0" marR="45725" marL="9525" anchor="ctr"/>
                </a:tc>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258</a:t>
                      </a:r>
                      <a:endParaRPr/>
                    </a:p>
                  </a:txBody>
                  <a:tcPr marT="9525" marB="0" marR="45725" marL="9525" anchor="ctr">
                    <a:solidFill>
                      <a:srgbClr val="EAEEF4"/>
                    </a:solidFill>
                  </a:tcPr>
                </a:tc>
              </a:tr>
              <a:tr h="311350">
                <a:tc>
                  <a:txBody>
                    <a:bodyPr/>
                    <a:lstStyle/>
                    <a:p>
                      <a:pPr indent="0" lvl="0" marL="0" marR="0" rtl="0" algn="l">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Arial"/>
                          <a:ea typeface="Arial"/>
                          <a:cs typeface="Arial"/>
                          <a:sym typeface="Arial"/>
                        </a:rPr>
                        <a:t>Total Active Volunteers</a:t>
                      </a:r>
                      <a:endParaRPr sz="1400" u="none" cap="none" strike="noStrike"/>
                    </a:p>
                  </a:txBody>
                  <a:tcPr marT="43450" marB="43450" marR="43450" marL="43450" anchor="ctr"/>
                </a:tc>
                <a:tc>
                  <a:txBody>
                    <a:bodyPr/>
                    <a:lstStyle/>
                    <a:p>
                      <a:pPr indent="0" lvl="0" marL="0" marR="0" rtl="0" algn="r">
                        <a:lnSpc>
                          <a:spcPct val="100000"/>
                        </a:lnSpc>
                        <a:spcBef>
                          <a:spcPts val="0"/>
                        </a:spcBef>
                        <a:spcAft>
                          <a:spcPts val="0"/>
                        </a:spcAft>
                        <a:buNone/>
                      </a:pPr>
                      <a:r>
                        <a:rPr b="1" i="0" lang="en-US" sz="1400" u="none" cap="none" strike="noStrike">
                          <a:solidFill>
                            <a:schemeClr val="dk1"/>
                          </a:solidFill>
                          <a:latin typeface="Arial"/>
                          <a:ea typeface="Arial"/>
                          <a:cs typeface="Arial"/>
                          <a:sym typeface="Arial"/>
                        </a:rPr>
                        <a:t>132</a:t>
                      </a:r>
                      <a:endParaRPr/>
                    </a:p>
                  </a:txBody>
                  <a:tcPr marT="9525" marB="0" marR="45725" marL="9525" anchor="ctr">
                    <a:solidFill>
                      <a:srgbClr val="EAEEF4"/>
                    </a:solidFill>
                  </a:tcPr>
                </a:tc>
                <a:tc>
                  <a:txBody>
                    <a:bodyPr/>
                    <a:lstStyle/>
                    <a:p>
                      <a:pPr indent="0" lvl="0" marL="0" marR="0" rtl="0" algn="r">
                        <a:lnSpc>
                          <a:spcPct val="100000"/>
                        </a:lnSpc>
                        <a:spcBef>
                          <a:spcPts val="0"/>
                        </a:spcBef>
                        <a:spcAft>
                          <a:spcPts val="0"/>
                        </a:spcAft>
                        <a:buNone/>
                      </a:pPr>
                      <a:r>
                        <a:rPr b="1" i="0" lang="en-US" sz="1400" u="none" cap="none" strike="noStrike">
                          <a:solidFill>
                            <a:schemeClr val="dk1"/>
                          </a:solidFill>
                          <a:latin typeface="Arial"/>
                          <a:ea typeface="Arial"/>
                          <a:cs typeface="Arial"/>
                          <a:sym typeface="Arial"/>
                        </a:rPr>
                        <a:t>100</a:t>
                      </a:r>
                      <a:endParaRPr/>
                    </a:p>
                  </a:txBody>
                  <a:tcPr marT="9525" marB="0" marR="45725" marL="9525" anchor="ctr">
                    <a:solidFill>
                      <a:srgbClr val="EAEEF4"/>
                    </a:solidFill>
                  </a:tcPr>
                </a:tc>
                <a:tc>
                  <a:txBody>
                    <a:bodyPr/>
                    <a:lstStyle/>
                    <a:p>
                      <a:pPr indent="0" lvl="0" marL="0" marR="0" rtl="0" algn="r">
                        <a:lnSpc>
                          <a:spcPct val="100000"/>
                        </a:lnSpc>
                        <a:spcBef>
                          <a:spcPts val="0"/>
                        </a:spcBef>
                        <a:spcAft>
                          <a:spcPts val="0"/>
                        </a:spcAft>
                        <a:buNone/>
                      </a:pPr>
                      <a:r>
                        <a:rPr b="1" i="0" lang="en-US" sz="1400" u="none" cap="none" strike="noStrike">
                          <a:solidFill>
                            <a:schemeClr val="dk1"/>
                          </a:solidFill>
                          <a:latin typeface="Arial"/>
                          <a:ea typeface="Arial"/>
                          <a:cs typeface="Arial"/>
                          <a:sym typeface="Arial"/>
                        </a:rPr>
                        <a:t>101</a:t>
                      </a:r>
                      <a:endParaRPr/>
                    </a:p>
                  </a:txBody>
                  <a:tcPr marT="9525" marB="0" marR="45725" marL="9525" anchor="ctr">
                    <a:solidFill>
                      <a:srgbClr val="EAEEF4"/>
                    </a:solidFill>
                  </a:tcPr>
                </a:tc>
              </a:tr>
              <a:tr h="311350">
                <a:tc>
                  <a:txBody>
                    <a:bodyPr/>
                    <a:lstStyle/>
                    <a:p>
                      <a:pPr indent="0" lvl="0" marL="0" marR="0" rtl="0" algn="l">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Arial"/>
                          <a:ea typeface="Arial"/>
                          <a:cs typeface="Arial"/>
                          <a:sym typeface="Arial"/>
                        </a:rPr>
                        <a:t>Total Volunteer Hours</a:t>
                      </a:r>
                      <a:endParaRPr sz="1400" u="none" cap="none" strike="noStrike"/>
                    </a:p>
                  </a:txBody>
                  <a:tcPr marT="43450" marB="43450" marR="43450" marL="43450" anchor="ctr"/>
                </a:tc>
                <a:tc>
                  <a:txBody>
                    <a:bodyPr/>
                    <a:lstStyle/>
                    <a:p>
                      <a:pPr indent="0" lvl="0" marL="0" marR="0" rtl="0" algn="r">
                        <a:lnSpc>
                          <a:spcPct val="100000"/>
                        </a:lnSpc>
                        <a:spcBef>
                          <a:spcPts val="0"/>
                        </a:spcBef>
                        <a:spcAft>
                          <a:spcPts val="0"/>
                        </a:spcAft>
                        <a:buNone/>
                      </a:pPr>
                      <a:r>
                        <a:rPr b="1" i="0" lang="en-US" sz="1400" u="none" cap="none" strike="noStrike">
                          <a:solidFill>
                            <a:schemeClr val="dk1"/>
                          </a:solidFill>
                          <a:latin typeface="Arial"/>
                          <a:ea typeface="Arial"/>
                          <a:cs typeface="Arial"/>
                          <a:sym typeface="Arial"/>
                        </a:rPr>
                        <a:t>1959</a:t>
                      </a:r>
                      <a:endParaRPr/>
                    </a:p>
                  </a:txBody>
                  <a:tcPr marT="9525" marB="0" marR="45725" marL="9525" anchor="ctr">
                    <a:solidFill>
                      <a:srgbClr val="EAEEF4"/>
                    </a:solidFill>
                  </a:tcPr>
                </a:tc>
                <a:tc>
                  <a:txBody>
                    <a:bodyPr/>
                    <a:lstStyle/>
                    <a:p>
                      <a:pPr indent="0" lvl="0" marL="0" marR="0" rtl="0" algn="r">
                        <a:lnSpc>
                          <a:spcPct val="100000"/>
                        </a:lnSpc>
                        <a:spcBef>
                          <a:spcPts val="0"/>
                        </a:spcBef>
                        <a:spcAft>
                          <a:spcPts val="0"/>
                        </a:spcAft>
                        <a:buNone/>
                      </a:pPr>
                      <a:r>
                        <a:rPr b="1" i="0" lang="en-US" sz="1400" u="none" cap="none" strike="noStrike">
                          <a:solidFill>
                            <a:schemeClr val="dk1"/>
                          </a:solidFill>
                          <a:latin typeface="Arial"/>
                          <a:ea typeface="Arial"/>
                          <a:cs typeface="Arial"/>
                          <a:sym typeface="Arial"/>
                        </a:rPr>
                        <a:t>1620</a:t>
                      </a:r>
                      <a:endParaRPr/>
                    </a:p>
                  </a:txBody>
                  <a:tcPr marT="9525" marB="0" marR="45725" marL="9525" anchor="ctr">
                    <a:solidFill>
                      <a:srgbClr val="EAEEF4"/>
                    </a:solidFill>
                  </a:tcPr>
                </a:tc>
                <a:tc>
                  <a:txBody>
                    <a:bodyPr/>
                    <a:lstStyle/>
                    <a:p>
                      <a:pPr indent="0" lvl="0" marL="0" marR="0" rtl="0" algn="r">
                        <a:lnSpc>
                          <a:spcPct val="100000"/>
                        </a:lnSpc>
                        <a:spcBef>
                          <a:spcPts val="0"/>
                        </a:spcBef>
                        <a:spcAft>
                          <a:spcPts val="0"/>
                        </a:spcAft>
                        <a:buNone/>
                      </a:pPr>
                      <a:r>
                        <a:rPr b="1" i="0" lang="en-US" sz="1400" u="none" cap="none" strike="noStrike">
                          <a:solidFill>
                            <a:schemeClr val="dk1"/>
                          </a:solidFill>
                          <a:latin typeface="Arial"/>
                          <a:ea typeface="Arial"/>
                          <a:cs typeface="Arial"/>
                          <a:sym typeface="Arial"/>
                        </a:rPr>
                        <a:t>2175</a:t>
                      </a:r>
                      <a:endParaRPr/>
                    </a:p>
                  </a:txBody>
                  <a:tcPr marT="9525" marB="0" marR="45725" marL="9525" anchor="ctr">
                    <a:solidFill>
                      <a:srgbClr val="EAEEF4"/>
                    </a:solidFill>
                  </a:tcPr>
                </a:tc>
              </a:tr>
            </a:tbl>
          </a:graphicData>
        </a:graphic>
      </p:graphicFrame>
      <p:pic>
        <p:nvPicPr>
          <p:cNvPr id="168" name="Google Shape;168;p6"/>
          <p:cNvPicPr preferRelativeResize="0"/>
          <p:nvPr/>
        </p:nvPicPr>
        <p:blipFill rotWithShape="1">
          <a:blip r:embed="rId3">
            <a:alphaModFix/>
          </a:blip>
          <a:srcRect b="0" l="0" r="0" t="0"/>
          <a:stretch/>
        </p:blipFill>
        <p:spPr>
          <a:xfrm>
            <a:off x="9869608" y="3102014"/>
            <a:ext cx="2425647" cy="2901709"/>
          </a:xfrm>
          <a:prstGeom prst="rect">
            <a:avLst/>
          </a:prstGeom>
          <a:noFill/>
          <a:ln>
            <a:noFill/>
          </a:ln>
        </p:spPr>
      </p:pic>
      <p:graphicFrame>
        <p:nvGraphicFramePr>
          <p:cNvPr id="169" name="Google Shape;169;p6"/>
          <p:cNvGraphicFramePr/>
          <p:nvPr/>
        </p:nvGraphicFramePr>
        <p:xfrm>
          <a:off x="7569199" y="1286462"/>
          <a:ext cx="3000000" cy="3000000"/>
        </p:xfrm>
        <a:graphic>
          <a:graphicData uri="http://schemas.openxmlformats.org/drawingml/2006/table">
            <a:tbl>
              <a:tblPr>
                <a:noFill/>
                <a:tableStyleId>{8D70DF1D-78C3-4C13-BA06-6D0485770E04}</a:tableStyleId>
              </a:tblPr>
              <a:tblGrid>
                <a:gridCol w="1042650"/>
              </a:tblGrid>
              <a:tr h="587975">
                <a:tc>
                  <a:txBody>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Q1</a:t>
                      </a:r>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2026</a:t>
                      </a:r>
                      <a:endParaRPr sz="1400" u="none" cap="none" strike="noStrike"/>
                    </a:p>
                  </a:txBody>
                  <a:tcPr marT="9525" marB="0" marR="91450" marL="91450" anchor="ctr">
                    <a:solidFill>
                      <a:srgbClr val="00B0F0"/>
                    </a:solidFill>
                  </a:tcPr>
                </a:tc>
              </a:tr>
              <a:tr h="313375">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5368</a:t>
                      </a:r>
                      <a:endParaRPr/>
                    </a:p>
                  </a:txBody>
                  <a:tcPr marT="9525" marB="0" marR="45725" marL="9525" anchor="ctr"/>
                </a:tc>
              </a:tr>
              <a:tr h="313375">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386</a:t>
                      </a:r>
                      <a:endParaRPr/>
                    </a:p>
                  </a:txBody>
                  <a:tcPr marT="9525" marB="0" marR="45725" marL="9525" anchor="ctr">
                    <a:solidFill>
                      <a:srgbClr val="E9EDF4"/>
                    </a:solidFill>
                  </a:tcPr>
                </a:tc>
              </a:tr>
              <a:tr h="313375">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10</a:t>
                      </a:r>
                      <a:endParaRPr/>
                    </a:p>
                  </a:txBody>
                  <a:tcPr marT="9525" marB="0" marR="45725" marL="9525" anchor="ctr">
                    <a:solidFill>
                      <a:srgbClr val="E9EDF4"/>
                    </a:solidFill>
                  </a:tcPr>
                </a:tc>
              </a:tr>
              <a:tr h="313375">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182</a:t>
                      </a:r>
                      <a:endParaRPr/>
                    </a:p>
                  </a:txBody>
                  <a:tcPr marT="9525" marB="0" marR="45725" marL="9525" anchor="ctr">
                    <a:solidFill>
                      <a:srgbClr val="E9EDF4"/>
                    </a:solidFill>
                  </a:tcPr>
                </a:tc>
              </a:tr>
              <a:tr h="313375">
                <a:tc>
                  <a:txBody>
                    <a:bodyPr/>
                    <a:lstStyle/>
                    <a:p>
                      <a:pPr indent="0" lvl="0" marL="0" marR="0" rtl="0" algn="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450</a:t>
                      </a:r>
                      <a:endParaRPr/>
                    </a:p>
                  </a:txBody>
                  <a:tcPr marT="9525" marB="0" marR="45725" marL="9525" anchor="ctr">
                    <a:solidFill>
                      <a:srgbClr val="E9EDF4"/>
                    </a:solidFill>
                  </a:tcPr>
                </a:tc>
              </a:tr>
              <a:tr h="313375">
                <a:tc>
                  <a:txBody>
                    <a:bodyPr/>
                    <a:lstStyle/>
                    <a:p>
                      <a:pPr indent="0" lvl="0" marL="0" marR="0" rtl="0" algn="r">
                        <a:lnSpc>
                          <a:spcPct val="100000"/>
                        </a:lnSpc>
                        <a:spcBef>
                          <a:spcPts val="0"/>
                        </a:spcBef>
                        <a:spcAft>
                          <a:spcPts val="0"/>
                        </a:spcAft>
                        <a:buNone/>
                      </a:pPr>
                      <a:r>
                        <a:rPr b="1" i="0" lang="en-US" sz="1400" u="none" cap="none" strike="noStrike">
                          <a:solidFill>
                            <a:schemeClr val="dk1"/>
                          </a:solidFill>
                          <a:latin typeface="Arial"/>
                          <a:ea typeface="Arial"/>
                          <a:cs typeface="Arial"/>
                          <a:sym typeface="Arial"/>
                        </a:rPr>
                        <a:t>153</a:t>
                      </a:r>
                      <a:endParaRPr/>
                    </a:p>
                  </a:txBody>
                  <a:tcPr marT="9525" marB="0" marR="45725" marL="9525" anchor="ctr">
                    <a:solidFill>
                      <a:srgbClr val="A0CEE5"/>
                    </a:solidFill>
                  </a:tcPr>
                </a:tc>
              </a:tr>
              <a:tr h="313375">
                <a:tc>
                  <a:txBody>
                    <a:bodyPr/>
                    <a:lstStyle/>
                    <a:p>
                      <a:pPr indent="0" lvl="0" marL="0" marR="0" rtl="0" algn="r">
                        <a:lnSpc>
                          <a:spcPct val="100000"/>
                        </a:lnSpc>
                        <a:spcBef>
                          <a:spcPts val="0"/>
                        </a:spcBef>
                        <a:spcAft>
                          <a:spcPts val="0"/>
                        </a:spcAft>
                        <a:buNone/>
                      </a:pPr>
                      <a:r>
                        <a:rPr b="1" i="0" lang="en-US" sz="1400" u="none" cap="none" strike="noStrike">
                          <a:solidFill>
                            <a:schemeClr val="dk1"/>
                          </a:solidFill>
                          <a:latin typeface="Arial"/>
                          <a:ea typeface="Arial"/>
                          <a:cs typeface="Arial"/>
                          <a:sym typeface="Arial"/>
                        </a:rPr>
                        <a:t>5754</a:t>
                      </a:r>
                      <a:endParaRPr/>
                    </a:p>
                  </a:txBody>
                  <a:tcPr marT="9525" marB="0" marR="45725" marL="9525" anchor="ctr">
                    <a:solidFill>
                      <a:srgbClr val="A0CEE5"/>
                    </a:solidFill>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ifeLine 2021 Presentation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