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4047" y="345947"/>
            <a:ext cx="518159" cy="7010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67783" y="2293069"/>
            <a:ext cx="3127375" cy="415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1770" y="1489651"/>
            <a:ext cx="2243893" cy="21160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31" y="18034"/>
            <a:ext cx="7997825" cy="1242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9178" y="1255267"/>
            <a:ext cx="4397375" cy="2223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6571" y="6293722"/>
            <a:ext cx="302386" cy="34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ultoncountyga.gov/inside-fulton-county/open-governme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0016" y="6458822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0" dirty="0">
                <a:solidFill>
                  <a:srgbClr val="878787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861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439155"/>
              <a:ext cx="9144000" cy="1419225"/>
            </a:xfrm>
            <a:custGeom>
              <a:avLst/>
              <a:gdLst/>
              <a:ahLst/>
              <a:cxnLst/>
              <a:rect l="l" t="t" r="r" b="b"/>
              <a:pathLst>
                <a:path w="9144000" h="1419225">
                  <a:moveTo>
                    <a:pt x="9144000" y="141884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1418842"/>
                  </a:lnTo>
                  <a:lnTo>
                    <a:pt x="9144000" y="1418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739" y="5544108"/>
            <a:ext cx="5971540" cy="1233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14" dirty="0">
                <a:solidFill>
                  <a:srgbClr val="E36D2B"/>
                </a:solidFill>
                <a:latin typeface="Gill Sans MT"/>
                <a:cs typeface="Gill Sans MT"/>
              </a:rPr>
              <a:t>Fulton</a:t>
            </a:r>
            <a:r>
              <a:rPr sz="3100" b="1" spc="-65" dirty="0">
                <a:solidFill>
                  <a:srgbClr val="E36D2B"/>
                </a:solidFill>
                <a:latin typeface="Gill Sans MT"/>
                <a:cs typeface="Gill Sans MT"/>
              </a:rPr>
              <a:t> </a:t>
            </a:r>
            <a:r>
              <a:rPr sz="3100" b="1" spc="-150" dirty="0">
                <a:solidFill>
                  <a:srgbClr val="E36D2B"/>
                </a:solidFill>
                <a:latin typeface="Gill Sans MT"/>
                <a:cs typeface="Gill Sans MT"/>
              </a:rPr>
              <a:t>County</a:t>
            </a:r>
            <a:r>
              <a:rPr sz="3100" b="1" spc="-65" dirty="0">
                <a:solidFill>
                  <a:srgbClr val="E36D2B"/>
                </a:solidFill>
                <a:latin typeface="Gill Sans MT"/>
                <a:cs typeface="Gill Sans MT"/>
              </a:rPr>
              <a:t> </a:t>
            </a:r>
            <a:r>
              <a:rPr sz="3100" b="1" spc="-130" dirty="0">
                <a:solidFill>
                  <a:srgbClr val="E36D2B"/>
                </a:solidFill>
                <a:latin typeface="Gill Sans MT"/>
                <a:cs typeface="Gill Sans MT"/>
              </a:rPr>
              <a:t>Operational</a:t>
            </a:r>
            <a:r>
              <a:rPr sz="3100" b="1" spc="-65" dirty="0">
                <a:solidFill>
                  <a:srgbClr val="E36D2B"/>
                </a:solidFill>
                <a:latin typeface="Gill Sans MT"/>
                <a:cs typeface="Gill Sans MT"/>
              </a:rPr>
              <a:t> </a:t>
            </a:r>
            <a:r>
              <a:rPr sz="3100" b="1" spc="-50" dirty="0">
                <a:solidFill>
                  <a:srgbClr val="E36D2B"/>
                </a:solidFill>
                <a:latin typeface="Gill Sans MT"/>
                <a:cs typeface="Gill Sans MT"/>
              </a:rPr>
              <a:t>Report</a:t>
            </a:r>
            <a:endParaRPr sz="3100">
              <a:latin typeface="Gill Sans MT"/>
              <a:cs typeface="Gill Sans MT"/>
            </a:endParaRPr>
          </a:p>
          <a:p>
            <a:pPr marL="12700">
              <a:lnSpc>
                <a:spcPts val="2855"/>
              </a:lnSpc>
              <a:spcBef>
                <a:spcPts val="75"/>
              </a:spcBef>
            </a:pPr>
            <a:r>
              <a:rPr sz="2400" dirty="0">
                <a:solidFill>
                  <a:srgbClr val="878787"/>
                </a:solidFill>
                <a:latin typeface="Arial"/>
                <a:cs typeface="Arial"/>
              </a:rPr>
              <a:t>January</a:t>
            </a:r>
            <a:r>
              <a:rPr sz="2400" spc="-5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78787"/>
                </a:solidFill>
                <a:latin typeface="Arial"/>
                <a:cs typeface="Arial"/>
              </a:rPr>
              <a:t>24,</a:t>
            </a:r>
            <a:r>
              <a:rPr sz="2400" spc="-7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78787"/>
                </a:solidFill>
                <a:latin typeface="Arial"/>
                <a:cs typeface="Arial"/>
              </a:rPr>
              <a:t>2024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5"/>
              </a:lnSpc>
            </a:pPr>
            <a:r>
              <a:rPr sz="2400" dirty="0">
                <a:solidFill>
                  <a:srgbClr val="878787"/>
                </a:solidFill>
                <a:latin typeface="Arial"/>
                <a:cs typeface="Arial"/>
              </a:rPr>
              <a:t>Board</a:t>
            </a:r>
            <a:r>
              <a:rPr sz="2400" spc="-5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78787"/>
                </a:solidFill>
                <a:latin typeface="Arial"/>
                <a:cs typeface="Arial"/>
              </a:rPr>
              <a:t>of</a:t>
            </a:r>
            <a:r>
              <a:rPr sz="2400" spc="-8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78787"/>
                </a:solidFill>
                <a:latin typeface="Arial"/>
                <a:cs typeface="Arial"/>
              </a:rPr>
              <a:t>Commissioners</a:t>
            </a:r>
            <a:r>
              <a:rPr sz="2400" spc="-2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78787"/>
                </a:solidFill>
                <a:latin typeface="Arial"/>
                <a:cs typeface="Arial"/>
              </a:rPr>
              <a:t>Meeting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09" y="211328"/>
            <a:ext cx="572709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3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sz="4000" spc="-29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42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sz="4000" spc="-28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39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4000" spc="-39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opulation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6176" y="245363"/>
            <a:ext cx="519683" cy="7010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023" y="5122162"/>
            <a:ext cx="8509000" cy="1736089"/>
            <a:chOff x="192023" y="5122162"/>
            <a:chExt cx="8509000" cy="173608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3514" y="5122162"/>
              <a:ext cx="4999939" cy="418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023" y="5143499"/>
              <a:ext cx="8508492" cy="171449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863590" y="1014222"/>
            <a:ext cx="2146300" cy="707390"/>
          </a:xfrm>
          <a:prstGeom prst="rect">
            <a:avLst/>
          </a:prstGeom>
          <a:ln w="19050">
            <a:solidFill>
              <a:srgbClr val="E26C0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25"/>
              </a:spcBef>
            </a:pP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2,743</a:t>
            </a:r>
            <a:endParaRPr sz="24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30"/>
              </a:spcBef>
            </a:pP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16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1/16/2023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946403"/>
            <a:ext cx="9144000" cy="5849620"/>
            <a:chOff x="0" y="946403"/>
            <a:chExt cx="9144000" cy="58496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035295"/>
              <a:ext cx="8785859" cy="17602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46403"/>
              <a:ext cx="9143999" cy="45308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328" y="4905756"/>
              <a:ext cx="7705344" cy="146608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424671" y="6458822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25" dirty="0">
                <a:solidFill>
                  <a:srgbClr val="878787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302" rIns="0" bIns="0" rtlCol="0">
            <a:spAutoFit/>
          </a:bodyPr>
          <a:lstStyle/>
          <a:p>
            <a:pPr marL="80645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31" y="18034"/>
            <a:ext cx="7997825" cy="1159163"/>
          </a:xfrm>
          <a:prstGeom prst="rect">
            <a:avLst/>
          </a:prstGeom>
        </p:spPr>
        <p:txBody>
          <a:bodyPr vert="horz" wrap="square" lIns="0" tIns="144653" rIns="0" bIns="0" rtlCol="0">
            <a:spAutoFit/>
          </a:bodyPr>
          <a:lstStyle/>
          <a:p>
            <a:pPr marL="261620">
              <a:lnSpc>
                <a:spcPts val="4440"/>
              </a:lnSpc>
              <a:spcBef>
                <a:spcPts val="95"/>
              </a:spcBef>
            </a:pPr>
            <a:r>
              <a:rPr sz="4000" spc="-43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sz="4000" spc="-28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42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sz="4000" spc="-27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4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Jail</a:t>
            </a:r>
            <a:r>
              <a:rPr sz="4000" spc="-32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38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4000" spc="-38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opulation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620">
              <a:lnSpc>
                <a:spcPts val="3479"/>
              </a:lnSpc>
            </a:pPr>
            <a:r>
              <a:rPr sz="3200" b="0" spc="-250" dirty="0">
                <a:solidFill>
                  <a:srgbClr val="1F487C"/>
                </a:solidFill>
                <a:latin typeface="Calibri"/>
                <a:cs typeface="Calibri"/>
              </a:rPr>
              <a:t>Population</a:t>
            </a:r>
            <a:r>
              <a:rPr sz="3200" b="0" spc="-1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spc="-300" dirty="0">
                <a:solidFill>
                  <a:srgbClr val="1F487C"/>
                </a:solidFill>
                <a:latin typeface="Calibri"/>
                <a:cs typeface="Calibri"/>
              </a:rPr>
              <a:t>by</a:t>
            </a:r>
            <a:r>
              <a:rPr sz="3200" b="0" spc="-1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1F487C"/>
                </a:solidFill>
                <a:latin typeface="Calibri"/>
                <a:cs typeface="Calibri"/>
              </a:rPr>
              <a:t>facility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6176" y="245363"/>
            <a:ext cx="519683" cy="70104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7120" y="1706918"/>
          <a:ext cx="7672068" cy="4069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2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OCTOBER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solidFill>
                      <a:srgbClr val="E26C09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solidFill>
                      <a:srgbClr val="E26C09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DECEMBER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solidFill>
                      <a:srgbClr val="E26C0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1/16/2023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solidFill>
                      <a:srgbClr val="E2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2,147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1,929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1,869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1,737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ACDC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397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409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290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282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309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South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Annex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184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199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195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Marietta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Alpharetta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8947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3,165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2,929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2,847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2,743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31" y="18034"/>
            <a:ext cx="7997825" cy="1025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095">
              <a:lnSpc>
                <a:spcPts val="4440"/>
              </a:lnSpc>
              <a:spcBef>
                <a:spcPts val="95"/>
              </a:spcBef>
            </a:pPr>
            <a:r>
              <a:rPr sz="4000" spc="-140" dirty="0">
                <a:solidFill>
                  <a:srgbClr val="1F487C"/>
                </a:solidFill>
                <a:latin typeface="Calibri"/>
                <a:cs typeface="Calibri"/>
              </a:rPr>
              <a:t>Jail</a:t>
            </a:r>
            <a:r>
              <a:rPr sz="4000" spc="-2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4000" spc="-385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4000" spc="-385" dirty="0">
                <a:solidFill>
                  <a:srgbClr val="1F487C"/>
                </a:solidFill>
                <a:latin typeface="Calibri"/>
                <a:cs typeface="Calibri"/>
              </a:rPr>
              <a:t>opulation</a:t>
            </a:r>
            <a:endParaRPr sz="4000" dirty="0">
              <a:latin typeface="Calibri"/>
              <a:cs typeface="Calibri"/>
            </a:endParaRPr>
          </a:p>
          <a:p>
            <a:pPr marL="252095">
              <a:lnSpc>
                <a:spcPts val="3479"/>
              </a:lnSpc>
            </a:pPr>
            <a:r>
              <a:rPr sz="3200" b="0" spc="-45" dirty="0">
                <a:solidFill>
                  <a:srgbClr val="1F487C"/>
                </a:solidFill>
                <a:latin typeface="Calibri"/>
                <a:cs typeface="Calibri"/>
              </a:rPr>
              <a:t>facility</a:t>
            </a:r>
            <a:r>
              <a:rPr sz="3200" b="0" spc="-1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spc="-135" dirty="0">
                <a:solidFill>
                  <a:srgbClr val="1F487C"/>
                </a:solidFill>
                <a:latin typeface="Calibri"/>
                <a:cs typeface="Calibri"/>
              </a:rPr>
              <a:t>utilization</a:t>
            </a:r>
            <a:r>
              <a:rPr sz="3200" b="0" spc="-1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0" spc="-195" dirty="0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sz="1400" b="0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0" spc="-27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400" b="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0" spc="-100" dirty="0">
                <a:solidFill>
                  <a:srgbClr val="1F487C"/>
                </a:solidFill>
                <a:latin typeface="Calibri"/>
                <a:cs typeface="Calibri"/>
              </a:rPr>
              <a:t>12/31/2023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6176" y="245363"/>
            <a:ext cx="519683" cy="7010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8340852" cy="55016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92" y="200355"/>
            <a:ext cx="4985208" cy="1025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445"/>
              </a:lnSpc>
              <a:spcBef>
                <a:spcPts val="95"/>
              </a:spcBef>
            </a:pPr>
            <a:r>
              <a:rPr sz="4000" spc="-440" dirty="0">
                <a:solidFill>
                  <a:srgbClr val="1F487C"/>
                </a:solidFill>
                <a:latin typeface="Calibri"/>
                <a:cs typeface="Calibri"/>
              </a:rPr>
              <a:t>J</a:t>
            </a:r>
            <a:r>
              <a:rPr lang="en-US" sz="4000" spc="-44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4000" spc="-440" dirty="0">
                <a:solidFill>
                  <a:srgbClr val="1F487C"/>
                </a:solidFill>
                <a:latin typeface="Calibri"/>
                <a:cs typeface="Calibri"/>
              </a:rPr>
              <a:t>IL</a:t>
            </a:r>
            <a:r>
              <a:rPr sz="4000" spc="-3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ON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ts val="3485"/>
              </a:lnSpc>
            </a:pPr>
            <a:r>
              <a:rPr b="0" spc="-425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b="0" spc="-195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spc="-56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0" spc="-56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spc="-56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0" spc="-56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spc="-56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0" spc="-56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spc="-56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  <a:r>
              <a:rPr b="0" spc="-195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spc="-409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b="0" spc="-19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spc="-150" dirty="0">
                <a:solidFill>
                  <a:srgbClr val="365F92"/>
                </a:solidFill>
                <a:latin typeface="Calibri"/>
                <a:cs typeface="Calibri"/>
              </a:rPr>
              <a:t>As</a:t>
            </a:r>
            <a:r>
              <a:rPr sz="1400" b="0" spc="-85" dirty="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sz="1400" b="0" spc="-70" dirty="0">
                <a:solidFill>
                  <a:srgbClr val="365F92"/>
                </a:solidFill>
                <a:latin typeface="Calibri"/>
                <a:cs typeface="Calibri"/>
              </a:rPr>
              <a:t>of</a:t>
            </a:r>
            <a:r>
              <a:rPr sz="1400" b="0" spc="-85" dirty="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sz="1400" b="0" spc="-75" dirty="0">
                <a:solidFill>
                  <a:srgbClr val="365F92"/>
                </a:solidFill>
                <a:latin typeface="Calibri"/>
                <a:cs typeface="Calibri"/>
              </a:rPr>
              <a:t>1/5/2024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369" y="1845284"/>
          <a:ext cx="4180840" cy="2922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solidFill>
                      <a:srgbClr val="1736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3845" marR="252095" indent="-97790">
                        <a:lnSpc>
                          <a:spcPct val="100699"/>
                        </a:lnSpc>
                        <a:spcBef>
                          <a:spcPts val="11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Inmates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Unindicted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solidFill>
                      <a:srgbClr val="FCE9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607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solidFill>
                      <a:srgbClr val="FCE9D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solidFill>
                      <a:srgbClr val="FCE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Unindicted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w/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Hold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FCE9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FCE9D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FCE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Unindicted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w/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Indicted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28575">
                      <a:solidFill>
                        <a:srgbClr val="E26C09"/>
                      </a:solidFill>
                      <a:prstDash val="solid"/>
                    </a:lnB>
                    <a:solidFill>
                      <a:srgbClr val="FCE9D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106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28575">
                      <a:solidFill>
                        <a:srgbClr val="E26C09"/>
                      </a:solidFill>
                      <a:prstDash val="solid"/>
                    </a:lnB>
                    <a:solidFill>
                      <a:srgbClr val="FCE9D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28575">
                      <a:solidFill>
                        <a:srgbClr val="E26C09"/>
                      </a:solidFill>
                      <a:prstDash val="solid"/>
                    </a:lnB>
                    <a:solidFill>
                      <a:srgbClr val="FCE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Indicted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(DA)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1,490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Accused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(SG)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Hold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Only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(SBPP/Foreign)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Awaiting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Pickup/Transport/Extradition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Serving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Sentence/CPO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  <a:lnB w="28575">
                      <a:solidFill>
                        <a:srgbClr val="E26C0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R="67310" algn="r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b="1" i="1" spc="-10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2,527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100%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28575">
                      <a:solidFill>
                        <a:srgbClr val="E26C0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663440" y="239268"/>
            <a:ext cx="4323715" cy="6263640"/>
            <a:chOff x="4663440" y="239268"/>
            <a:chExt cx="4323715" cy="6263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0" y="559308"/>
              <a:ext cx="4323588" cy="5943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7804" y="239268"/>
              <a:ext cx="518159" cy="7010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6176" y="245363"/>
            <a:ext cx="519683" cy="701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29" y="1511251"/>
            <a:ext cx="8092681" cy="47988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453" rIns="0" bIns="0" rtlCol="0">
            <a:spAutoFit/>
          </a:bodyPr>
          <a:lstStyle/>
          <a:p>
            <a:pPr marL="308610">
              <a:lnSpc>
                <a:spcPts val="4445"/>
              </a:lnSpc>
              <a:spcBef>
                <a:spcPts val="95"/>
              </a:spcBef>
            </a:pP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lang="en-US" sz="4000" spc="-720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lang="en-US" sz="4000" spc="-72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72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lang="en-US" sz="4000" spc="-720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lang="en-US" sz="4000" spc="-720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72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lang="en-US" sz="4000" spc="-72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lang="en-US" sz="4000" spc="-72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lang="en-US" sz="4000" spc="-720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72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4000" spc="-3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4000" spc="-3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4000" spc="-440" dirty="0">
                <a:solidFill>
                  <a:srgbClr val="1F487C"/>
                </a:solidFill>
                <a:latin typeface="Calibri"/>
                <a:cs typeface="Calibri"/>
              </a:rPr>
              <a:t>J A I L</a:t>
            </a:r>
            <a:r>
              <a:rPr sz="4000" spc="-30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4000" spc="-30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lang="en-US" sz="4000" spc="-770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7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endParaRPr sz="4000" dirty="0">
              <a:latin typeface="Calibri"/>
              <a:cs typeface="Calibri"/>
            </a:endParaRPr>
          </a:p>
          <a:p>
            <a:pPr marL="308610">
              <a:lnSpc>
                <a:spcPts val="3485"/>
              </a:lnSpc>
            </a:pPr>
            <a:r>
              <a:rPr sz="3200" b="0" spc="-47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sz="3200" b="0" spc="-20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45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200" b="0" spc="-20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305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JAIL</a:t>
            </a:r>
            <a:r>
              <a:rPr sz="3200" b="0" spc="-204" dirty="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sz="1400" b="0" spc="-150" dirty="0">
                <a:solidFill>
                  <a:srgbClr val="365F92"/>
                </a:solidFill>
                <a:latin typeface="Calibri"/>
                <a:cs typeface="Calibri"/>
              </a:rPr>
              <a:t>As</a:t>
            </a:r>
            <a:r>
              <a:rPr sz="1400" b="0" spc="-85" dirty="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sz="1400" b="0" spc="-70" dirty="0">
                <a:solidFill>
                  <a:srgbClr val="365F92"/>
                </a:solidFill>
                <a:latin typeface="Calibri"/>
                <a:cs typeface="Calibri"/>
              </a:rPr>
              <a:t>of</a:t>
            </a:r>
            <a:r>
              <a:rPr sz="1400" b="0" spc="-90" dirty="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65F92"/>
                </a:solidFill>
                <a:latin typeface="Calibri"/>
                <a:cs typeface="Calibri"/>
              </a:rPr>
              <a:t>1/5/2024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942" y="6503217"/>
            <a:ext cx="8286115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Excludes</a:t>
            </a:r>
            <a:r>
              <a:rPr sz="1050" i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detainees</a:t>
            </a:r>
            <a:r>
              <a:rPr sz="1050" i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105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585858"/>
                </a:solidFill>
                <a:latin typeface="Arial"/>
                <a:cs typeface="Arial"/>
              </a:rPr>
              <a:t>pending</a:t>
            </a:r>
            <a:r>
              <a:rPr sz="1050" i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indicted</a:t>
            </a:r>
            <a:r>
              <a:rPr sz="1050" i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cases</a:t>
            </a:r>
            <a:r>
              <a:rPr sz="1050" i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05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holds</a:t>
            </a:r>
            <a:r>
              <a:rPr sz="105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(Probation</a:t>
            </a:r>
            <a:r>
              <a:rPr sz="1050" i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Violations,</a:t>
            </a:r>
            <a:r>
              <a:rPr sz="1050" i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Failure</a:t>
            </a:r>
            <a:r>
              <a:rPr sz="1050" i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050" i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Appears</a:t>
            </a:r>
            <a:r>
              <a:rPr sz="105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050" i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foreign</a:t>
            </a:r>
            <a:r>
              <a:rPr sz="1050" i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and/or</a:t>
            </a:r>
            <a:r>
              <a:rPr sz="105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1050" i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585858"/>
                </a:solidFill>
                <a:latin typeface="Arial"/>
                <a:cs typeface="Arial"/>
              </a:rPr>
              <a:t>agency</a:t>
            </a:r>
            <a:r>
              <a:rPr sz="1050" i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585858"/>
                </a:solidFill>
                <a:latin typeface="Arial"/>
                <a:cs typeface="Arial"/>
              </a:rPr>
              <a:t>holds).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912" y="247015"/>
            <a:ext cx="653328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7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Ankle</a:t>
            </a:r>
            <a:r>
              <a:rPr sz="4000" spc="-27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44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spc="-44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000" spc="-44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sz="4000" spc="-31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484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</a:t>
            </a:r>
            <a:r>
              <a:rPr lang="en-US" sz="4000" spc="-484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000" spc="-484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00913" y="721455"/>
            <a:ext cx="4253865" cy="57289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100" i="1" spc="-210" dirty="0">
                <a:solidFill>
                  <a:srgbClr val="1F487C"/>
                </a:solidFill>
                <a:latin typeface="Gill Sans MT"/>
                <a:cs typeface="Gill Sans MT"/>
              </a:rPr>
              <a:t>Updated</a:t>
            </a:r>
            <a:r>
              <a:rPr sz="2100" i="1" spc="-220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100" i="1" spc="-85" dirty="0">
                <a:solidFill>
                  <a:srgbClr val="1F487C"/>
                </a:solidFill>
                <a:latin typeface="Gill Sans MT"/>
                <a:cs typeface="Gill Sans MT"/>
              </a:rPr>
              <a:t>1/18/2024</a:t>
            </a:r>
            <a:endParaRPr sz="2100" dirty="0">
              <a:latin typeface="Gill Sans MT"/>
              <a:cs typeface="Gill Sans MT"/>
            </a:endParaRPr>
          </a:p>
          <a:p>
            <a:pPr marL="374650" algn="just">
              <a:lnSpc>
                <a:spcPct val="100000"/>
              </a:lnSpc>
              <a:spcBef>
                <a:spcPts val="1170"/>
              </a:spcBef>
            </a:pP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CAP</a:t>
            </a:r>
            <a:r>
              <a:rPr sz="25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set</a:t>
            </a:r>
            <a:r>
              <a:rPr sz="25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sz="25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BOC</a:t>
            </a:r>
            <a:r>
              <a:rPr sz="25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Action:</a:t>
            </a:r>
            <a:endParaRPr sz="2500" dirty="0">
              <a:latin typeface="Calibri"/>
              <a:cs typeface="Calibri"/>
            </a:endParaRPr>
          </a:p>
          <a:p>
            <a:pPr marL="374650" marR="94615" algn="just">
              <a:lnSpc>
                <a:spcPct val="156000"/>
              </a:lnSpc>
              <a:spcBef>
                <a:spcPts val="5"/>
              </a:spcBef>
            </a:pP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Current</a:t>
            </a:r>
            <a:r>
              <a:rPr sz="25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#</a:t>
            </a:r>
            <a:r>
              <a:rPr sz="25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5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Ankle</a:t>
            </a:r>
            <a:r>
              <a:rPr sz="25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Monitors: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Request</a:t>
            </a:r>
            <a:r>
              <a:rPr sz="25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5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Proposal</a:t>
            </a:r>
            <a:r>
              <a:rPr sz="25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Issued: Pre-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proposal</a:t>
            </a:r>
            <a:r>
              <a:rPr sz="25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Meeting:</a:t>
            </a:r>
            <a:endParaRPr sz="2500" dirty="0">
              <a:latin typeface="Calibri"/>
              <a:cs typeface="Calibri"/>
            </a:endParaRPr>
          </a:p>
          <a:p>
            <a:pPr marL="374650" marR="1327785">
              <a:lnSpc>
                <a:spcPts val="4680"/>
              </a:lnSpc>
              <a:spcBef>
                <a:spcPts val="434"/>
              </a:spcBef>
            </a:pP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Q&amp;A</a:t>
            </a:r>
            <a:r>
              <a:rPr sz="25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Deadline: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Proposal</a:t>
            </a:r>
            <a:r>
              <a:rPr sz="25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Due</a:t>
            </a:r>
            <a:r>
              <a:rPr sz="25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Date:</a:t>
            </a:r>
            <a:endParaRPr sz="2500" dirty="0">
              <a:latin typeface="Calibri"/>
              <a:cs typeface="Calibri"/>
            </a:endParaRPr>
          </a:p>
          <a:p>
            <a:pPr marL="374650">
              <a:lnSpc>
                <a:spcPct val="100000"/>
              </a:lnSpc>
              <a:spcBef>
                <a:spcPts val="1245"/>
              </a:spcBef>
            </a:pP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Tentative</a:t>
            </a:r>
            <a:r>
              <a:rPr sz="25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Oral</a:t>
            </a:r>
            <a:r>
              <a:rPr sz="25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Presentations:</a:t>
            </a:r>
            <a:endParaRPr sz="2500" dirty="0">
              <a:latin typeface="Calibri"/>
              <a:cs typeface="Calibri"/>
            </a:endParaRPr>
          </a:p>
          <a:p>
            <a:pPr marL="374650" marR="445134">
              <a:lnSpc>
                <a:spcPct val="148100"/>
              </a:lnSpc>
              <a:spcBef>
                <a:spcPts val="240"/>
              </a:spcBef>
            </a:pP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Anticipated</a:t>
            </a:r>
            <a:r>
              <a:rPr sz="25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BOC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 Meeting: </a:t>
            </a:r>
            <a:r>
              <a:rPr sz="2500" b="1" dirty="0">
                <a:solidFill>
                  <a:srgbClr val="1F487C"/>
                </a:solidFill>
                <a:latin typeface="Calibri"/>
                <a:cs typeface="Calibri"/>
              </a:rPr>
              <a:t>Owner</a:t>
            </a:r>
            <a:r>
              <a:rPr sz="2500" b="1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25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5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1F487C"/>
                </a:solidFill>
                <a:latin typeface="Calibri"/>
                <a:cs typeface="Calibri"/>
              </a:rPr>
              <a:t>Program: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9307" y="1318336"/>
            <a:ext cx="6667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1518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8263" y="1913381"/>
            <a:ext cx="6667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1310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7783" y="2293069"/>
            <a:ext cx="3127375" cy="415734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785"/>
              </a:spcBef>
            </a:pP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December</a:t>
            </a:r>
            <a:r>
              <a:rPr sz="25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13,</a:t>
            </a:r>
            <a:r>
              <a:rPr sz="25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2023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January</a:t>
            </a:r>
            <a:r>
              <a:rPr sz="25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8,</a:t>
            </a:r>
            <a:r>
              <a:rPr sz="25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2024</a:t>
            </a:r>
            <a:endParaRPr sz="25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1680"/>
              </a:spcBef>
            </a:pP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January</a:t>
            </a:r>
            <a:r>
              <a:rPr sz="25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17,</a:t>
            </a:r>
            <a:r>
              <a:rPr sz="25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2024</a:t>
            </a:r>
            <a:endParaRPr sz="2500">
              <a:latin typeface="Calibri"/>
              <a:cs typeface="Calibri"/>
            </a:endParaRPr>
          </a:p>
          <a:p>
            <a:pPr marL="47625" marR="5080" indent="-24765">
              <a:lnSpc>
                <a:spcPct val="156000"/>
              </a:lnSpc>
              <a:spcBef>
                <a:spcPts val="5"/>
              </a:spcBef>
            </a:pP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January</a:t>
            </a:r>
            <a:r>
              <a:rPr sz="25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24,</a:t>
            </a:r>
            <a:r>
              <a:rPr sz="25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2024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February</a:t>
            </a:r>
            <a:r>
              <a:rPr sz="25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8th</a:t>
            </a:r>
            <a:r>
              <a:rPr sz="25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-9th,</a:t>
            </a:r>
            <a:r>
              <a:rPr sz="25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2024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March</a:t>
            </a:r>
            <a:r>
              <a:rPr sz="25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6,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 2024</a:t>
            </a:r>
            <a:endParaRPr sz="25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440"/>
              </a:spcBef>
            </a:pP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Superior</a:t>
            </a:r>
            <a:r>
              <a:rPr sz="25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Court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4047" y="345947"/>
            <a:ext cx="518159" cy="701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31" y="18034"/>
            <a:ext cx="7997825" cy="853694"/>
          </a:xfrm>
          <a:prstGeom prst="rect">
            <a:avLst/>
          </a:prstGeom>
        </p:spPr>
        <p:txBody>
          <a:bodyPr vert="horz" wrap="square" lIns="0" tIns="235838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95"/>
              </a:spcBef>
            </a:pP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lang="en-US" sz="4000" spc="-5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lang="en-US" sz="4000" spc="-5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5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lang="en-US" sz="4000" spc="-5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lang="en-US" sz="4000" spc="-5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5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lang="en-US" sz="4000" spc="-5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5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lang="en-US" sz="4000" spc="-5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6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91362" y="1525072"/>
            <a:ext cx="7025640" cy="32277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dirty="0">
                <a:solidFill>
                  <a:srgbClr val="E26C09"/>
                </a:solidFill>
                <a:latin typeface="Segoe UI Symbol"/>
                <a:cs typeface="Segoe UI Symbol"/>
              </a:rPr>
              <a:t>✔</a:t>
            </a:r>
            <a:r>
              <a:rPr sz="2000" spc="55" dirty="0">
                <a:solidFill>
                  <a:srgbClr val="E26C09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Accelerate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ORCA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case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resolution/performance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E26C09"/>
                </a:solidFill>
                <a:latin typeface="Segoe UI Symbol"/>
                <a:cs typeface="Segoe UI Symbol"/>
              </a:rPr>
              <a:t>✔</a:t>
            </a:r>
            <a:r>
              <a:rPr sz="2000" spc="50" dirty="0">
                <a:solidFill>
                  <a:srgbClr val="E26C09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Implement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multi-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agency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jail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reduction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E26C09"/>
                </a:solidFill>
                <a:latin typeface="Segoe UI Symbol"/>
                <a:cs typeface="Segoe UI Symbol"/>
              </a:rPr>
              <a:t>✔</a:t>
            </a:r>
            <a:r>
              <a:rPr sz="2000" spc="80" dirty="0">
                <a:solidFill>
                  <a:srgbClr val="E26C09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Prevent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Post-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ORCA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backlog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E26C09"/>
                </a:solidFill>
                <a:latin typeface="Segoe UI Symbol"/>
                <a:cs typeface="Segoe UI Symbol"/>
              </a:rPr>
              <a:t>✔</a:t>
            </a:r>
            <a:r>
              <a:rPr sz="2000" spc="100" dirty="0">
                <a:solidFill>
                  <a:srgbClr val="E26C09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2024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Look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ahead…</a:t>
            </a:r>
            <a:endParaRPr sz="2000">
              <a:latin typeface="Calibri"/>
              <a:cs typeface="Calibri"/>
            </a:endParaRPr>
          </a:p>
          <a:p>
            <a:pPr marL="926465" indent="-342900">
              <a:lnSpc>
                <a:spcPct val="100000"/>
              </a:lnSpc>
              <a:spcBef>
                <a:spcPts val="1205"/>
              </a:spcBef>
              <a:buClr>
                <a:srgbClr val="E26C09"/>
              </a:buClr>
              <a:buChar char="▪"/>
              <a:tabLst>
                <a:tab pos="9264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Closeout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Project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ORCA</a:t>
            </a:r>
            <a:endParaRPr sz="2000">
              <a:latin typeface="Calibri"/>
              <a:cs typeface="Calibri"/>
            </a:endParaRPr>
          </a:p>
          <a:p>
            <a:pPr marL="926465" indent="-342900">
              <a:lnSpc>
                <a:spcPct val="100000"/>
              </a:lnSpc>
              <a:spcBef>
                <a:spcPts val="1200"/>
              </a:spcBef>
              <a:buClr>
                <a:srgbClr val="E26C09"/>
              </a:buClr>
              <a:buChar char="▪"/>
              <a:tabLst>
                <a:tab pos="9264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Continue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ORCA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justice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tracking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reporting</a:t>
            </a:r>
            <a:endParaRPr sz="2000">
              <a:latin typeface="Calibri"/>
              <a:cs typeface="Calibri"/>
            </a:endParaRPr>
          </a:p>
          <a:p>
            <a:pPr marL="926465" indent="-342900">
              <a:lnSpc>
                <a:spcPct val="100000"/>
              </a:lnSpc>
              <a:spcBef>
                <a:spcPts val="1200"/>
              </a:spcBef>
              <a:buClr>
                <a:srgbClr val="E26C09"/>
              </a:buClr>
              <a:buChar char="▪"/>
              <a:tabLst>
                <a:tab pos="9264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Shift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primary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discussion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Justice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Partners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09" y="157429"/>
            <a:ext cx="5727091" cy="1025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440"/>
              </a:lnSpc>
              <a:spcBef>
                <a:spcPts val="95"/>
              </a:spcBef>
            </a:pPr>
            <a:r>
              <a:rPr sz="4000" spc="-27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</a:t>
            </a:r>
            <a:r>
              <a:rPr sz="4000" spc="-32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434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4000" spc="-33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42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Dashboards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3479"/>
              </a:lnSpc>
            </a:pPr>
            <a:r>
              <a:rPr sz="3200" b="0" spc="-204" dirty="0">
                <a:solidFill>
                  <a:srgbClr val="1F487C"/>
                </a:solidFill>
                <a:latin typeface="Calibri"/>
                <a:cs typeface="Calibri"/>
              </a:rPr>
              <a:t>public</a:t>
            </a:r>
            <a:r>
              <a:rPr sz="3200" b="0" spc="-1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spc="-135" dirty="0">
                <a:solidFill>
                  <a:srgbClr val="1F487C"/>
                </a:solidFill>
                <a:latin typeface="Calibri"/>
                <a:cs typeface="Calibri"/>
              </a:rPr>
              <a:t>information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6176" y="245363"/>
            <a:ext cx="519683" cy="701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6129" y="4537075"/>
            <a:ext cx="4276725" cy="344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publicly</a:t>
            </a:r>
            <a:r>
              <a:rPr sz="1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available</a:t>
            </a:r>
            <a:r>
              <a:rPr sz="1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justice</a:t>
            </a:r>
            <a:r>
              <a:rPr sz="1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system</a:t>
            </a:r>
            <a:r>
              <a:rPr sz="1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sz="1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dashboards</a:t>
            </a:r>
            <a:r>
              <a:rPr sz="1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1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1F5F"/>
                </a:solidFill>
                <a:latin typeface="Arial"/>
                <a:cs typeface="Arial"/>
              </a:rPr>
              <a:t>found</a:t>
            </a:r>
            <a:r>
              <a:rPr sz="1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spc="-25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1000" i="1" spc="-2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20"/>
              </a:lnSpc>
            </a:pP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https://fultoncountyga.gov/inside-fulton-county/open-government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6029" y="1255267"/>
          <a:ext cx="4320540" cy="5238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marL="10153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JUSTICE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DASHBOARDS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DEPARTMENT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PUBLICLY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AVAILABLE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DASHBOARDS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ysDash"/>
                    </a:lnT>
                    <a:solidFill>
                      <a:srgbClr val="E3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Defendants</a:t>
                      </a:r>
                      <a:r>
                        <a:rPr sz="1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Jail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(Complex)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Defendants</a:t>
                      </a:r>
                      <a:r>
                        <a:rPr sz="1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Jail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(Complex)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Pending</a:t>
                      </a:r>
                      <a:r>
                        <a:rPr sz="12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(Complex)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 Pending</a:t>
                      </a:r>
                      <a:r>
                        <a:rPr sz="1200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(Complex)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Defendants</a:t>
                      </a:r>
                      <a:r>
                        <a:rPr sz="1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Jail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(Non-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Complex)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Defendants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Jail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180 Days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(Non-Complex)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Pending</a:t>
                      </a:r>
                      <a:r>
                        <a:rPr sz="1200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(Non-Complex)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 Pending</a:t>
                      </a:r>
                      <a:r>
                        <a:rPr sz="1200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180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(Non-Complex)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B w="12700">
                      <a:solidFill>
                        <a:srgbClr val="FFFFFF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92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3365" marR="248285" indent="635" algn="ctr">
                        <a:lnSpc>
                          <a:spcPct val="100000"/>
                        </a:lnSpc>
                      </a:pPr>
                      <a:r>
                        <a:rPr sz="1200" b="1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NATIONAL COURT STANDARDS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Disposition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(Felony)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FFFFFF"/>
                      </a:solidFill>
                      <a:prstDash val="sys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Disposition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(Civil)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Disposition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(Family)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Clearance</a:t>
                      </a:r>
                      <a:r>
                        <a:rPr sz="1200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Rates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Aging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B w="12700">
                      <a:solidFill>
                        <a:srgbClr val="FFFFFF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9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22275" marR="417195" indent="2730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Defendants</a:t>
                      </a:r>
                      <a:r>
                        <a:rPr sz="1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Jail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(Misdemeanor)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FFFFFF"/>
                      </a:solidFill>
                      <a:prstDash val="sys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Defendants</a:t>
                      </a:r>
                      <a:r>
                        <a:rPr sz="1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Jail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(Misdemeanor)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Pending</a:t>
                      </a:r>
                      <a:r>
                        <a:rPr sz="1200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Criminal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ysDash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Criminal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Pending</a:t>
                      </a:r>
                      <a:r>
                        <a:rPr sz="1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81267" y="6504305"/>
            <a:ext cx="1301750" cy="0"/>
          </a:xfrm>
          <a:custGeom>
            <a:avLst/>
            <a:gdLst/>
            <a:ahLst/>
            <a:cxnLst/>
            <a:rect l="l" t="t" r="r" b="b"/>
            <a:pathLst>
              <a:path w="1301750">
                <a:moveTo>
                  <a:pt x="0" y="0"/>
                </a:moveTo>
                <a:lnTo>
                  <a:pt x="1301330" y="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637278" y="1255267"/>
          <a:ext cx="4321175" cy="2223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8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marL="1066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ORCA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DASHBOARDS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DEPARTMENT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PUBLICLY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AVAILABLE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DASHBOARDS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E3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7399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Disposed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Remaining</a:t>
                      </a:r>
                      <a:r>
                        <a:rPr sz="1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Active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399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Disposed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Filings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Remaining</a:t>
                      </a:r>
                      <a:r>
                        <a:rPr sz="1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Active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Filings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0">
                <a:tc rowSpan="2"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PROSECUTORS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4625" marB="0">
                    <a:lnT w="12700">
                      <a:solidFill>
                        <a:srgbClr val="FFFFFF"/>
                      </a:solidFill>
                      <a:prstDash val="sysDash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Disposed,</a:t>
                      </a:r>
                      <a:r>
                        <a:rPr sz="1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Indicted,</a:t>
                      </a:r>
                      <a:r>
                        <a:rPr sz="12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Accused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Cases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ys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4625" marB="0">
                    <a:lnT w="12700">
                      <a:solidFill>
                        <a:srgbClr val="FFFFFF"/>
                      </a:solidFill>
                      <a:prstDash val="sysDash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Remaining</a:t>
                      </a:r>
                      <a:r>
                        <a:rPr sz="12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Active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632578" y="3486658"/>
            <a:ext cx="1301750" cy="0"/>
          </a:xfrm>
          <a:custGeom>
            <a:avLst/>
            <a:gdLst/>
            <a:ahLst/>
            <a:cxnLst/>
            <a:rect l="l" t="t" r="r" b="b"/>
            <a:pathLst>
              <a:path w="1301750">
                <a:moveTo>
                  <a:pt x="0" y="0"/>
                </a:moveTo>
                <a:lnTo>
                  <a:pt x="1301242" y="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3461" y="4137736"/>
            <a:ext cx="37376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000000"/>
                </a:solidFill>
                <a:latin typeface="Calibri"/>
                <a:cs typeface="Calibri"/>
              </a:rPr>
              <a:t>QUESTIONS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7476" y="4731511"/>
            <a:ext cx="4751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Jail</a:t>
            </a:r>
            <a:r>
              <a:rPr sz="4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Bridging</a:t>
            </a:r>
            <a:r>
              <a:rPr sz="4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000000"/>
                </a:solidFill>
                <a:latin typeface="Arial"/>
                <a:cs typeface="Arial"/>
              </a:rPr>
              <a:t>Plan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1971" y="62792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78787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648710"/>
            <a:chOff x="0" y="0"/>
            <a:chExt cx="9144000" cy="3648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" y="0"/>
              <a:ext cx="9127236" cy="36484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44" y="0"/>
              <a:ext cx="9126220" cy="3648710"/>
            </a:xfrm>
            <a:custGeom>
              <a:avLst/>
              <a:gdLst/>
              <a:ahLst/>
              <a:cxnLst/>
              <a:rect l="l" t="t" r="r" b="b"/>
              <a:pathLst>
                <a:path w="9126220" h="3648710">
                  <a:moveTo>
                    <a:pt x="9125712" y="0"/>
                  </a:moveTo>
                  <a:lnTo>
                    <a:pt x="0" y="0"/>
                  </a:lnTo>
                  <a:lnTo>
                    <a:pt x="0" y="3648455"/>
                  </a:lnTo>
                  <a:lnTo>
                    <a:pt x="9125712" y="3648455"/>
                  </a:lnTo>
                  <a:lnTo>
                    <a:pt x="9125712" y="0"/>
                  </a:lnTo>
                  <a:close/>
                </a:path>
              </a:pathLst>
            </a:custGeom>
            <a:solidFill>
              <a:srgbClr val="000C39">
                <a:alpha val="5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9811"/>
              <a:ext cx="9118600" cy="3621404"/>
            </a:xfrm>
            <a:custGeom>
              <a:avLst/>
              <a:gdLst/>
              <a:ahLst/>
              <a:cxnLst/>
              <a:rect l="l" t="t" r="r" b="b"/>
              <a:pathLst>
                <a:path w="9118600" h="3621404">
                  <a:moveTo>
                    <a:pt x="9118092" y="0"/>
                  </a:moveTo>
                  <a:lnTo>
                    <a:pt x="0" y="0"/>
                  </a:lnTo>
                  <a:lnTo>
                    <a:pt x="0" y="3621024"/>
                  </a:lnTo>
                  <a:lnTo>
                    <a:pt x="9118092" y="3621024"/>
                  </a:lnTo>
                  <a:lnTo>
                    <a:pt x="9118092" y="0"/>
                  </a:lnTo>
                  <a:close/>
                </a:path>
              </a:pathLst>
            </a:custGeom>
            <a:solidFill>
              <a:srgbClr val="001F5F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7372" y="806957"/>
            <a:ext cx="2042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20" dirty="0">
                <a:solidFill>
                  <a:srgbClr val="FFFFFF"/>
                </a:solidFill>
                <a:latin typeface="Arial Narrow"/>
                <a:cs typeface="Arial Narrow"/>
              </a:rPr>
              <a:t>FULTON</a:t>
            </a:r>
            <a:r>
              <a:rPr sz="1400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Arial Narrow"/>
                <a:cs typeface="Arial Narrow"/>
              </a:rPr>
              <a:t>COUNTY</a:t>
            </a:r>
            <a:r>
              <a:rPr sz="1400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Arial Narrow"/>
                <a:cs typeface="Arial Narrow"/>
              </a:rPr>
              <a:t>GOVERNMENT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7372" y="1002284"/>
            <a:ext cx="39287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Arial Narrow"/>
                <a:cs typeface="Arial Narrow"/>
              </a:rPr>
              <a:t>Project</a:t>
            </a:r>
            <a:r>
              <a:rPr sz="6000" b="0" spc="210" dirty="0">
                <a:latin typeface="Arial Narrow"/>
                <a:cs typeface="Arial Narrow"/>
              </a:rPr>
              <a:t> </a:t>
            </a:r>
            <a:r>
              <a:rPr sz="6000" spc="-150" dirty="0">
                <a:solidFill>
                  <a:srgbClr val="E26C09"/>
                </a:solidFill>
                <a:latin typeface="Arial Narrow"/>
                <a:cs typeface="Arial Narrow"/>
              </a:rPr>
              <a:t>ORCA</a:t>
            </a:r>
            <a:endParaRPr sz="60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0059" y="117347"/>
            <a:ext cx="848868" cy="11079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5129" y="3883279"/>
            <a:ext cx="751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15" dirty="0">
                <a:solidFill>
                  <a:srgbClr val="1F487C"/>
                </a:solidFill>
                <a:latin typeface="Calibri"/>
                <a:cs typeface="Calibri"/>
              </a:rPr>
              <a:t>AGENDA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7802" y="4451350"/>
            <a:ext cx="3377998" cy="85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2400" spc="-44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44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4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44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4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pc="-44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4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16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35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pc="-335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35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spc="-335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35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pc="-335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35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55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800" spc="-3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spc="-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800" spc="-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spc="-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800" spc="-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spc="-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800" spc="-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spc="-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spc="-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4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sz="18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2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2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8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2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359" y="4460747"/>
            <a:ext cx="451484" cy="368935"/>
          </a:xfrm>
          <a:prstGeom prst="rect">
            <a:avLst/>
          </a:prstGeom>
          <a:solidFill>
            <a:srgbClr val="C5D7F0"/>
          </a:solidFill>
        </p:spPr>
        <p:txBody>
          <a:bodyPr vert="horz" wrap="square" lIns="0" tIns="2349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85"/>
              </a:spcBef>
            </a:pPr>
            <a:r>
              <a:rPr sz="1800" b="1" spc="-25" dirty="0">
                <a:latin typeface="Calibri"/>
                <a:cs typeface="Calibri"/>
              </a:rPr>
              <a:t>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9326" y="5518505"/>
            <a:ext cx="26906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latin typeface="Arial" panose="020B0604020202020204" pitchFamily="34" charset="0"/>
                <a:cs typeface="Arial" panose="020B0604020202020204" pitchFamily="34" charset="0"/>
              </a:rPr>
              <a:t>JAIL</a:t>
            </a:r>
            <a:r>
              <a:rPr sz="1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0" dirty="0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800" spc="-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spc="-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spc="-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800" spc="-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359" y="5507735"/>
            <a:ext cx="447040" cy="368935"/>
          </a:xfrm>
          <a:prstGeom prst="rect">
            <a:avLst/>
          </a:prstGeom>
          <a:solidFill>
            <a:srgbClr val="C5D7F0"/>
          </a:solidFill>
        </p:spPr>
        <p:txBody>
          <a:bodyPr vert="horz" wrap="square" lIns="0" tIns="2349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85"/>
              </a:spcBef>
            </a:pPr>
            <a:r>
              <a:rPr sz="1800" b="1" spc="-25" dirty="0">
                <a:latin typeface="Calibri"/>
                <a:cs typeface="Calibri"/>
              </a:rPr>
              <a:t>03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359" y="4989576"/>
            <a:ext cx="445134" cy="370840"/>
          </a:xfrm>
          <a:prstGeom prst="rect">
            <a:avLst/>
          </a:prstGeom>
          <a:solidFill>
            <a:srgbClr val="C5D7F0"/>
          </a:solidFill>
        </p:spPr>
        <p:txBody>
          <a:bodyPr vert="horz" wrap="square" lIns="0" tIns="2413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90"/>
              </a:spcBef>
            </a:pPr>
            <a:r>
              <a:rPr sz="1800" b="1" spc="-25" dirty="0">
                <a:latin typeface="Calibri"/>
                <a:cs typeface="Calibri"/>
              </a:rPr>
              <a:t>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7372" y="1860295"/>
            <a:ext cx="4859020" cy="1543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95"/>
              </a:spcBef>
            </a:pPr>
            <a:r>
              <a:rPr sz="4000" spc="215" dirty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sz="4000" spc="-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 Narrow"/>
                <a:cs typeface="Arial Narrow"/>
              </a:rPr>
              <a:t>Justice</a:t>
            </a:r>
            <a:r>
              <a:rPr sz="4000" spc="-1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Arial Narrow"/>
                <a:cs typeface="Arial Narrow"/>
              </a:rPr>
              <a:t>System</a:t>
            </a:r>
            <a:r>
              <a:rPr sz="4000" spc="-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 Narrow"/>
                <a:cs typeface="Arial Narrow"/>
              </a:rPr>
              <a:t>Update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75"/>
              </a:spcBef>
            </a:pPr>
            <a:r>
              <a:rPr sz="2400" spc="-390" dirty="0">
                <a:solidFill>
                  <a:srgbClr val="FFFFFF"/>
                </a:solidFill>
                <a:latin typeface="Calibri"/>
                <a:cs typeface="Calibri"/>
              </a:rPr>
              <a:t>JANUARY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Calibri"/>
                <a:cs typeface="Calibri"/>
              </a:rPr>
              <a:t>24,</a:t>
            </a:r>
            <a:r>
              <a:rPr sz="24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268"/>
            <a:ext cx="8461375" cy="820419"/>
          </a:xfrm>
          <a:custGeom>
            <a:avLst/>
            <a:gdLst/>
            <a:ahLst/>
            <a:cxnLst/>
            <a:rect l="l" t="t" r="r" b="b"/>
            <a:pathLst>
              <a:path w="8461375" h="820419">
                <a:moveTo>
                  <a:pt x="8051292" y="0"/>
                </a:moveTo>
                <a:lnTo>
                  <a:pt x="0" y="0"/>
                </a:lnTo>
                <a:lnTo>
                  <a:pt x="0" y="819911"/>
                </a:lnTo>
                <a:lnTo>
                  <a:pt x="8051292" y="819911"/>
                </a:lnTo>
                <a:lnTo>
                  <a:pt x="8461248" y="409955"/>
                </a:lnTo>
                <a:lnTo>
                  <a:pt x="8051292" y="0"/>
                </a:lnTo>
                <a:close/>
              </a:path>
            </a:pathLst>
          </a:custGeom>
          <a:solidFill>
            <a:srgbClr val="E16C35">
              <a:alpha val="7254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58239"/>
            <a:ext cx="3380740" cy="4445"/>
          </a:xfrm>
          <a:custGeom>
            <a:avLst/>
            <a:gdLst/>
            <a:ahLst/>
            <a:cxnLst/>
            <a:rect l="l" t="t" r="r" b="b"/>
            <a:pathLst>
              <a:path w="3380740" h="4444">
                <a:moveTo>
                  <a:pt x="3380485" y="0"/>
                </a:moveTo>
                <a:lnTo>
                  <a:pt x="0" y="4172"/>
                </a:lnTo>
              </a:path>
            </a:pathLst>
          </a:custGeom>
          <a:ln w="76200">
            <a:solidFill>
              <a:srgbClr val="114B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442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sz="3000" spc="155" dirty="0"/>
              <a:t>Jail</a:t>
            </a:r>
            <a:r>
              <a:rPr sz="3000" spc="-130" dirty="0"/>
              <a:t> </a:t>
            </a:r>
            <a:r>
              <a:rPr sz="3000" spc="-45" dirty="0"/>
              <a:t>Maintenance</a:t>
            </a:r>
            <a:r>
              <a:rPr sz="3000" spc="-110" dirty="0"/>
              <a:t> </a:t>
            </a:r>
            <a:r>
              <a:rPr sz="3000" spc="-20" dirty="0"/>
              <a:t>and</a:t>
            </a:r>
            <a:r>
              <a:rPr sz="3000" spc="-125" dirty="0"/>
              <a:t> </a:t>
            </a:r>
            <a:r>
              <a:rPr sz="3000" spc="-10" dirty="0"/>
              <a:t>Repairs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36" y="1933955"/>
            <a:ext cx="3709415" cy="43927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86889" y="1411986"/>
            <a:ext cx="8655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latin typeface="Gill Sans MT"/>
                <a:cs typeface="Gill Sans MT"/>
              </a:rPr>
              <a:t>Before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0154" y="1423873"/>
            <a:ext cx="6604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90" dirty="0">
                <a:latin typeface="Gill Sans MT"/>
                <a:cs typeface="Gill Sans MT"/>
              </a:rPr>
              <a:t>After</a:t>
            </a:r>
            <a:endParaRPr sz="2200">
              <a:latin typeface="Gill Sans MT"/>
              <a:cs typeface="Gill Sans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0308" y="1958339"/>
            <a:ext cx="3710940" cy="44028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55456" y="6450895"/>
            <a:ext cx="211454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0" dirty="0">
                <a:latin typeface="Gill Sans MT"/>
                <a:cs typeface="Gill Sans MT"/>
              </a:rPr>
              <a:t>36</a:t>
            </a:r>
            <a:endParaRPr sz="13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268"/>
            <a:ext cx="8461375" cy="820419"/>
          </a:xfrm>
          <a:custGeom>
            <a:avLst/>
            <a:gdLst/>
            <a:ahLst/>
            <a:cxnLst/>
            <a:rect l="l" t="t" r="r" b="b"/>
            <a:pathLst>
              <a:path w="8461375" h="820419">
                <a:moveTo>
                  <a:pt x="8051292" y="0"/>
                </a:moveTo>
                <a:lnTo>
                  <a:pt x="0" y="0"/>
                </a:lnTo>
                <a:lnTo>
                  <a:pt x="0" y="819911"/>
                </a:lnTo>
                <a:lnTo>
                  <a:pt x="8051292" y="819911"/>
                </a:lnTo>
                <a:lnTo>
                  <a:pt x="8461248" y="409955"/>
                </a:lnTo>
                <a:lnTo>
                  <a:pt x="8051292" y="0"/>
                </a:lnTo>
                <a:close/>
              </a:path>
            </a:pathLst>
          </a:custGeom>
          <a:solidFill>
            <a:srgbClr val="E16C35">
              <a:alpha val="7254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58239"/>
            <a:ext cx="3380740" cy="4445"/>
          </a:xfrm>
          <a:custGeom>
            <a:avLst/>
            <a:gdLst/>
            <a:ahLst/>
            <a:cxnLst/>
            <a:rect l="l" t="t" r="r" b="b"/>
            <a:pathLst>
              <a:path w="3380740" h="4444">
                <a:moveTo>
                  <a:pt x="3380485" y="0"/>
                </a:moveTo>
                <a:lnTo>
                  <a:pt x="0" y="4172"/>
                </a:lnTo>
              </a:path>
            </a:pathLst>
          </a:custGeom>
          <a:ln w="76200">
            <a:solidFill>
              <a:srgbClr val="114B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442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sz="3000" spc="155" dirty="0"/>
              <a:t>Jail</a:t>
            </a:r>
            <a:r>
              <a:rPr sz="3000" spc="-130" dirty="0"/>
              <a:t> </a:t>
            </a:r>
            <a:r>
              <a:rPr sz="3000" spc="-45" dirty="0"/>
              <a:t>Maintenance</a:t>
            </a:r>
            <a:r>
              <a:rPr sz="3000" spc="-110" dirty="0"/>
              <a:t> </a:t>
            </a:r>
            <a:r>
              <a:rPr sz="3000" spc="-20" dirty="0"/>
              <a:t>and</a:t>
            </a:r>
            <a:r>
              <a:rPr sz="3000" spc="-125" dirty="0"/>
              <a:t> </a:t>
            </a:r>
            <a:r>
              <a:rPr sz="3000" spc="-10" dirty="0"/>
              <a:t>Repairs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8855456" y="6439001"/>
            <a:ext cx="21145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50" dirty="0">
                <a:latin typeface="Gill Sans MT"/>
                <a:cs typeface="Gill Sans MT"/>
              </a:rPr>
              <a:t>37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458" y="1392510"/>
            <a:ext cx="8562340" cy="38125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43865" indent="-380365">
              <a:lnSpc>
                <a:spcPct val="100000"/>
              </a:lnSpc>
              <a:spcBef>
                <a:spcPts val="535"/>
              </a:spcBef>
              <a:buChar char="●"/>
              <a:tabLst>
                <a:tab pos="443865" algn="l"/>
              </a:tabLst>
            </a:pPr>
            <a:r>
              <a:rPr sz="2400" dirty="0">
                <a:latin typeface="Arial"/>
                <a:cs typeface="Arial"/>
              </a:rPr>
              <a:t>1</a:t>
            </a:r>
            <a:r>
              <a:rPr sz="2400" baseline="24305" dirty="0">
                <a:latin typeface="Arial"/>
                <a:cs typeface="Arial"/>
              </a:rPr>
              <a:t>st</a:t>
            </a:r>
            <a:r>
              <a:rPr sz="2400" spc="277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Blitz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(1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North)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11/6/23,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(3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months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444500">
              <a:lnSpc>
                <a:spcPct val="100000"/>
              </a:lnSpc>
              <a:spcBef>
                <a:spcPts val="434"/>
              </a:spcBef>
            </a:pPr>
            <a:r>
              <a:rPr sz="2400" spc="-10" dirty="0">
                <a:latin typeface="Arial"/>
                <a:cs typeface="Arial"/>
              </a:rPr>
              <a:t>complete).</a:t>
            </a:r>
            <a:endParaRPr sz="2400">
              <a:latin typeface="Arial"/>
              <a:cs typeface="Arial"/>
            </a:endParaRPr>
          </a:p>
          <a:p>
            <a:pPr marL="444500" marR="55880" indent="-381000">
              <a:lnSpc>
                <a:spcPct val="115100"/>
              </a:lnSpc>
              <a:spcBef>
                <a:spcPts val="1650"/>
              </a:spcBef>
              <a:buChar char="●"/>
              <a:tabLst>
                <a:tab pos="444500" algn="l"/>
              </a:tabLst>
            </a:pPr>
            <a:r>
              <a:rPr sz="2400" dirty="0">
                <a:latin typeface="Arial"/>
                <a:cs typeface="Arial"/>
              </a:rPr>
              <a:t>2</a:t>
            </a:r>
            <a:r>
              <a:rPr sz="2400" baseline="24305" dirty="0">
                <a:latin typeface="Arial"/>
                <a:cs typeface="Arial"/>
              </a:rPr>
              <a:t>nd</a:t>
            </a:r>
            <a:r>
              <a:rPr sz="2400" spc="262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Blitz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(2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South)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12/26/23,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conducted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walk </a:t>
            </a:r>
            <a:r>
              <a:rPr sz="2400" dirty="0">
                <a:latin typeface="Arial"/>
                <a:cs typeface="Arial"/>
              </a:rPr>
              <a:t>through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Sheriff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returned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(6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weeks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complete).</a:t>
            </a:r>
            <a:endParaRPr sz="2400">
              <a:latin typeface="Arial"/>
              <a:cs typeface="Arial"/>
            </a:endParaRPr>
          </a:p>
          <a:p>
            <a:pPr marL="443230" marR="1148715" indent="-379730" algn="just">
              <a:lnSpc>
                <a:spcPct val="114999"/>
              </a:lnSpc>
              <a:spcBef>
                <a:spcPts val="1660"/>
              </a:spcBef>
              <a:buChar char="●"/>
              <a:tabLst>
                <a:tab pos="444500" algn="l"/>
              </a:tabLst>
            </a:pPr>
            <a:r>
              <a:rPr sz="2400" dirty="0">
                <a:latin typeface="Arial"/>
                <a:cs typeface="Arial"/>
              </a:rPr>
              <a:t>3</a:t>
            </a:r>
            <a:r>
              <a:rPr sz="2400" baseline="24305" dirty="0">
                <a:latin typeface="Arial"/>
                <a:cs typeface="Arial"/>
              </a:rPr>
              <a:t>rd</a:t>
            </a:r>
            <a:r>
              <a:rPr sz="2400" spc="277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Blitz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(4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North)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began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1/2/24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heavy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damage, 	</a:t>
            </a:r>
            <a:r>
              <a:rPr sz="2400" dirty="0">
                <a:latin typeface="Arial"/>
                <a:cs typeface="Arial"/>
              </a:rPr>
              <a:t>(expected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completion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weeks).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Currently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49% 	</a:t>
            </a:r>
            <a:r>
              <a:rPr sz="2400" spc="-10" dirty="0">
                <a:latin typeface="Arial"/>
                <a:cs typeface="Arial"/>
              </a:rPr>
              <a:t>complete.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258" y="5389276"/>
            <a:ext cx="7567295" cy="1288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080" indent="-381000">
              <a:lnSpc>
                <a:spcPct val="114999"/>
              </a:lnSpc>
              <a:spcBef>
                <a:spcPts val="105"/>
              </a:spcBef>
              <a:buChar char="●"/>
              <a:tabLst>
                <a:tab pos="393700" algn="l"/>
                <a:tab pos="4801870" algn="l"/>
              </a:tabLst>
            </a:pPr>
            <a:r>
              <a:rPr sz="2400" dirty="0">
                <a:latin typeface="Arial"/>
                <a:cs typeface="Arial"/>
              </a:rPr>
              <a:t>Additionally,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170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cells</a:t>
            </a:r>
            <a:r>
              <a:rPr sz="2400" dirty="0">
                <a:latin typeface="Arial"/>
                <a:cs typeface="Arial"/>
              </a:rPr>
              <a:t>	being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repaired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that </a:t>
            </a:r>
            <a:r>
              <a:rPr sz="2400" dirty="0">
                <a:latin typeface="Arial"/>
                <a:cs typeface="Arial"/>
              </a:rPr>
              <a:t>unavailable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non-</a:t>
            </a:r>
            <a:r>
              <a:rPr sz="2400" dirty="0">
                <a:latin typeface="Arial"/>
                <a:cs typeface="Arial"/>
              </a:rPr>
              <a:t>blitz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items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returned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weeks.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268"/>
            <a:ext cx="8461375" cy="820419"/>
          </a:xfrm>
          <a:custGeom>
            <a:avLst/>
            <a:gdLst/>
            <a:ahLst/>
            <a:cxnLst/>
            <a:rect l="l" t="t" r="r" b="b"/>
            <a:pathLst>
              <a:path w="8461375" h="820419">
                <a:moveTo>
                  <a:pt x="8051292" y="0"/>
                </a:moveTo>
                <a:lnTo>
                  <a:pt x="0" y="0"/>
                </a:lnTo>
                <a:lnTo>
                  <a:pt x="0" y="819911"/>
                </a:lnTo>
                <a:lnTo>
                  <a:pt x="8051292" y="819911"/>
                </a:lnTo>
                <a:lnTo>
                  <a:pt x="8461248" y="409955"/>
                </a:lnTo>
                <a:lnTo>
                  <a:pt x="8051292" y="0"/>
                </a:lnTo>
                <a:close/>
              </a:path>
            </a:pathLst>
          </a:custGeom>
          <a:solidFill>
            <a:srgbClr val="E16C35">
              <a:alpha val="7254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58239"/>
            <a:ext cx="3380740" cy="4445"/>
          </a:xfrm>
          <a:custGeom>
            <a:avLst/>
            <a:gdLst/>
            <a:ahLst/>
            <a:cxnLst/>
            <a:rect l="l" t="t" r="r" b="b"/>
            <a:pathLst>
              <a:path w="3380740" h="4444">
                <a:moveTo>
                  <a:pt x="3380485" y="0"/>
                </a:moveTo>
                <a:lnTo>
                  <a:pt x="0" y="4172"/>
                </a:lnTo>
              </a:path>
            </a:pathLst>
          </a:custGeom>
          <a:ln w="76200">
            <a:solidFill>
              <a:srgbClr val="114B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442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sz="3000" spc="155" dirty="0"/>
              <a:t>Jail</a:t>
            </a:r>
            <a:r>
              <a:rPr sz="3000" spc="-130" dirty="0"/>
              <a:t> </a:t>
            </a:r>
            <a:r>
              <a:rPr sz="3000" spc="-45" dirty="0"/>
              <a:t>Maintenance</a:t>
            </a:r>
            <a:r>
              <a:rPr sz="3000" spc="-110" dirty="0"/>
              <a:t> </a:t>
            </a:r>
            <a:r>
              <a:rPr sz="3000" spc="-20" dirty="0"/>
              <a:t>and</a:t>
            </a:r>
            <a:r>
              <a:rPr sz="3000" spc="-125" dirty="0"/>
              <a:t> </a:t>
            </a:r>
            <a:r>
              <a:rPr sz="3000" spc="-10" dirty="0"/>
              <a:t>Repairs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8830056" y="6450895"/>
            <a:ext cx="27495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300" spc="50" dirty="0">
                <a:latin typeface="Gill Sans MT"/>
                <a:cs typeface="Gill Sans MT"/>
              </a:rPr>
              <a:t>22</a:t>
            </a:fld>
            <a:endParaRPr sz="13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172" y="1477137"/>
            <a:ext cx="7693659" cy="3811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291465" indent="-381000">
              <a:lnSpc>
                <a:spcPct val="114999"/>
              </a:lnSpc>
              <a:spcBef>
                <a:spcPts val="100"/>
              </a:spcBef>
              <a:buChar char="●"/>
              <a:tabLst>
                <a:tab pos="444500" algn="l"/>
              </a:tabLst>
            </a:pPr>
            <a:r>
              <a:rPr sz="2400" dirty="0">
                <a:latin typeface="Arial"/>
                <a:cs typeface="Arial"/>
              </a:rPr>
              <a:t>Complete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Jail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Survey: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December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18</a:t>
            </a:r>
            <a:r>
              <a:rPr sz="2400" baseline="2430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Sheriff </a:t>
            </a:r>
            <a:r>
              <a:rPr sz="2400" dirty="0">
                <a:latin typeface="Arial"/>
                <a:cs typeface="Arial"/>
              </a:rPr>
              <a:t>convened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leadership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inspect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every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Rice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Jail.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44500" marR="30480" indent="-381000">
              <a:lnSpc>
                <a:spcPct val="114999"/>
              </a:lnSpc>
              <a:buChar char="●"/>
              <a:tabLst>
                <a:tab pos="444500" algn="l"/>
              </a:tabLst>
            </a:pPr>
            <a:r>
              <a:rPr sz="2400" dirty="0">
                <a:latin typeface="Arial"/>
                <a:cs typeface="Arial"/>
              </a:rPr>
              <a:t>Sheriff's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jail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walk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through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survey </a:t>
            </a:r>
            <a:r>
              <a:rPr sz="2400" dirty="0">
                <a:latin typeface="Arial"/>
                <a:cs typeface="Arial"/>
              </a:rPr>
              <a:t>every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months.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44500" marR="192405" indent="-381000">
              <a:lnSpc>
                <a:spcPct val="114999"/>
              </a:lnSpc>
              <a:spcBef>
                <a:spcPts val="5"/>
              </a:spcBef>
              <a:buChar char="●"/>
              <a:tabLst>
                <a:tab pos="444500" algn="l"/>
              </a:tabLst>
            </a:pPr>
            <a:r>
              <a:rPr sz="2400" dirty="0">
                <a:latin typeface="Arial"/>
                <a:cs typeface="Arial"/>
              </a:rPr>
              <a:t>Also,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(JCI),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conducting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detailed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weekly surveys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268"/>
            <a:ext cx="8461375" cy="820419"/>
          </a:xfrm>
          <a:custGeom>
            <a:avLst/>
            <a:gdLst/>
            <a:ahLst/>
            <a:cxnLst/>
            <a:rect l="l" t="t" r="r" b="b"/>
            <a:pathLst>
              <a:path w="8461375" h="820419">
                <a:moveTo>
                  <a:pt x="8051292" y="0"/>
                </a:moveTo>
                <a:lnTo>
                  <a:pt x="0" y="0"/>
                </a:lnTo>
                <a:lnTo>
                  <a:pt x="0" y="819911"/>
                </a:lnTo>
                <a:lnTo>
                  <a:pt x="8051292" y="819911"/>
                </a:lnTo>
                <a:lnTo>
                  <a:pt x="8461248" y="409955"/>
                </a:lnTo>
                <a:lnTo>
                  <a:pt x="8051292" y="0"/>
                </a:lnTo>
                <a:close/>
              </a:path>
            </a:pathLst>
          </a:custGeom>
          <a:solidFill>
            <a:srgbClr val="E16C35">
              <a:alpha val="7254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58239"/>
            <a:ext cx="3380740" cy="4445"/>
          </a:xfrm>
          <a:custGeom>
            <a:avLst/>
            <a:gdLst/>
            <a:ahLst/>
            <a:cxnLst/>
            <a:rect l="l" t="t" r="r" b="b"/>
            <a:pathLst>
              <a:path w="3380740" h="4444">
                <a:moveTo>
                  <a:pt x="3380485" y="0"/>
                </a:moveTo>
                <a:lnTo>
                  <a:pt x="0" y="4172"/>
                </a:lnTo>
              </a:path>
            </a:pathLst>
          </a:custGeom>
          <a:ln w="76200">
            <a:solidFill>
              <a:srgbClr val="114B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442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sz="3000" spc="155" dirty="0"/>
              <a:t>Jail</a:t>
            </a:r>
            <a:r>
              <a:rPr sz="3000" spc="-130" dirty="0"/>
              <a:t> </a:t>
            </a:r>
            <a:r>
              <a:rPr sz="3000" spc="-45" dirty="0"/>
              <a:t>Maintenance</a:t>
            </a:r>
            <a:r>
              <a:rPr sz="3000" spc="-110" dirty="0"/>
              <a:t> </a:t>
            </a:r>
            <a:r>
              <a:rPr sz="3000" spc="-20" dirty="0"/>
              <a:t>and</a:t>
            </a:r>
            <a:r>
              <a:rPr sz="3000" spc="-125" dirty="0"/>
              <a:t> </a:t>
            </a:r>
            <a:r>
              <a:rPr sz="3000" spc="-10" dirty="0"/>
              <a:t>Repairs</a:t>
            </a:r>
            <a:endParaRPr sz="3000"/>
          </a:p>
        </p:txBody>
      </p:sp>
      <p:grpSp>
        <p:nvGrpSpPr>
          <p:cNvPr id="5" name="object 5"/>
          <p:cNvGrpSpPr/>
          <p:nvPr/>
        </p:nvGrpSpPr>
        <p:grpSpPr>
          <a:xfrm>
            <a:off x="219852" y="2072639"/>
            <a:ext cx="8684260" cy="3469640"/>
            <a:chOff x="219852" y="2072639"/>
            <a:chExt cx="8684260" cy="34696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852" y="2279300"/>
              <a:ext cx="8683636" cy="32627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73679" y="2072639"/>
              <a:ext cx="4130040" cy="399415"/>
            </a:xfrm>
            <a:custGeom>
              <a:avLst/>
              <a:gdLst/>
              <a:ahLst/>
              <a:cxnLst/>
              <a:rect l="l" t="t" r="r" b="b"/>
              <a:pathLst>
                <a:path w="4130040" h="399414">
                  <a:moveTo>
                    <a:pt x="413004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4130040" y="399288"/>
                  </a:lnTo>
                  <a:lnTo>
                    <a:pt x="4130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1362" y="1463116"/>
            <a:ext cx="6683375" cy="96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93065" algn="l"/>
              </a:tabLst>
            </a:pPr>
            <a:r>
              <a:rPr sz="2400" dirty="0">
                <a:latin typeface="Calibri"/>
                <a:cs typeface="Calibri"/>
              </a:rPr>
              <a:t>95%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orders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completed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36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hours</a:t>
            </a:r>
            <a:endParaRPr sz="2400">
              <a:latin typeface="Calibri"/>
              <a:cs typeface="Calibri"/>
            </a:endParaRPr>
          </a:p>
          <a:p>
            <a:pPr marL="2074545">
              <a:lnSpc>
                <a:spcPct val="100000"/>
              </a:lnSpc>
              <a:spcBef>
                <a:spcPts val="2120"/>
              </a:spcBef>
            </a:pPr>
            <a:r>
              <a:rPr sz="2000" b="1" dirty="0">
                <a:latin typeface="Arial"/>
                <a:cs typeface="Arial"/>
              </a:rPr>
              <a:t>Statistics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January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2024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0056" y="6450895"/>
            <a:ext cx="27495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300" spc="50" dirty="0">
                <a:latin typeface="Gill Sans MT"/>
                <a:cs typeface="Gill Sans MT"/>
              </a:rPr>
              <a:t>23</a:t>
            </a:fld>
            <a:endParaRPr sz="13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3461" y="4137736"/>
            <a:ext cx="37376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000000"/>
                </a:solidFill>
                <a:latin typeface="Calibri"/>
                <a:cs typeface="Calibri"/>
              </a:rPr>
              <a:t>QUESTIONS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306" y="240284"/>
            <a:ext cx="335089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0" dirty="0">
                <a:solidFill>
                  <a:srgbClr val="1F487C"/>
                </a:solidFill>
                <a:latin typeface="Calibri"/>
                <a:cs typeface="Calibri"/>
              </a:rPr>
              <a:t>Project</a:t>
            </a:r>
            <a:r>
              <a:rPr sz="4000" spc="-2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09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lang="en-US" sz="4000" spc="-50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09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lang="en-US" sz="4000" spc="-50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09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lang="en-US" sz="4000" spc="-50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09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lang="en-US" sz="4000" spc="-50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09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lang="en-US" sz="4000" spc="-50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4000" spc="-509" dirty="0" err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50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09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lang="en-US" sz="4000" spc="-50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09" dirty="0">
                <a:solidFill>
                  <a:srgbClr val="1F487C"/>
                </a:solidFill>
                <a:latin typeface="Calibri"/>
                <a:cs typeface="Calibri"/>
              </a:rPr>
              <a:t>w</a:t>
            </a:r>
            <a:endParaRPr sz="40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78323" y="273494"/>
          <a:ext cx="3350895" cy="367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6160"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2360"/>
                        </a:spcBef>
                      </a:pPr>
                      <a:r>
                        <a:rPr sz="2400" b="1" spc="-25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Case</a:t>
                      </a:r>
                      <a:r>
                        <a:rPr sz="24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Accumulation</a:t>
                      </a:r>
                      <a:r>
                        <a:rPr sz="2400" b="1" spc="-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Defined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9720" marB="0">
                    <a:solidFill>
                      <a:srgbClr val="E2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F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130">
                <a:tc>
                  <a:txBody>
                    <a:bodyPr/>
                    <a:lstStyle/>
                    <a:p>
                      <a:pPr marL="150495" marR="183515">
                        <a:lnSpc>
                          <a:spcPct val="1002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4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r>
                        <a:rPr sz="1800" spc="-4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(hearings,</a:t>
                      </a:r>
                      <a:r>
                        <a:rPr sz="18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filings,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applications)</a:t>
                      </a:r>
                      <a:r>
                        <a:rPr sz="1800" spc="-2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-5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were</a:t>
                      </a:r>
                      <a:r>
                        <a:rPr sz="1800" spc="-4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initiated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before</a:t>
                      </a:r>
                      <a:r>
                        <a:rPr sz="18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during</a:t>
                      </a:r>
                      <a:r>
                        <a:rPr sz="1800" spc="-2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pandemic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(including</a:t>
                      </a:r>
                      <a:r>
                        <a:rPr sz="18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those</a:t>
                      </a:r>
                      <a:r>
                        <a:rPr sz="1800" spc="-4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currently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awaiting</a:t>
                      </a:r>
                      <a:r>
                        <a:rPr sz="1800" spc="-3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800" spc="-4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charging</a:t>
                      </a:r>
                      <a:r>
                        <a:rPr sz="1800" spc="-3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filing)</a:t>
                      </a:r>
                      <a:r>
                        <a:rPr sz="18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800" spc="-2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been</a:t>
                      </a:r>
                      <a:r>
                        <a:rPr sz="18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impacted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due</a:t>
                      </a:r>
                      <a:r>
                        <a:rPr sz="18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800" spc="-2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limitations</a:t>
                      </a:r>
                      <a:r>
                        <a:rPr sz="1800" spc="-2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at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various</a:t>
                      </a:r>
                      <a:r>
                        <a:rPr sz="1800" spc="-2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stages</a:t>
                      </a:r>
                      <a:r>
                        <a:rPr sz="1800" spc="-4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case </a:t>
                      </a:r>
                      <a:r>
                        <a:rPr sz="18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administration</a:t>
                      </a:r>
                      <a:r>
                        <a:rPr sz="1800" spc="-9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process.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3306" y="1022096"/>
            <a:ext cx="4028440" cy="2223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Since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beginning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COVID-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19,</a:t>
            </a:r>
            <a:r>
              <a:rPr sz="1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Fulton</a:t>
            </a:r>
            <a:r>
              <a:rPr sz="1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County</a:t>
            </a:r>
            <a:r>
              <a:rPr sz="1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Court</a:t>
            </a:r>
            <a:r>
              <a:rPr sz="1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System</a:t>
            </a:r>
            <a:r>
              <a:rPr sz="180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has</a:t>
            </a:r>
            <a:r>
              <a:rPr sz="1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amassed</a:t>
            </a:r>
            <a:r>
              <a:rPr sz="1800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significant</a:t>
            </a:r>
            <a:r>
              <a:rPr sz="1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and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unprecedented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level</a:t>
            </a:r>
            <a:r>
              <a:rPr sz="1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cases.</a:t>
            </a:r>
            <a:r>
              <a:rPr sz="1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Project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ORCA</a:t>
            </a:r>
            <a:r>
              <a:rPr sz="1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will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address</a:t>
            </a:r>
            <a:r>
              <a:rPr sz="1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this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challenge</a:t>
            </a:r>
            <a:r>
              <a:rPr sz="1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by</a:t>
            </a:r>
            <a:r>
              <a:rPr sz="180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utilizing</a:t>
            </a:r>
            <a:r>
              <a:rPr sz="1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800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combination</a:t>
            </a:r>
            <a:r>
              <a:rPr sz="1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capacity</a:t>
            </a:r>
            <a:r>
              <a:rPr sz="1800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expansion</a:t>
            </a:r>
            <a:r>
              <a:rPr sz="1800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and</a:t>
            </a:r>
            <a:r>
              <a:rPr sz="1800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productivity enhancement</a:t>
            </a:r>
            <a:r>
              <a:rPr sz="1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initiatives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expedite</a:t>
            </a:r>
            <a:r>
              <a:rPr sz="1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case</a:t>
            </a:r>
            <a:r>
              <a:rPr sz="1800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adjudication</a:t>
            </a:r>
            <a:r>
              <a:rPr sz="1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process.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664" y="272795"/>
            <a:ext cx="518159" cy="7025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99005" y="4752213"/>
            <a:ext cx="5744845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COVID-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19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Case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Resolution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Project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began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on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December</a:t>
            </a:r>
            <a:r>
              <a:rPr sz="18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6,</a:t>
            </a:r>
            <a:r>
              <a:rPr sz="18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2021</a:t>
            </a:r>
            <a:r>
              <a:rPr sz="18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with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148,209</a:t>
            </a:r>
            <a:r>
              <a:rPr sz="18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open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and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active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cases.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sz="18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December</a:t>
            </a:r>
            <a:r>
              <a:rPr sz="18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31,</a:t>
            </a:r>
            <a:r>
              <a:rPr sz="18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2023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126,560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cases</a:t>
            </a:r>
            <a:r>
              <a:rPr sz="1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have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been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disposed.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There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are</a:t>
            </a:r>
            <a:r>
              <a:rPr sz="18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21,649</a:t>
            </a:r>
            <a:r>
              <a:rPr sz="18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pending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open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and</a:t>
            </a:r>
            <a:r>
              <a:rPr sz="1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active</a:t>
            </a:r>
            <a:r>
              <a:rPr sz="18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cases.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41" y="156413"/>
            <a:ext cx="6184418" cy="1038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475"/>
              </a:lnSpc>
              <a:spcBef>
                <a:spcPts val="95"/>
              </a:spcBef>
            </a:pPr>
            <a:r>
              <a:rPr sz="4000" spc="-625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lang="en-US" sz="4000" spc="-6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62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lang="en-US" sz="4000" spc="-6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62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lang="en-US" sz="4000" spc="-6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625" dirty="0">
                <a:solidFill>
                  <a:srgbClr val="1F487C"/>
                </a:solidFill>
                <a:latin typeface="Calibri"/>
                <a:cs typeface="Calibri"/>
              </a:rPr>
              <a:t>J</a:t>
            </a:r>
            <a:r>
              <a:rPr lang="en-US" sz="4000" spc="-6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62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lang="en-US" sz="4000" spc="-6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62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lang="en-US" sz="4000" spc="-6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62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4000" spc="-3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4000" spc="-3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81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lang="en-US" sz="4000" spc="-810" dirty="0">
                <a:solidFill>
                  <a:srgbClr val="1F487C"/>
                </a:solidFill>
                <a:latin typeface="Calibri"/>
                <a:cs typeface="Calibri"/>
              </a:rPr>
              <a:t>     </a:t>
            </a:r>
            <a:r>
              <a:rPr sz="4000" spc="-81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lang="en-US" sz="4000" spc="-810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81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lang="en-US" sz="4000" spc="-810" dirty="0">
                <a:solidFill>
                  <a:srgbClr val="1F487C"/>
                </a:solidFill>
                <a:latin typeface="Calibri"/>
                <a:cs typeface="Calibri"/>
              </a:rPr>
              <a:t>     </a:t>
            </a:r>
            <a:r>
              <a:rPr sz="4000" spc="-81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4000" spc="-3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4000" spc="-3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9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lang="en-US" sz="4000" spc="-595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59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lang="en-US" sz="4000" spc="-5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9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lang="en-US" sz="4000" spc="-5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59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4000" spc="-3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4000" spc="-3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ts val="3515"/>
              </a:lnSpc>
            </a:pPr>
            <a:r>
              <a:rPr sz="3200" b="0" spc="-235" dirty="0">
                <a:solidFill>
                  <a:srgbClr val="1F487C"/>
                </a:solidFill>
                <a:latin typeface="Calibri"/>
                <a:cs typeface="Calibri"/>
              </a:rPr>
              <a:t>Dispositions</a:t>
            </a:r>
            <a:r>
              <a:rPr sz="3200" b="0" spc="-20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spc="-300" dirty="0">
                <a:solidFill>
                  <a:srgbClr val="1F487C"/>
                </a:solidFill>
                <a:latin typeface="Calibri"/>
                <a:cs typeface="Calibri"/>
              </a:rPr>
              <a:t>by</a:t>
            </a:r>
            <a:r>
              <a:rPr sz="3200" b="0" spc="-1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spc="-55" dirty="0">
                <a:solidFill>
                  <a:srgbClr val="1F487C"/>
                </a:solidFill>
                <a:latin typeface="Calibri"/>
                <a:cs typeface="Calibri"/>
              </a:rPr>
              <a:t>Office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8847" y="278891"/>
            <a:ext cx="518159" cy="7010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7983" y="1360932"/>
            <a:ext cx="6486144" cy="52181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42378" y="2734183"/>
            <a:ext cx="66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21,649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1765" y="1958721"/>
            <a:ext cx="66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27,651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5340" y="2041652"/>
            <a:ext cx="66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26,943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99453" y="1256538"/>
            <a:ext cx="1649095" cy="707390"/>
          </a:xfrm>
          <a:custGeom>
            <a:avLst/>
            <a:gdLst/>
            <a:ahLst/>
            <a:cxnLst/>
            <a:rect l="l" t="t" r="r" b="b"/>
            <a:pathLst>
              <a:path w="1649095" h="707389">
                <a:moveTo>
                  <a:pt x="1648968" y="0"/>
                </a:moveTo>
                <a:lnTo>
                  <a:pt x="0" y="0"/>
                </a:lnTo>
                <a:lnTo>
                  <a:pt x="0" y="707136"/>
                </a:lnTo>
                <a:lnTo>
                  <a:pt x="1648968" y="707136"/>
                </a:lnTo>
                <a:lnTo>
                  <a:pt x="1648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99453" y="1256538"/>
            <a:ext cx="1649095" cy="707390"/>
          </a:xfrm>
          <a:prstGeom prst="rect">
            <a:avLst/>
          </a:prstGeom>
          <a:ln w="19050">
            <a:solidFill>
              <a:srgbClr val="E26C09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126,560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cases</a:t>
            </a:r>
            <a:r>
              <a:rPr sz="16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disposed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75378" y="3658870"/>
            <a:ext cx="2105660" cy="703580"/>
            <a:chOff x="4675378" y="3658870"/>
            <a:chExt cx="2105660" cy="703580"/>
          </a:xfrm>
        </p:grpSpPr>
        <p:sp>
          <p:nvSpPr>
            <p:cNvPr id="11" name="object 11"/>
            <p:cNvSpPr/>
            <p:nvPr/>
          </p:nvSpPr>
          <p:spPr>
            <a:xfrm>
              <a:off x="4681728" y="3665220"/>
              <a:ext cx="68580" cy="632460"/>
            </a:xfrm>
            <a:custGeom>
              <a:avLst/>
              <a:gdLst/>
              <a:ahLst/>
              <a:cxnLst/>
              <a:rect l="l" t="t" r="r" b="b"/>
              <a:pathLst>
                <a:path w="68579" h="632460">
                  <a:moveTo>
                    <a:pt x="51435" y="0"/>
                  </a:moveTo>
                  <a:lnTo>
                    <a:pt x="17145" y="0"/>
                  </a:lnTo>
                  <a:lnTo>
                    <a:pt x="17145" y="598169"/>
                  </a:lnTo>
                  <a:lnTo>
                    <a:pt x="0" y="598169"/>
                  </a:lnTo>
                  <a:lnTo>
                    <a:pt x="34289" y="632459"/>
                  </a:lnTo>
                  <a:lnTo>
                    <a:pt x="68580" y="598169"/>
                  </a:lnTo>
                  <a:lnTo>
                    <a:pt x="51435" y="598169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1728" y="3665220"/>
              <a:ext cx="68580" cy="632460"/>
            </a:xfrm>
            <a:custGeom>
              <a:avLst/>
              <a:gdLst/>
              <a:ahLst/>
              <a:cxnLst/>
              <a:rect l="l" t="t" r="r" b="b"/>
              <a:pathLst>
                <a:path w="68579" h="632460">
                  <a:moveTo>
                    <a:pt x="0" y="598169"/>
                  </a:moveTo>
                  <a:lnTo>
                    <a:pt x="17145" y="598169"/>
                  </a:lnTo>
                  <a:lnTo>
                    <a:pt x="17145" y="0"/>
                  </a:lnTo>
                  <a:lnTo>
                    <a:pt x="51435" y="0"/>
                  </a:lnTo>
                  <a:lnTo>
                    <a:pt x="51435" y="598169"/>
                  </a:lnTo>
                  <a:lnTo>
                    <a:pt x="68580" y="598169"/>
                  </a:lnTo>
                  <a:lnTo>
                    <a:pt x="34289" y="632459"/>
                  </a:lnTo>
                  <a:lnTo>
                    <a:pt x="0" y="598169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05600" y="3723132"/>
              <a:ext cx="68580" cy="632460"/>
            </a:xfrm>
            <a:custGeom>
              <a:avLst/>
              <a:gdLst/>
              <a:ahLst/>
              <a:cxnLst/>
              <a:rect l="l" t="t" r="r" b="b"/>
              <a:pathLst>
                <a:path w="68579" h="632460">
                  <a:moveTo>
                    <a:pt x="51434" y="0"/>
                  </a:moveTo>
                  <a:lnTo>
                    <a:pt x="17145" y="0"/>
                  </a:lnTo>
                  <a:lnTo>
                    <a:pt x="17145" y="598170"/>
                  </a:lnTo>
                  <a:lnTo>
                    <a:pt x="0" y="598170"/>
                  </a:lnTo>
                  <a:lnTo>
                    <a:pt x="34290" y="632460"/>
                  </a:lnTo>
                  <a:lnTo>
                    <a:pt x="68579" y="598170"/>
                  </a:lnTo>
                  <a:lnTo>
                    <a:pt x="51434" y="598170"/>
                  </a:lnTo>
                  <a:lnTo>
                    <a:pt x="51434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05600" y="3723132"/>
              <a:ext cx="68580" cy="632460"/>
            </a:xfrm>
            <a:custGeom>
              <a:avLst/>
              <a:gdLst/>
              <a:ahLst/>
              <a:cxnLst/>
              <a:rect l="l" t="t" r="r" b="b"/>
              <a:pathLst>
                <a:path w="68579" h="632460">
                  <a:moveTo>
                    <a:pt x="0" y="598170"/>
                  </a:moveTo>
                  <a:lnTo>
                    <a:pt x="17145" y="598170"/>
                  </a:lnTo>
                  <a:lnTo>
                    <a:pt x="17145" y="0"/>
                  </a:lnTo>
                  <a:lnTo>
                    <a:pt x="51434" y="0"/>
                  </a:lnTo>
                  <a:lnTo>
                    <a:pt x="51434" y="598170"/>
                  </a:lnTo>
                  <a:lnTo>
                    <a:pt x="68579" y="598170"/>
                  </a:lnTo>
                  <a:lnTo>
                    <a:pt x="34290" y="632460"/>
                  </a:lnTo>
                  <a:lnTo>
                    <a:pt x="0" y="598170"/>
                  </a:lnTo>
                  <a:close/>
                </a:path>
              </a:pathLst>
            </a:custGeom>
            <a:ln w="12699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29709" y="4465142"/>
            <a:ext cx="373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85858"/>
                </a:solidFill>
                <a:latin typeface="Calibri"/>
                <a:cs typeface="Calibri"/>
              </a:rPr>
              <a:t>708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6459" y="4456557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5,294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665470"/>
            <a:ext cx="1237488" cy="4537215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460" rIns="0" bIns="0" rtlCol="0">
            <a:spAutoFit/>
          </a:bodyPr>
          <a:lstStyle/>
          <a:p>
            <a:pPr marL="252095">
              <a:lnSpc>
                <a:spcPts val="4440"/>
              </a:lnSpc>
              <a:spcBef>
                <a:spcPts val="95"/>
              </a:spcBef>
            </a:pPr>
            <a:r>
              <a:rPr lang="pt-BR" sz="4000" spc="-625" dirty="0">
                <a:solidFill>
                  <a:srgbClr val="1F487C"/>
                </a:solidFill>
                <a:latin typeface="Calibri"/>
                <a:cs typeface="Calibri"/>
              </a:rPr>
              <a:t>P R O J E C T</a:t>
            </a:r>
            <a:r>
              <a:rPr lang="pt-BR" sz="4000" spc="-320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lang="pt-BR" sz="4000" spc="-810" dirty="0">
                <a:solidFill>
                  <a:srgbClr val="1F487C"/>
                </a:solidFill>
                <a:latin typeface="Calibri"/>
                <a:cs typeface="Calibri"/>
              </a:rPr>
              <a:t>O     R    C     A</a:t>
            </a:r>
            <a:r>
              <a:rPr lang="pt-BR" sz="4000" spc="-310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lang="pt-BR" sz="4000" spc="-595" dirty="0">
                <a:solidFill>
                  <a:srgbClr val="1F487C"/>
                </a:solidFill>
                <a:latin typeface="Calibri"/>
                <a:cs typeface="Calibri"/>
              </a:rPr>
              <a:t>C  A S E</a:t>
            </a:r>
            <a:r>
              <a:rPr lang="pt-BR" sz="4000" spc="-325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lang="pt-BR" sz="4000" spc="-765" dirty="0">
                <a:solidFill>
                  <a:srgbClr val="1F487C"/>
                </a:solidFill>
                <a:latin typeface="Calibri"/>
                <a:cs typeface="Calibri"/>
              </a:rPr>
              <a:t>R   E   D   U    C    T   I   O   N</a:t>
            </a:r>
            <a:br>
              <a:rPr lang="pt-BR" sz="4000" spc="-765" dirty="0">
                <a:solidFill>
                  <a:srgbClr val="1F487C"/>
                </a:solidFill>
                <a:latin typeface="Calibri"/>
                <a:cs typeface="Calibri"/>
              </a:rPr>
            </a:br>
            <a:r>
              <a:rPr lang="en-US" sz="3200" b="0" spc="-320" dirty="0">
                <a:solidFill>
                  <a:srgbClr val="1F487C"/>
                </a:solidFill>
                <a:latin typeface="Calibri"/>
                <a:cs typeface="Calibri"/>
              </a:rPr>
              <a:t>Case</a:t>
            </a:r>
            <a:r>
              <a:rPr lang="en-US" sz="3200" b="0" spc="-20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3200" b="0" spc="-254" dirty="0">
                <a:solidFill>
                  <a:srgbClr val="1F487C"/>
                </a:solidFill>
                <a:latin typeface="Calibri"/>
                <a:cs typeface="Calibri"/>
              </a:rPr>
              <a:t>Disposition</a:t>
            </a:r>
            <a:r>
              <a:rPr lang="en-US" sz="3200" b="0" spc="-2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3200" b="0" spc="-640" dirty="0">
                <a:solidFill>
                  <a:srgbClr val="1F487C"/>
                </a:solidFill>
                <a:latin typeface="Calibri"/>
                <a:cs typeface="Calibri"/>
              </a:rPr>
              <a:t>S    u    m   </a:t>
            </a:r>
            <a:r>
              <a:rPr lang="en-US" sz="3200" b="0" spc="-640" dirty="0" err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lang="en-US" sz="3200" b="0" spc="-640" dirty="0">
                <a:solidFill>
                  <a:srgbClr val="1F487C"/>
                </a:solidFill>
                <a:latin typeface="Calibri"/>
                <a:cs typeface="Calibri"/>
              </a:rPr>
              <a:t>    a     r      y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6176" y="245363"/>
            <a:ext cx="519683" cy="70104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5610" y="1456804"/>
          <a:ext cx="8484234" cy="4706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1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55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Office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E26C09"/>
                      </a:solidFill>
                      <a:prstDash val="solid"/>
                    </a:lnR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1F2E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65200" marR="317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b="1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December</a:t>
                      </a:r>
                      <a:r>
                        <a:rPr sz="1800" b="1" spc="-65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39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(Last</a:t>
                      </a:r>
                      <a:r>
                        <a:rPr sz="1800" b="1" spc="-5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sz="1800" b="1" spc="-5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month)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E26C09"/>
                      </a:solidFill>
                      <a:prstDash val="solid"/>
                    </a:lnL>
                    <a:solidFill>
                      <a:srgbClr val="1F2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1F2E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b="1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sz="1800" b="1" spc="-1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b="1" spc="-2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(12/6/2021</a:t>
                      </a:r>
                      <a:r>
                        <a:rPr sz="1800" b="1" spc="-35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800" b="1" spc="-8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12/31/2023)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E26C09"/>
                      </a:solidFill>
                      <a:prstDash val="solid"/>
                    </a:lnL>
                    <a:solidFill>
                      <a:srgbClr val="1F2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E26C09"/>
                      </a:solidFill>
                      <a:prstDash val="solid"/>
                    </a:lnR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E26C09"/>
                      </a:solidFill>
                      <a:prstDash val="solid"/>
                    </a:lnL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Actual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Variance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12700">
                      <a:solidFill>
                        <a:srgbClr val="E26C09"/>
                      </a:solidFill>
                      <a:prstDash val="solid"/>
                    </a:lnR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E26C09"/>
                      </a:solidFill>
                      <a:prstDash val="solid"/>
                    </a:lnL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Actual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Variance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1F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Superior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spc="-25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442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spc="-25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198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26C09"/>
                      </a:solidFill>
                      <a:prstDash val="solid"/>
                    </a:lnL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spc="-1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(244)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11,034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14,193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3,159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E26C09"/>
                      </a:solidFill>
                      <a:prstDash val="solid"/>
                    </a:lnL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600" spc="-5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Attorney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25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356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25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439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26C09"/>
                      </a:solidFill>
                      <a:prstDash val="solid"/>
                    </a:lnL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25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10,382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16,170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5,788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spc="-25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556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479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26C09"/>
                      </a:solidFill>
                      <a:prstDash val="solid"/>
                    </a:lnL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(77)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13,900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17,316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3,416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E26C09"/>
                      </a:solidFill>
                      <a:prstDash val="solid"/>
                    </a:lnL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Solicitor</a:t>
                      </a:r>
                      <a:r>
                        <a:rPr sz="1600" spc="-5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1,540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25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145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26C09"/>
                      </a:solidFill>
                      <a:prstDash val="solid"/>
                    </a:lnL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10" dirty="0">
                          <a:solidFill>
                            <a:srgbClr val="E26C09"/>
                          </a:solidFill>
                          <a:latin typeface="Calibri"/>
                          <a:cs typeface="Calibri"/>
                        </a:rPr>
                        <a:t>(1,395)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38,500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53,487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14,987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E26C09"/>
                      </a:solidFill>
                      <a:prstDash val="solid"/>
                    </a:lnL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Magistrate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R w="12700">
                      <a:solidFill>
                        <a:srgbClr val="E26C09"/>
                      </a:solidFill>
                      <a:prstDash val="solid"/>
                    </a:lnR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1,091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4,238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26C09"/>
                      </a:solidFill>
                      <a:prstDash val="solid"/>
                    </a:lnL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3,147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R w="12700">
                      <a:solidFill>
                        <a:srgbClr val="E26C09"/>
                      </a:solidFill>
                      <a:prstDash val="solid"/>
                    </a:lnR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27,275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33,222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5,947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E26C09"/>
                      </a:solidFill>
                      <a:prstDash val="solid"/>
                    </a:lnL>
                    <a:lnB w="12700">
                      <a:solidFill>
                        <a:srgbClr val="E26C09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3,985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5,499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1,514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101,091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134,388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E26C09"/>
                      </a:solidFill>
                      <a:prstDash val="solid"/>
                    </a:lnL>
                    <a:lnR w="12700">
                      <a:solidFill>
                        <a:srgbClr val="E26C09"/>
                      </a:solidFill>
                      <a:prstDash val="solid"/>
                    </a:lnR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0C39"/>
                          </a:solidFill>
                          <a:latin typeface="Calibri"/>
                          <a:cs typeface="Calibri"/>
                        </a:rPr>
                        <a:t>33,297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E26C09"/>
                      </a:solidFill>
                      <a:prstDash val="solid"/>
                    </a:lnL>
                    <a:lnT w="12700">
                      <a:solidFill>
                        <a:srgbClr val="E26C09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715" y="143636"/>
            <a:ext cx="521843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440"/>
              </a:lnSpc>
              <a:spcBef>
                <a:spcPts val="95"/>
              </a:spcBef>
            </a:pPr>
            <a:r>
              <a:rPr sz="4000" spc="-34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sz="4000" spc="-28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28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3479"/>
              </a:lnSpc>
            </a:pPr>
            <a:r>
              <a:rPr sz="3200" b="0" spc="-229" dirty="0">
                <a:solidFill>
                  <a:srgbClr val="1F487C"/>
                </a:solidFill>
                <a:latin typeface="Calibri"/>
                <a:cs typeface="Calibri"/>
              </a:rPr>
              <a:t>Hiring</a:t>
            </a:r>
            <a:r>
              <a:rPr sz="3200" b="0" spc="-1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spc="-165" dirty="0">
                <a:solidFill>
                  <a:srgbClr val="1F487C"/>
                </a:solidFill>
                <a:latin typeface="Calibri"/>
                <a:cs typeface="Calibri"/>
              </a:rPr>
              <a:t>Progress</a:t>
            </a:r>
            <a:r>
              <a:rPr sz="3200" b="0" spc="-20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spc="-300" dirty="0">
                <a:solidFill>
                  <a:srgbClr val="1F487C"/>
                </a:solidFill>
                <a:latin typeface="Calibri"/>
                <a:cs typeface="Calibri"/>
              </a:rPr>
              <a:t>by</a:t>
            </a:r>
            <a:r>
              <a:rPr sz="3200" b="0" spc="-1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spc="-305" dirty="0">
                <a:solidFill>
                  <a:srgbClr val="1F487C"/>
                </a:solidFill>
                <a:latin typeface="Calibri"/>
                <a:cs typeface="Calibri"/>
              </a:rPr>
              <a:t>Department</a:t>
            </a:r>
            <a:r>
              <a:rPr sz="3200" b="0" spc="-1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0" spc="-150" dirty="0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sz="1400" b="0" spc="-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0" spc="-7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400" b="0" spc="-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0" spc="-95" dirty="0">
                <a:solidFill>
                  <a:srgbClr val="1F487C"/>
                </a:solidFill>
                <a:latin typeface="Calibri"/>
                <a:cs typeface="Calibri"/>
              </a:rPr>
              <a:t>1/1/2024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8640" y="327659"/>
            <a:ext cx="518159" cy="7010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816" y="1489018"/>
            <a:ext cx="7564643" cy="4814174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858252" y="1141336"/>
          <a:ext cx="837565" cy="4547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107950" marR="99695" indent="158115">
                        <a:lnSpc>
                          <a:spcPct val="100899"/>
                        </a:lnSpc>
                        <a:spcBef>
                          <a:spcPts val="28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Since 12/4/2023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-5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b="1" spc="-5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b="1" spc="-5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spc="-2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spc="-2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spc="-5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spc="-2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spc="-2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5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1971" y="62792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78787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648710"/>
            <a:chOff x="0" y="0"/>
            <a:chExt cx="9144000" cy="3648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" y="0"/>
              <a:ext cx="9127236" cy="36484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051" y="0"/>
              <a:ext cx="9109075" cy="3648710"/>
            </a:xfrm>
            <a:custGeom>
              <a:avLst/>
              <a:gdLst/>
              <a:ahLst/>
              <a:cxnLst/>
              <a:rect l="l" t="t" r="r" b="b"/>
              <a:pathLst>
                <a:path w="9109075" h="3648710">
                  <a:moveTo>
                    <a:pt x="9108948" y="0"/>
                  </a:moveTo>
                  <a:lnTo>
                    <a:pt x="0" y="0"/>
                  </a:lnTo>
                  <a:lnTo>
                    <a:pt x="0" y="3648455"/>
                  </a:lnTo>
                  <a:lnTo>
                    <a:pt x="9108948" y="3648455"/>
                  </a:lnTo>
                  <a:lnTo>
                    <a:pt x="9108948" y="0"/>
                  </a:lnTo>
                  <a:close/>
                </a:path>
              </a:pathLst>
            </a:custGeom>
            <a:solidFill>
              <a:srgbClr val="000C39">
                <a:alpha val="5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7432"/>
              <a:ext cx="9109075" cy="3621404"/>
            </a:xfrm>
            <a:custGeom>
              <a:avLst/>
              <a:gdLst/>
              <a:ahLst/>
              <a:cxnLst/>
              <a:rect l="l" t="t" r="r" b="b"/>
              <a:pathLst>
                <a:path w="9109075" h="3621404">
                  <a:moveTo>
                    <a:pt x="9108948" y="0"/>
                  </a:moveTo>
                  <a:lnTo>
                    <a:pt x="0" y="0"/>
                  </a:lnTo>
                  <a:lnTo>
                    <a:pt x="0" y="3621024"/>
                  </a:lnTo>
                  <a:lnTo>
                    <a:pt x="9108948" y="3621024"/>
                  </a:lnTo>
                  <a:lnTo>
                    <a:pt x="9108948" y="0"/>
                  </a:lnTo>
                  <a:close/>
                </a:path>
              </a:pathLst>
            </a:custGeom>
            <a:solidFill>
              <a:srgbClr val="001F5F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7372" y="806957"/>
            <a:ext cx="2042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20" dirty="0">
                <a:solidFill>
                  <a:srgbClr val="FFFFFF"/>
                </a:solidFill>
                <a:latin typeface="Arial Narrow"/>
                <a:cs typeface="Arial Narrow"/>
              </a:rPr>
              <a:t>FULTON</a:t>
            </a:r>
            <a:r>
              <a:rPr sz="1400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Arial Narrow"/>
                <a:cs typeface="Arial Narrow"/>
              </a:rPr>
              <a:t>COUNTY</a:t>
            </a:r>
            <a:r>
              <a:rPr sz="1400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Arial Narrow"/>
                <a:cs typeface="Arial Narrow"/>
              </a:rPr>
              <a:t>GOVERNMENT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7372" y="1002284"/>
            <a:ext cx="39287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Arial Narrow"/>
                <a:cs typeface="Arial Narrow"/>
              </a:rPr>
              <a:t>Project</a:t>
            </a:r>
            <a:r>
              <a:rPr sz="6000" b="0" spc="210" dirty="0">
                <a:latin typeface="Arial Narrow"/>
                <a:cs typeface="Arial Narrow"/>
              </a:rPr>
              <a:t> </a:t>
            </a:r>
            <a:r>
              <a:rPr sz="6000" spc="-150" dirty="0">
                <a:solidFill>
                  <a:srgbClr val="E26C09"/>
                </a:solidFill>
                <a:latin typeface="Arial Narrow"/>
                <a:cs typeface="Arial Narrow"/>
              </a:rPr>
              <a:t>ORCA</a:t>
            </a:r>
            <a:endParaRPr sz="60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0059" y="117347"/>
            <a:ext cx="848868" cy="11079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5129" y="3883279"/>
            <a:ext cx="751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15" dirty="0">
                <a:solidFill>
                  <a:srgbClr val="1F487C"/>
                </a:solidFill>
                <a:latin typeface="Calibri"/>
                <a:cs typeface="Calibri"/>
              </a:rPr>
              <a:t>AGENDA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7803" y="4455921"/>
            <a:ext cx="3228314" cy="1364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2000" spc="-375" dirty="0">
                <a:latin typeface="Calibri"/>
                <a:cs typeface="Calibri"/>
              </a:rPr>
              <a:t>O</a:t>
            </a:r>
            <a:r>
              <a:rPr lang="en-US" sz="2000" spc="-375" dirty="0">
                <a:latin typeface="Calibri"/>
                <a:cs typeface="Calibri"/>
              </a:rPr>
              <a:t>  </a:t>
            </a:r>
            <a:r>
              <a:rPr sz="2000" spc="-375" dirty="0">
                <a:latin typeface="Calibri"/>
                <a:cs typeface="Calibri"/>
              </a:rPr>
              <a:t>R</a:t>
            </a:r>
            <a:r>
              <a:rPr lang="en-US" sz="2000" spc="-375" dirty="0">
                <a:latin typeface="Calibri"/>
                <a:cs typeface="Calibri"/>
              </a:rPr>
              <a:t>  </a:t>
            </a:r>
            <a:r>
              <a:rPr sz="2000" spc="-375" dirty="0">
                <a:latin typeface="Calibri"/>
                <a:cs typeface="Calibri"/>
              </a:rPr>
              <a:t>C</a:t>
            </a:r>
            <a:r>
              <a:rPr lang="en-US" sz="2000" spc="-375" dirty="0">
                <a:latin typeface="Calibri"/>
                <a:cs typeface="Calibri"/>
              </a:rPr>
              <a:t>  </a:t>
            </a:r>
            <a:r>
              <a:rPr sz="2000" spc="-375" dirty="0">
                <a:latin typeface="Calibri"/>
                <a:cs typeface="Calibri"/>
              </a:rPr>
              <a:t>A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lang="en-US" sz="2000" spc="-130" dirty="0">
                <a:latin typeface="Calibri"/>
                <a:cs typeface="Calibri"/>
              </a:rPr>
              <a:t> </a:t>
            </a:r>
            <a:r>
              <a:rPr sz="2000" spc="-280" dirty="0">
                <a:latin typeface="Calibri"/>
                <a:cs typeface="Calibri"/>
              </a:rPr>
              <a:t>C</a:t>
            </a:r>
            <a:r>
              <a:rPr lang="en-US" sz="2000" spc="-280" dirty="0">
                <a:latin typeface="Calibri"/>
                <a:cs typeface="Calibri"/>
              </a:rPr>
              <a:t> </a:t>
            </a:r>
            <a:r>
              <a:rPr sz="2000" spc="-280" dirty="0">
                <a:latin typeface="Calibri"/>
                <a:cs typeface="Calibri"/>
              </a:rPr>
              <a:t>A</a:t>
            </a:r>
            <a:r>
              <a:rPr lang="en-US" sz="2000" spc="-280" dirty="0">
                <a:latin typeface="Calibri"/>
                <a:cs typeface="Calibri"/>
              </a:rPr>
              <a:t> </a:t>
            </a:r>
            <a:r>
              <a:rPr sz="2000" spc="-280" dirty="0">
                <a:latin typeface="Calibri"/>
                <a:cs typeface="Calibri"/>
              </a:rPr>
              <a:t>S</a:t>
            </a:r>
            <a:r>
              <a:rPr lang="en-US" sz="2000" spc="-280" dirty="0">
                <a:latin typeface="Calibri"/>
                <a:cs typeface="Calibri"/>
              </a:rPr>
              <a:t> </a:t>
            </a:r>
            <a:r>
              <a:rPr sz="2000" spc="-280" dirty="0">
                <a:latin typeface="Calibri"/>
                <a:cs typeface="Calibri"/>
              </a:rPr>
              <a:t>E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355" dirty="0">
                <a:latin typeface="Calibri"/>
                <a:cs typeface="Calibri"/>
              </a:rPr>
              <a:t>R</a:t>
            </a:r>
            <a:r>
              <a:rPr lang="en-US" sz="2000" spc="-355" dirty="0">
                <a:latin typeface="Calibri"/>
                <a:cs typeface="Calibri"/>
              </a:rPr>
              <a:t> </a:t>
            </a:r>
            <a:r>
              <a:rPr sz="2000" spc="-355" dirty="0">
                <a:latin typeface="Calibri"/>
                <a:cs typeface="Calibri"/>
              </a:rPr>
              <a:t>E</a:t>
            </a:r>
            <a:r>
              <a:rPr lang="en-US" sz="2000" spc="-355" dirty="0">
                <a:latin typeface="Calibri"/>
                <a:cs typeface="Calibri"/>
              </a:rPr>
              <a:t> </a:t>
            </a:r>
            <a:r>
              <a:rPr sz="2000" spc="-355" dirty="0">
                <a:latin typeface="Calibri"/>
                <a:cs typeface="Calibri"/>
              </a:rPr>
              <a:t>D</a:t>
            </a:r>
            <a:r>
              <a:rPr lang="en-US" sz="2000" spc="-355" dirty="0">
                <a:latin typeface="Calibri"/>
                <a:cs typeface="Calibri"/>
              </a:rPr>
              <a:t> </a:t>
            </a:r>
            <a:r>
              <a:rPr sz="2000" spc="-355" dirty="0">
                <a:latin typeface="Calibri"/>
                <a:cs typeface="Calibri"/>
              </a:rPr>
              <a:t>U</a:t>
            </a:r>
            <a:r>
              <a:rPr lang="en-US" sz="2000" spc="-355" dirty="0">
                <a:latin typeface="Calibri"/>
                <a:cs typeface="Calibri"/>
              </a:rPr>
              <a:t>  </a:t>
            </a:r>
            <a:r>
              <a:rPr sz="2000" spc="-355" dirty="0">
                <a:latin typeface="Calibri"/>
                <a:cs typeface="Calibri"/>
              </a:rPr>
              <a:t>C</a:t>
            </a:r>
            <a:r>
              <a:rPr lang="en-US" sz="2000" spc="-355" dirty="0">
                <a:latin typeface="Calibri"/>
                <a:cs typeface="Calibri"/>
              </a:rPr>
              <a:t>   </a:t>
            </a:r>
            <a:r>
              <a:rPr sz="2000" spc="-355" dirty="0">
                <a:latin typeface="Calibri"/>
                <a:cs typeface="Calibri"/>
              </a:rPr>
              <a:t>T</a:t>
            </a:r>
            <a:r>
              <a:rPr lang="en-US" sz="2000" spc="-355" dirty="0">
                <a:latin typeface="Calibri"/>
                <a:cs typeface="Calibri"/>
              </a:rPr>
              <a:t>   </a:t>
            </a:r>
            <a:r>
              <a:rPr sz="2000" spc="-355" dirty="0">
                <a:latin typeface="Calibri"/>
                <a:cs typeface="Calibri"/>
              </a:rPr>
              <a:t>I</a:t>
            </a:r>
            <a:r>
              <a:rPr lang="en-US" sz="2000" spc="-355" dirty="0">
                <a:latin typeface="Calibri"/>
                <a:cs typeface="Calibri"/>
              </a:rPr>
              <a:t>  </a:t>
            </a:r>
            <a:r>
              <a:rPr sz="2000" spc="-355" dirty="0">
                <a:latin typeface="Calibri"/>
                <a:cs typeface="Calibri"/>
              </a:rPr>
              <a:t>O</a:t>
            </a:r>
            <a:r>
              <a:rPr lang="en-US" sz="2000" spc="-355" dirty="0">
                <a:latin typeface="Calibri"/>
                <a:cs typeface="Calibri"/>
              </a:rPr>
              <a:t>  </a:t>
            </a:r>
            <a:r>
              <a:rPr sz="2000" spc="-355" dirty="0">
                <a:latin typeface="Calibri"/>
                <a:cs typeface="Calibri"/>
              </a:rPr>
              <a:t>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C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U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M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U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L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A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T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I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 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V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E</a:t>
            </a:r>
            <a:r>
              <a:rPr sz="2400" spc="-13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330" dirty="0">
                <a:solidFill>
                  <a:srgbClr val="E26C09"/>
                </a:solidFill>
                <a:latin typeface="Calibri"/>
                <a:cs typeface="Calibri"/>
              </a:rPr>
              <a:t>C</a:t>
            </a:r>
            <a:r>
              <a:rPr lang="en-US" sz="2400" spc="-33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330" dirty="0">
                <a:solidFill>
                  <a:srgbClr val="E26C09"/>
                </a:solidFill>
                <a:latin typeface="Calibri"/>
                <a:cs typeface="Calibri"/>
              </a:rPr>
              <a:t>A</a:t>
            </a:r>
            <a:r>
              <a:rPr lang="en-US" sz="2400" spc="-33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330" dirty="0">
                <a:solidFill>
                  <a:srgbClr val="E26C09"/>
                </a:solidFill>
                <a:latin typeface="Calibri"/>
                <a:cs typeface="Calibri"/>
              </a:rPr>
              <a:t>S</a:t>
            </a:r>
            <a:r>
              <a:rPr lang="en-US" sz="2400" spc="-33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330" dirty="0">
                <a:solidFill>
                  <a:srgbClr val="E26C09"/>
                </a:solidFill>
                <a:latin typeface="Calibri"/>
                <a:cs typeface="Calibri"/>
              </a:rPr>
              <a:t>E</a:t>
            </a:r>
            <a:r>
              <a:rPr sz="2400" spc="-1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R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E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D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U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C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T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I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O</a:t>
            </a:r>
            <a:r>
              <a:rPr lang="en-US" sz="2400" spc="-420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0" dirty="0">
                <a:solidFill>
                  <a:srgbClr val="E26C09"/>
                </a:solidFill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1255"/>
              </a:spcBef>
            </a:pPr>
            <a:r>
              <a:rPr sz="1800" spc="-175" dirty="0">
                <a:latin typeface="Calibri"/>
                <a:cs typeface="Calibri"/>
              </a:rPr>
              <a:t>JAIL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300" dirty="0">
                <a:latin typeface="Calibri"/>
                <a:cs typeface="Calibri"/>
              </a:rPr>
              <a:t>P</a:t>
            </a:r>
            <a:r>
              <a:rPr lang="en-US" sz="1800" spc="-300" dirty="0">
                <a:latin typeface="Calibri"/>
                <a:cs typeface="Calibri"/>
              </a:rPr>
              <a:t> </a:t>
            </a:r>
            <a:r>
              <a:rPr sz="1800" spc="-300" dirty="0">
                <a:latin typeface="Calibri"/>
                <a:cs typeface="Calibri"/>
              </a:rPr>
              <a:t>O</a:t>
            </a:r>
            <a:r>
              <a:rPr lang="en-US" sz="1800" spc="-300" dirty="0">
                <a:latin typeface="Calibri"/>
                <a:cs typeface="Calibri"/>
              </a:rPr>
              <a:t> </a:t>
            </a:r>
            <a:r>
              <a:rPr sz="1800" spc="-300" dirty="0">
                <a:latin typeface="Calibri"/>
                <a:cs typeface="Calibri"/>
              </a:rPr>
              <a:t>P</a:t>
            </a:r>
            <a:r>
              <a:rPr lang="en-US" sz="1800" spc="-300" dirty="0">
                <a:latin typeface="Calibri"/>
                <a:cs typeface="Calibri"/>
              </a:rPr>
              <a:t> </a:t>
            </a:r>
            <a:r>
              <a:rPr sz="1800" spc="-300" dirty="0">
                <a:latin typeface="Calibri"/>
                <a:cs typeface="Calibri"/>
              </a:rPr>
              <a:t>U</a:t>
            </a:r>
            <a:r>
              <a:rPr lang="en-US" sz="1800" spc="-300" dirty="0">
                <a:latin typeface="Calibri"/>
                <a:cs typeface="Calibri"/>
              </a:rPr>
              <a:t> </a:t>
            </a:r>
            <a:r>
              <a:rPr sz="1800" spc="-300" dirty="0">
                <a:latin typeface="Calibri"/>
                <a:cs typeface="Calibri"/>
              </a:rPr>
              <a:t>L</a:t>
            </a:r>
            <a:r>
              <a:rPr lang="en-US" sz="1800" spc="-300" dirty="0">
                <a:latin typeface="Calibri"/>
                <a:cs typeface="Calibri"/>
              </a:rPr>
              <a:t> </a:t>
            </a:r>
            <a:r>
              <a:rPr sz="1800" spc="-300" dirty="0">
                <a:latin typeface="Calibri"/>
                <a:cs typeface="Calibri"/>
              </a:rPr>
              <a:t>AT</a:t>
            </a:r>
            <a:r>
              <a:rPr lang="en-US" sz="1800" spc="-300" dirty="0">
                <a:latin typeface="Calibri"/>
                <a:cs typeface="Calibri"/>
              </a:rPr>
              <a:t> </a:t>
            </a:r>
            <a:r>
              <a:rPr sz="1800" spc="-300" dirty="0">
                <a:latin typeface="Calibri"/>
                <a:cs typeface="Calibri"/>
              </a:rPr>
              <a:t>I</a:t>
            </a:r>
            <a:r>
              <a:rPr lang="en-US" sz="1800" spc="-300" dirty="0">
                <a:latin typeface="Calibri"/>
                <a:cs typeface="Calibri"/>
              </a:rPr>
              <a:t> </a:t>
            </a:r>
            <a:r>
              <a:rPr sz="1800" spc="-300" dirty="0">
                <a:latin typeface="Calibri"/>
                <a:cs typeface="Calibri"/>
              </a:rPr>
              <a:t>O</a:t>
            </a:r>
            <a:r>
              <a:rPr lang="en-US" sz="1800" spc="-300" dirty="0">
                <a:latin typeface="Calibri"/>
                <a:cs typeface="Calibri"/>
              </a:rPr>
              <a:t> </a:t>
            </a:r>
            <a:r>
              <a:rPr sz="1800" spc="-300" dirty="0">
                <a:latin typeface="Calibri"/>
                <a:cs typeface="Calibri"/>
              </a:rPr>
              <a:t>N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315" dirty="0">
                <a:latin typeface="Calibri"/>
                <a:cs typeface="Calibri"/>
              </a:rPr>
              <a:t>U</a:t>
            </a:r>
            <a:r>
              <a:rPr lang="en-US" sz="1800" spc="-315" dirty="0">
                <a:latin typeface="Calibri"/>
                <a:cs typeface="Calibri"/>
              </a:rPr>
              <a:t> </a:t>
            </a:r>
            <a:r>
              <a:rPr sz="1800" spc="-315" dirty="0">
                <a:latin typeface="Calibri"/>
                <a:cs typeface="Calibri"/>
              </a:rPr>
              <a:t>P</a:t>
            </a:r>
            <a:r>
              <a:rPr lang="en-US" sz="1800" spc="-315" dirty="0">
                <a:latin typeface="Calibri"/>
                <a:cs typeface="Calibri"/>
              </a:rPr>
              <a:t> </a:t>
            </a:r>
            <a:r>
              <a:rPr sz="1800" spc="-315" dirty="0">
                <a:latin typeface="Calibri"/>
                <a:cs typeface="Calibri"/>
              </a:rPr>
              <a:t>D</a:t>
            </a:r>
            <a:r>
              <a:rPr lang="en-US" sz="1800" spc="-315" dirty="0">
                <a:latin typeface="Calibri"/>
                <a:cs typeface="Calibri"/>
              </a:rPr>
              <a:t> </a:t>
            </a:r>
            <a:r>
              <a:rPr sz="1800" spc="-315" dirty="0">
                <a:latin typeface="Calibri"/>
                <a:cs typeface="Calibri"/>
              </a:rPr>
              <a:t>A</a:t>
            </a:r>
            <a:r>
              <a:rPr lang="en-US" sz="1800" spc="-315" dirty="0">
                <a:latin typeface="Calibri"/>
                <a:cs typeface="Calibri"/>
              </a:rPr>
              <a:t> </a:t>
            </a:r>
            <a:r>
              <a:rPr sz="1800" spc="-315" dirty="0">
                <a:latin typeface="Calibri"/>
                <a:cs typeface="Calibri"/>
              </a:rPr>
              <a:t>T</a:t>
            </a:r>
            <a:r>
              <a:rPr lang="en-US" sz="1800" spc="-315" dirty="0">
                <a:latin typeface="Calibri"/>
                <a:cs typeface="Calibri"/>
              </a:rPr>
              <a:t>  </a:t>
            </a:r>
            <a:r>
              <a:rPr sz="1800" spc="-315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359" y="4460747"/>
            <a:ext cx="451484" cy="368935"/>
          </a:xfrm>
          <a:prstGeom prst="rect">
            <a:avLst/>
          </a:prstGeom>
          <a:solidFill>
            <a:srgbClr val="C5D7F0"/>
          </a:solidFill>
        </p:spPr>
        <p:txBody>
          <a:bodyPr vert="horz" wrap="square" lIns="0" tIns="2349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85"/>
              </a:spcBef>
            </a:pPr>
            <a:r>
              <a:rPr sz="1800" b="1" spc="-25" dirty="0">
                <a:latin typeface="Calibri"/>
                <a:cs typeface="Calibri"/>
              </a:rPr>
              <a:t>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359" y="5507735"/>
            <a:ext cx="447040" cy="368935"/>
          </a:xfrm>
          <a:prstGeom prst="rect">
            <a:avLst/>
          </a:prstGeom>
          <a:solidFill>
            <a:srgbClr val="C5D7F0"/>
          </a:solidFill>
        </p:spPr>
        <p:txBody>
          <a:bodyPr vert="horz" wrap="square" lIns="0" tIns="2349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85"/>
              </a:spcBef>
            </a:pPr>
            <a:r>
              <a:rPr sz="1800" b="1" spc="-25" dirty="0">
                <a:latin typeface="Calibri"/>
                <a:cs typeface="Calibri"/>
              </a:rPr>
              <a:t>03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359" y="4989576"/>
            <a:ext cx="445134" cy="370840"/>
          </a:xfrm>
          <a:prstGeom prst="rect">
            <a:avLst/>
          </a:prstGeom>
          <a:solidFill>
            <a:srgbClr val="C5D7F0"/>
          </a:solidFill>
        </p:spPr>
        <p:txBody>
          <a:bodyPr vert="horz" wrap="square" lIns="0" tIns="2413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90"/>
              </a:spcBef>
            </a:pPr>
            <a:r>
              <a:rPr sz="1800" b="1" spc="-25" dirty="0">
                <a:latin typeface="Calibri"/>
                <a:cs typeface="Calibri"/>
              </a:rPr>
              <a:t>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7372" y="1860295"/>
            <a:ext cx="4859020" cy="1543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95"/>
              </a:spcBef>
            </a:pPr>
            <a:r>
              <a:rPr sz="4000" spc="215" dirty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sz="4000" spc="-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 Narrow"/>
                <a:cs typeface="Arial Narrow"/>
              </a:rPr>
              <a:t>Justice</a:t>
            </a:r>
            <a:r>
              <a:rPr sz="4000" spc="-1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Arial Narrow"/>
                <a:cs typeface="Arial Narrow"/>
              </a:rPr>
              <a:t>System</a:t>
            </a:r>
            <a:r>
              <a:rPr sz="4000" spc="-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 Narrow"/>
                <a:cs typeface="Arial Narrow"/>
              </a:rPr>
              <a:t>Update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75"/>
              </a:spcBef>
            </a:pPr>
            <a:r>
              <a:rPr sz="2400" spc="-390" dirty="0">
                <a:solidFill>
                  <a:srgbClr val="FFFFFF"/>
                </a:solidFill>
                <a:latin typeface="Calibri"/>
                <a:cs typeface="Calibri"/>
              </a:rPr>
              <a:t>JANUARY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Calibri"/>
                <a:cs typeface="Calibri"/>
              </a:rPr>
              <a:t>24,</a:t>
            </a:r>
            <a:r>
              <a:rPr sz="24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1971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78787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6176" y="245363"/>
            <a:ext cx="519683" cy="701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86" rIns="0" bIns="0" rtlCol="0">
            <a:spAutoFit/>
          </a:bodyPr>
          <a:lstStyle/>
          <a:p>
            <a:pPr marL="308610">
              <a:lnSpc>
                <a:spcPts val="4445"/>
              </a:lnSpc>
              <a:spcBef>
                <a:spcPts val="95"/>
              </a:spcBef>
            </a:pP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lang="en-US" sz="4000" spc="-75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lang="en-US" sz="4000" spc="-75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lang="en-US" sz="4000" spc="-75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lang="en-US" sz="4000" spc="-75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lang="en-US" sz="4000" spc="-755" dirty="0">
                <a:solidFill>
                  <a:srgbClr val="1F487C"/>
                </a:solidFill>
                <a:latin typeface="Calibri"/>
                <a:cs typeface="Calibri"/>
              </a:rPr>
              <a:t>      </a:t>
            </a: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lang="en-US" sz="4000" spc="-755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lang="en-US" sz="4000" spc="-75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75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lang="en-US" sz="4000" spc="-75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5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4000" spc="-2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4000" spc="-2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60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lang="en-US" sz="4000" spc="-605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60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lang="en-US" sz="4000" spc="-605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60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lang="en-US" sz="4000" spc="-60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000" spc="-60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lang="en-US" sz="4000" spc="-285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lang="en-US" sz="4000" spc="-765" dirty="0">
                <a:solidFill>
                  <a:srgbClr val="1F487C"/>
                </a:solidFill>
                <a:latin typeface="Calibri"/>
                <a:cs typeface="Calibri"/>
              </a:rPr>
              <a:t>   </a:t>
            </a:r>
            <a:r>
              <a:rPr sz="4000" spc="-76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endParaRPr sz="4000" dirty="0">
              <a:latin typeface="Calibri"/>
              <a:cs typeface="Calibri"/>
            </a:endParaRPr>
          </a:p>
          <a:p>
            <a:pPr marL="308610">
              <a:lnSpc>
                <a:spcPts val="3485"/>
              </a:lnSpc>
            </a:pPr>
            <a:r>
              <a:rPr sz="3200" b="0" spc="-40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n-US" sz="3200" b="0" spc="-40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40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spc="-40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40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sz="3200" b="0" spc="-204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455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</a:t>
            </a:r>
            <a:r>
              <a:rPr lang="en-US" sz="3200" b="0" spc="-455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455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0" spc="-455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455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200" b="0" spc="-204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0" spc="-540" dirty="0">
                <a:solidFill>
                  <a:srgbClr val="36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9567" y="1639938"/>
          <a:ext cx="8043544" cy="4600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6690" marB="0">
                    <a:solidFill>
                      <a:srgbClr val="E26C09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GOAL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86690" marB="0">
                    <a:solidFill>
                      <a:srgbClr val="E26C09"/>
                    </a:solidFill>
                  </a:tcPr>
                </a:tc>
                <a:tc>
                  <a:txBody>
                    <a:bodyPr/>
                    <a:lstStyle/>
                    <a:p>
                      <a:pPr marL="487680" marR="289560" indent="-2476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2023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BASELINE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solidFill>
                      <a:srgbClr val="E26C09"/>
                    </a:solidFill>
                  </a:tcPr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DECEMBER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6690" marB="0">
                    <a:solidFill>
                      <a:srgbClr val="E26C09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DELTA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7660" marR="3009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(current</a:t>
                      </a:r>
                      <a:r>
                        <a:rPr sz="1000" b="1" i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r>
                        <a:rPr sz="1000" b="1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vs.</a:t>
                      </a:r>
                      <a:r>
                        <a:rPr sz="1000" b="1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baseline)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E2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marL="90805" marR="26670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Length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4625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89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days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510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71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days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589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61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days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decrease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marL="90805" marR="1644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Jail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Population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Unindicted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without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charges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446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525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decrease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(557</a:t>
                      </a:r>
                      <a:r>
                        <a:rPr sz="1200" b="1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1200" b="1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unindicted)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986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marL="90805" marR="246379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Clearance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for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Felony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Criminal Cases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44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72%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52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decrease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marL="90805" marR="1060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Felony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Cases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Disposed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180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90%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446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525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increase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A4A4A4"/>
                      </a:solidFill>
                      <a:prstDash val="sysDash"/>
                    </a:lnT>
                    <a:lnB w="12700">
                      <a:solidFill>
                        <a:srgbClr val="A4A4A4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marL="90805" marR="1060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Felony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Cases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Disposed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365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1F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98%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446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525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5%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increase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A4A4A4"/>
                      </a:solidFill>
                      <a:prstDash val="sysDash"/>
                    </a:lnT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48710"/>
            <a:chOff x="0" y="0"/>
            <a:chExt cx="9144000" cy="3648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" y="0"/>
              <a:ext cx="9127236" cy="36484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64" y="0"/>
              <a:ext cx="9127490" cy="3648710"/>
            </a:xfrm>
            <a:custGeom>
              <a:avLst/>
              <a:gdLst/>
              <a:ahLst/>
              <a:cxnLst/>
              <a:rect l="l" t="t" r="r" b="b"/>
              <a:pathLst>
                <a:path w="9127490" h="3648710">
                  <a:moveTo>
                    <a:pt x="9127236" y="0"/>
                  </a:moveTo>
                  <a:lnTo>
                    <a:pt x="0" y="0"/>
                  </a:lnTo>
                  <a:lnTo>
                    <a:pt x="0" y="3648455"/>
                  </a:lnTo>
                  <a:lnTo>
                    <a:pt x="9127236" y="3648455"/>
                  </a:lnTo>
                  <a:lnTo>
                    <a:pt x="9127236" y="0"/>
                  </a:lnTo>
                  <a:close/>
                </a:path>
              </a:pathLst>
            </a:custGeom>
            <a:solidFill>
              <a:srgbClr val="000C39">
                <a:alpha val="55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432"/>
              <a:ext cx="9127490" cy="3621404"/>
            </a:xfrm>
            <a:custGeom>
              <a:avLst/>
              <a:gdLst/>
              <a:ahLst/>
              <a:cxnLst/>
              <a:rect l="l" t="t" r="r" b="b"/>
              <a:pathLst>
                <a:path w="9127490" h="3621404">
                  <a:moveTo>
                    <a:pt x="9127236" y="0"/>
                  </a:moveTo>
                  <a:lnTo>
                    <a:pt x="0" y="0"/>
                  </a:lnTo>
                  <a:lnTo>
                    <a:pt x="0" y="3621024"/>
                  </a:lnTo>
                  <a:lnTo>
                    <a:pt x="9127236" y="3621024"/>
                  </a:lnTo>
                  <a:lnTo>
                    <a:pt x="9127236" y="0"/>
                  </a:lnTo>
                  <a:close/>
                </a:path>
              </a:pathLst>
            </a:custGeom>
            <a:solidFill>
              <a:srgbClr val="001F5F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7372" y="806957"/>
            <a:ext cx="2042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20" dirty="0">
                <a:solidFill>
                  <a:srgbClr val="FFFFFF"/>
                </a:solidFill>
                <a:latin typeface="Arial Narrow"/>
                <a:cs typeface="Arial Narrow"/>
              </a:rPr>
              <a:t>FULTON</a:t>
            </a:r>
            <a:r>
              <a:rPr sz="1400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Arial Narrow"/>
                <a:cs typeface="Arial Narrow"/>
              </a:rPr>
              <a:t>COUNTY</a:t>
            </a:r>
            <a:r>
              <a:rPr sz="1400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Arial Narrow"/>
                <a:cs typeface="Arial Narrow"/>
              </a:rPr>
              <a:t>GOVERNMENT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7372" y="1002284"/>
            <a:ext cx="39287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Arial Narrow"/>
                <a:cs typeface="Arial Narrow"/>
              </a:rPr>
              <a:t>Project</a:t>
            </a:r>
            <a:r>
              <a:rPr sz="6000" b="0" spc="210" dirty="0">
                <a:latin typeface="Arial Narrow"/>
                <a:cs typeface="Arial Narrow"/>
              </a:rPr>
              <a:t> </a:t>
            </a:r>
            <a:r>
              <a:rPr sz="6000" spc="-150" dirty="0">
                <a:solidFill>
                  <a:srgbClr val="E26C09"/>
                </a:solidFill>
                <a:latin typeface="Arial Narrow"/>
                <a:cs typeface="Arial Narrow"/>
              </a:rPr>
              <a:t>ORCA</a:t>
            </a:r>
            <a:endParaRPr sz="60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0059" y="117347"/>
            <a:ext cx="848868" cy="11079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5129" y="3883279"/>
            <a:ext cx="751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15" dirty="0">
                <a:solidFill>
                  <a:srgbClr val="1F487C"/>
                </a:solidFill>
                <a:latin typeface="Calibri"/>
                <a:cs typeface="Calibri"/>
              </a:rPr>
              <a:t>AGENDA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1117803" y="4455921"/>
            <a:ext cx="2327910" cy="1446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2000" spc="-375" dirty="0">
                <a:latin typeface="Calibri"/>
                <a:cs typeface="Calibri"/>
              </a:rPr>
              <a:t>ORCA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280" dirty="0">
                <a:latin typeface="Calibri"/>
                <a:cs typeface="Calibri"/>
              </a:rPr>
              <a:t>CASE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355" dirty="0">
                <a:latin typeface="Calibri"/>
                <a:cs typeface="Calibri"/>
              </a:rPr>
              <a:t>REDUCTION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000" spc="-345" dirty="0">
                <a:latin typeface="Calibri"/>
                <a:cs typeface="Calibri"/>
              </a:rPr>
              <a:t>CUMULATIVE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280" dirty="0">
                <a:latin typeface="Calibri"/>
                <a:cs typeface="Calibri"/>
              </a:rPr>
              <a:t>CASE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355" dirty="0">
                <a:latin typeface="Calibri"/>
                <a:cs typeface="Calibri"/>
              </a:rPr>
              <a:t>REDUCTION</a:t>
            </a:r>
            <a:endParaRPr sz="20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1635"/>
              </a:spcBef>
            </a:pPr>
            <a:r>
              <a:rPr sz="2400" spc="-235" dirty="0">
                <a:solidFill>
                  <a:srgbClr val="E26C09"/>
                </a:solidFill>
                <a:latin typeface="Calibri"/>
                <a:cs typeface="Calibri"/>
              </a:rPr>
              <a:t>JAIL</a:t>
            </a:r>
            <a:r>
              <a:rPr sz="2400" spc="-12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15" dirty="0">
                <a:solidFill>
                  <a:srgbClr val="E26C09"/>
                </a:solidFill>
                <a:latin typeface="Calibri"/>
                <a:cs typeface="Calibri"/>
              </a:rPr>
              <a:t>POPULATION</a:t>
            </a:r>
            <a:r>
              <a:rPr sz="2400" spc="-12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400" spc="-425" dirty="0">
                <a:solidFill>
                  <a:srgbClr val="E26C09"/>
                </a:solidFill>
                <a:latin typeface="Calibri"/>
                <a:cs typeface="Calibri"/>
              </a:rPr>
              <a:t>UPDATE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359" y="4460747"/>
            <a:ext cx="451484" cy="368935"/>
          </a:xfrm>
          <a:prstGeom prst="rect">
            <a:avLst/>
          </a:prstGeom>
          <a:solidFill>
            <a:srgbClr val="C5D7F0"/>
          </a:solidFill>
        </p:spPr>
        <p:txBody>
          <a:bodyPr vert="horz" wrap="square" lIns="0" tIns="2349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85"/>
              </a:spcBef>
            </a:pPr>
            <a:r>
              <a:rPr sz="1800" b="1" spc="-25" dirty="0">
                <a:latin typeface="Calibri"/>
                <a:cs typeface="Calibri"/>
              </a:rPr>
              <a:t>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359" y="5507735"/>
            <a:ext cx="447040" cy="368935"/>
          </a:xfrm>
          <a:prstGeom prst="rect">
            <a:avLst/>
          </a:prstGeom>
          <a:solidFill>
            <a:srgbClr val="C5D7F0"/>
          </a:solidFill>
        </p:spPr>
        <p:txBody>
          <a:bodyPr vert="horz" wrap="square" lIns="0" tIns="2349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85"/>
              </a:spcBef>
            </a:pPr>
            <a:r>
              <a:rPr sz="1800" b="1" spc="-25" dirty="0">
                <a:latin typeface="Calibri"/>
                <a:cs typeface="Calibri"/>
              </a:rPr>
              <a:t>03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359" y="4989576"/>
            <a:ext cx="445134" cy="370840"/>
          </a:xfrm>
          <a:prstGeom prst="rect">
            <a:avLst/>
          </a:prstGeom>
          <a:solidFill>
            <a:srgbClr val="C5D7F0"/>
          </a:solidFill>
        </p:spPr>
        <p:txBody>
          <a:bodyPr vert="horz" wrap="square" lIns="0" tIns="2413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90"/>
              </a:spcBef>
            </a:pPr>
            <a:r>
              <a:rPr sz="1800" b="1" spc="-25" dirty="0">
                <a:latin typeface="Calibri"/>
                <a:cs typeface="Calibri"/>
              </a:rPr>
              <a:t>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372" y="1860295"/>
            <a:ext cx="4859020" cy="1543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95"/>
              </a:spcBef>
            </a:pPr>
            <a:r>
              <a:rPr sz="4000" spc="215" dirty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sz="4000" spc="-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 Narrow"/>
                <a:cs typeface="Arial Narrow"/>
              </a:rPr>
              <a:t>Justice</a:t>
            </a:r>
            <a:r>
              <a:rPr sz="4000" spc="-1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Arial Narrow"/>
                <a:cs typeface="Arial Narrow"/>
              </a:rPr>
              <a:t>System</a:t>
            </a:r>
            <a:r>
              <a:rPr sz="4000" spc="-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 Narrow"/>
                <a:cs typeface="Arial Narrow"/>
              </a:rPr>
              <a:t>Update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75"/>
              </a:spcBef>
            </a:pPr>
            <a:r>
              <a:rPr sz="2400" spc="-390" dirty="0">
                <a:solidFill>
                  <a:srgbClr val="FFFFFF"/>
                </a:solidFill>
                <a:latin typeface="Calibri"/>
                <a:cs typeface="Calibri"/>
              </a:rPr>
              <a:t>JANUARY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Calibri"/>
                <a:cs typeface="Calibri"/>
              </a:rPr>
              <a:t>24,</a:t>
            </a:r>
            <a:r>
              <a:rPr sz="24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1356</Words>
  <Application>Microsoft Office PowerPoint</Application>
  <PresentationFormat>On-screen Show (4:3)</PresentationFormat>
  <Paragraphs>379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Gill Sans MT</vt:lpstr>
      <vt:lpstr>Segoe UI Symbol</vt:lpstr>
      <vt:lpstr>Times New Roman</vt:lpstr>
      <vt:lpstr>Office Theme</vt:lpstr>
      <vt:lpstr>PowerPoint Presentation</vt:lpstr>
      <vt:lpstr>Project ORCA</vt:lpstr>
      <vt:lpstr>Project O v e r v i e w</vt:lpstr>
      <vt:lpstr>P R O J E C T  O     R    C     A  C  A S E  R   E   D   U    C    T   I   O   N Dispositions by Office</vt:lpstr>
      <vt:lpstr>P R O J E C T  O     R    C     A  C  A S E  R   E   D   U    C    T   I   O   N Case Disposition S    u    m   m    a     r      y</vt:lpstr>
      <vt:lpstr>Hiring Progress Hiring Progress by Department As of 1/1/2024</vt:lpstr>
      <vt:lpstr>Project ORCA</vt:lpstr>
      <vt:lpstr>C    U   M   U   L      A  T    I    V    E  C  A  S E  R    E    D   U    C      T    I    O   N JUST I CE SYST E M S C O R E C A R D</vt:lpstr>
      <vt:lpstr>Project ORCA</vt:lpstr>
      <vt:lpstr>Average Monthly Population</vt:lpstr>
      <vt:lpstr>Average Monthly Jail Population Population by facility</vt:lpstr>
      <vt:lpstr>Jail Population facility utilization AS OF 12/31/2023</vt:lpstr>
      <vt:lpstr>JAIL P    O   P   U   L    A  T    I    ON FULL I N M ATE ANALYSIS As of 1/5/2024</vt:lpstr>
      <vt:lpstr>U  N   I   N  D  I   C   T   E  D  J A I L  P    O   P   U   L     A T    I    O   N DAYS IN JAIL As of 1/5/2024</vt:lpstr>
      <vt:lpstr>Ankle Monitor Updates</vt:lpstr>
      <vt:lpstr>P R I O R I T I E S</vt:lpstr>
      <vt:lpstr>Justice System Dashboards public information</vt:lpstr>
      <vt:lpstr>QUESTIONS</vt:lpstr>
      <vt:lpstr>Jail Bridging Plan</vt:lpstr>
      <vt:lpstr>Jail Maintenance and Repairs</vt:lpstr>
      <vt:lpstr>Jail Maintenance and Repairs</vt:lpstr>
      <vt:lpstr>Jail Maintenance and Repairs</vt:lpstr>
      <vt:lpstr>Jail Maintenance and Repairs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Fulton County Operational Report January 24, 2024 Board of Commissioners Meeting</dc:title>
  <dc:creator>Rowicki, Mike</dc:creator>
  <cp:lastModifiedBy>Avery, Chris</cp:lastModifiedBy>
  <cp:revision>3</cp:revision>
  <dcterms:created xsi:type="dcterms:W3CDTF">2024-01-24T19:15:32Z</dcterms:created>
  <dcterms:modified xsi:type="dcterms:W3CDTF">2024-01-25T19:20:54Z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2024-01-24T00:00:00Z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MSIP_Label_171d883f-cbf1-4db2-8fcd-1fba56777934_Enabled">
    <vt:lpwstr>true</vt:lpwstr>
  </property>
  <property fmtid="{D5CDD505-2E9C-101B-9397-08002B2CF9AE}" pid="7" name="MSIP_Label_171d883f-cbf1-4db2-8fcd-1fba56777934_SetDate">
    <vt:lpwstr>2024-01-25T18:38:04Z</vt:lpwstr>
  </property>
  <property fmtid="{D5CDD505-2E9C-101B-9397-08002B2CF9AE}" pid="8" name="MSIP_Label_171d883f-cbf1-4db2-8fcd-1fba56777934_Method">
    <vt:lpwstr>Standard</vt:lpwstr>
  </property>
  <property fmtid="{D5CDD505-2E9C-101B-9397-08002B2CF9AE}" pid="9" name="MSIP_Label_171d883f-cbf1-4db2-8fcd-1fba56777934_Name">
    <vt:lpwstr>defa4170-0d19-0005-0004-bc88714345d2</vt:lpwstr>
  </property>
  <property fmtid="{D5CDD505-2E9C-101B-9397-08002B2CF9AE}" pid="10" name="MSIP_Label_171d883f-cbf1-4db2-8fcd-1fba56777934_SiteId">
    <vt:lpwstr>e9419b64-f703-46e8-a508-e2531b655ba4</vt:lpwstr>
  </property>
  <property fmtid="{D5CDD505-2E9C-101B-9397-08002B2CF9AE}" pid="11" name="MSIP_Label_171d883f-cbf1-4db2-8fcd-1fba56777934_ActionId">
    <vt:lpwstr>997f3bd3-62d7-4031-b0a1-a38b917799a8</vt:lpwstr>
  </property>
  <property fmtid="{D5CDD505-2E9C-101B-9397-08002B2CF9AE}" pid="12" name="MSIP_Label_171d883f-cbf1-4db2-8fcd-1fba56777934_ContentBits">
    <vt:lpwstr>0</vt:lpwstr>
  </property>
</Properties>
</file>