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m4a" ContentType="audio/mp4"/>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1" r:id="rId1"/>
  </p:sldMasterIdLst>
  <p:notesMasterIdLst>
    <p:notesMasterId r:id="rId26"/>
  </p:notesMasterIdLst>
  <p:sldIdLst>
    <p:sldId id="268" r:id="rId2"/>
    <p:sldId id="265" r:id="rId3"/>
    <p:sldId id="269" r:id="rId4"/>
    <p:sldId id="270" r:id="rId5"/>
    <p:sldId id="261" r:id="rId6"/>
    <p:sldId id="288" r:id="rId7"/>
    <p:sldId id="266" r:id="rId8"/>
    <p:sldId id="257" r:id="rId9"/>
    <p:sldId id="258" r:id="rId10"/>
    <p:sldId id="262" r:id="rId11"/>
    <p:sldId id="285" r:id="rId12"/>
    <p:sldId id="286" r:id="rId13"/>
    <p:sldId id="287" r:id="rId14"/>
    <p:sldId id="275" r:id="rId15"/>
    <p:sldId id="273" r:id="rId16"/>
    <p:sldId id="272" r:id="rId17"/>
    <p:sldId id="276" r:id="rId18"/>
    <p:sldId id="281" r:id="rId19"/>
    <p:sldId id="282" r:id="rId20"/>
    <p:sldId id="283" r:id="rId21"/>
    <p:sldId id="284" r:id="rId22"/>
    <p:sldId id="267" r:id="rId23"/>
    <p:sldId id="289" r:id="rId24"/>
    <p:sldId id="290"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000000"/>
    <a:srgbClr val="0000FF"/>
    <a:srgbClr val="FFCC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65226" autoAdjust="0"/>
  </p:normalViewPr>
  <p:slideViewPr>
    <p:cSldViewPr>
      <p:cViewPr varScale="1">
        <p:scale>
          <a:sx n="44" d="100"/>
          <a:sy n="44" d="100"/>
        </p:scale>
        <p:origin x="19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5" d="100"/>
          <a:sy n="35" d="100"/>
        </p:scale>
        <p:origin x="-8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72764264-3CDD-4A5A-AA95-4A298509EFCC}" type="slidenum">
              <a:rPr lang="en-US" altLang="en-US"/>
              <a:pPr>
                <a:defRPr/>
              </a:pPr>
              <a:t>‹#›</a:t>
            </a:fld>
            <a:endParaRPr lang="en-US" altLang="en-US"/>
          </a:p>
        </p:txBody>
      </p:sp>
    </p:spTree>
    <p:extLst>
      <p:ext uri="{BB962C8B-B14F-4D97-AF65-F5344CB8AC3E}">
        <p14:creationId xmlns:p14="http://schemas.microsoft.com/office/powerpoint/2010/main" val="34256713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p:spPr>
        <p:txBody>
          <a:bodyPr/>
          <a:lstStyle/>
          <a:p>
            <a:r>
              <a:rPr lang="en-US" altLang="en-US" dirty="0" smtClean="0">
                <a:latin typeface="Arial" panose="020B0604020202020204" pitchFamily="34" charset="0"/>
              </a:rPr>
              <a:t>Welcome, and thank you for attendin</a:t>
            </a:r>
            <a:r>
              <a:rPr lang="en-US" altLang="en-US" baseline="0" dirty="0" smtClean="0">
                <a:latin typeface="Arial" panose="020B0604020202020204" pitchFamily="34" charset="0"/>
              </a:rPr>
              <a:t>g.  This presentation is brought to you by the Department of Finance, Payroll Division.  The topics that we are going to discuss are filling out the Direct Deposit and Pay card form, Credit Union deductions, Payroll Cancellations, Federal and State Tax Deductions, and Transportation employee discount offerings.</a:t>
            </a:r>
            <a:endParaRPr lang="en-US" altLang="en-US" dirty="0" smtClean="0">
              <a:latin typeface="Arial" panose="020B0604020202020204" pitchFamily="34" charset="0"/>
            </a:endParaRPr>
          </a:p>
        </p:txBody>
      </p:sp>
      <p:sp>
        <p:nvSpPr>
          <p:cNvPr id="410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C14A75-6A1C-4908-AA16-1FA5BCA649A7}" type="slidenum">
              <a:rPr lang="en-US" altLang="en-US" smtClean="0"/>
              <a:pPr>
                <a:spcBef>
                  <a:spcPct val="0"/>
                </a:spcBef>
              </a:pPr>
              <a:t>1</a:t>
            </a:fld>
            <a:endParaRPr lang="en-US" altLang="en-US" smtClean="0"/>
          </a:p>
        </p:txBody>
      </p:sp>
    </p:spTree>
    <p:extLst>
      <p:ext uri="{BB962C8B-B14F-4D97-AF65-F5344CB8AC3E}">
        <p14:creationId xmlns:p14="http://schemas.microsoft.com/office/powerpoint/2010/main" val="2663591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184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965738-879C-471C-AED6-F79ABD38EFF5}"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2266387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204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3970-E9A7-4C7A-AD1C-B80C2E8A7079}"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1535053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2253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99339A-4099-4032-B4FF-7BEB2E8E9B8D}" type="slidenum">
              <a:rPr lang="en-US" altLang="en-US" smtClean="0"/>
              <a:pPr>
                <a:spcBef>
                  <a:spcPct val="0"/>
                </a:spcBef>
              </a:pPr>
              <a:t>12</a:t>
            </a:fld>
            <a:endParaRPr lang="en-US" altLang="en-US" smtClean="0"/>
          </a:p>
        </p:txBody>
      </p:sp>
    </p:spTree>
    <p:extLst>
      <p:ext uri="{BB962C8B-B14F-4D97-AF65-F5344CB8AC3E}">
        <p14:creationId xmlns:p14="http://schemas.microsoft.com/office/powerpoint/2010/main" val="1058266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2458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C0026F-0432-492C-A3C3-CA40F1268594}"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3133999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altLang="en-US" dirty="0" smtClean="0">
                <a:latin typeface="Arial" panose="020B0604020202020204" pitchFamily="34" charset="0"/>
              </a:rPr>
              <a:t>ESS is</a:t>
            </a:r>
            <a:r>
              <a:rPr lang="en-US" altLang="en-US" baseline="0" dirty="0" smtClean="0">
                <a:latin typeface="Arial" panose="020B0604020202020204" pitchFamily="34" charset="0"/>
              </a:rPr>
              <a:t> the Employee Self Service System.  </a:t>
            </a:r>
            <a:endParaRPr lang="en-US" altLang="en-US" dirty="0" smtClean="0">
              <a:latin typeface="Arial" panose="020B0604020202020204" pitchFamily="34" charset="0"/>
            </a:endParaRPr>
          </a:p>
        </p:txBody>
      </p:sp>
      <p:sp>
        <p:nvSpPr>
          <p:cNvPr id="3277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5A9439-9D53-458E-ADAD-DB9136D80979}"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263258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3072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3E250F-9C51-4FD0-AE9B-8B904947B556}"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2746222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D8E1A7-9802-4077-ABD2-AFD4157D2AD1}" type="slidenum">
              <a:rPr lang="en-US" altLang="en-US" smtClean="0"/>
              <a:pPr>
                <a:spcBef>
                  <a:spcPct val="0"/>
                </a:spcBef>
              </a:pPr>
              <a:t>16</a:t>
            </a:fld>
            <a:endParaRPr lang="en-US" altLang="en-US" smtClean="0"/>
          </a:p>
        </p:txBody>
      </p:sp>
    </p:spTree>
    <p:extLst>
      <p:ext uri="{BB962C8B-B14F-4D97-AF65-F5344CB8AC3E}">
        <p14:creationId xmlns:p14="http://schemas.microsoft.com/office/powerpoint/2010/main" val="455798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3482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520DA3-4DEB-4A65-A681-73119A941065}"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2832566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3686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DC4A16-9B49-4B75-AB68-45454964D434}"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1945954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3891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C33BF7-59CD-4DC0-8C6D-FFB29F7807D6}"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6056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dirty="0" smtClean="0">
                <a:latin typeface="Arial" panose="020B0604020202020204" pitchFamily="34" charset="0"/>
              </a:rPr>
              <a:t>I</a:t>
            </a:r>
            <a:r>
              <a:rPr lang="en-US" altLang="en-US" baseline="0" dirty="0" smtClean="0">
                <a:latin typeface="Arial" panose="020B0604020202020204" pitchFamily="34" charset="0"/>
              </a:rPr>
              <a:t>f you wish to enroll in Direct Deposit, you’ll complete the Take Advantage of Direct Deposit and Pay Card form and the following is required:</a:t>
            </a:r>
          </a:p>
          <a:p>
            <a:r>
              <a:rPr lang="en-US" altLang="en-US" baseline="0" dirty="0" smtClean="0">
                <a:latin typeface="Arial" panose="020B0604020202020204" pitchFamily="34" charset="0"/>
              </a:rPr>
              <a:t>	--check in the box “I choose to enroll in the Direct Deposit Program”</a:t>
            </a:r>
          </a:p>
          <a:p>
            <a:r>
              <a:rPr lang="en-US" altLang="en-US" baseline="0" dirty="0" smtClean="0">
                <a:latin typeface="Arial" panose="020B0604020202020204" pitchFamily="34" charset="0"/>
              </a:rPr>
              <a:t>	--complete your name, employee id, department and phone number</a:t>
            </a:r>
          </a:p>
          <a:p>
            <a:r>
              <a:rPr lang="en-US" altLang="en-US" baseline="0" dirty="0" smtClean="0">
                <a:latin typeface="Arial" panose="020B0604020202020204" pitchFamily="34" charset="0"/>
              </a:rPr>
              <a:t>	--you’ll choose either checking or savings account number and you’ll fill in the routing number and account number</a:t>
            </a:r>
          </a:p>
          <a:p>
            <a:r>
              <a:rPr lang="en-US" altLang="en-US" baseline="0" dirty="0" smtClean="0">
                <a:latin typeface="Arial" panose="020B0604020202020204" pitchFamily="34" charset="0"/>
              </a:rPr>
              <a:t>	-- you must include either a voided check or bank documentation with your account number listed</a:t>
            </a:r>
          </a:p>
          <a:p>
            <a:r>
              <a:rPr lang="en-US" altLang="en-US" baseline="0" dirty="0" smtClean="0">
                <a:latin typeface="Arial" panose="020B0604020202020204" pitchFamily="34" charset="0"/>
              </a:rPr>
              <a:t>	--you must sign and date the form</a:t>
            </a:r>
          </a:p>
          <a:p>
            <a:r>
              <a:rPr lang="en-US" altLang="en-US" baseline="0" dirty="0" smtClean="0">
                <a:latin typeface="Arial" panose="020B0604020202020204" pitchFamily="34" charset="0"/>
              </a:rPr>
              <a:t>If you wish to enroll in Pay card Program, you’ll complete the Take Advantage of Direct Deposit and Pay Card form and the following is required:</a:t>
            </a:r>
          </a:p>
          <a:p>
            <a:r>
              <a:rPr lang="en-US" altLang="en-US" baseline="0" dirty="0" smtClean="0">
                <a:latin typeface="Arial" panose="020B0604020202020204" pitchFamily="34" charset="0"/>
              </a:rPr>
              <a:t>	--check in the box “</a:t>
            </a:r>
            <a:r>
              <a:rPr lang="en-US" sz="1200" b="0" i="0" kern="1200" dirty="0" smtClean="0">
                <a:solidFill>
                  <a:schemeClr val="tx1"/>
                </a:solidFill>
                <a:effectLst/>
                <a:latin typeface="Arial" charset="0"/>
                <a:ea typeface="+mn-ea"/>
                <a:cs typeface="+mn-cs"/>
              </a:rPr>
              <a:t>In lieu of the Direct Deposit Program to my Banking Institution of choice, the Fulton County </a:t>
            </a:r>
            <a:r>
              <a:rPr lang="en-US" sz="1200" b="0" i="0" kern="1200" dirty="0" err="1" smtClean="0">
                <a:solidFill>
                  <a:schemeClr val="tx1"/>
                </a:solidFill>
                <a:effectLst/>
                <a:latin typeface="Arial" charset="0"/>
                <a:ea typeface="+mn-ea"/>
                <a:cs typeface="+mn-cs"/>
              </a:rPr>
              <a:t>PayCard</a:t>
            </a:r>
            <a:r>
              <a:rPr lang="en-US" sz="1200" b="0" i="0" kern="1200" dirty="0" smtClean="0">
                <a:solidFill>
                  <a:schemeClr val="tx1"/>
                </a:solidFill>
                <a:effectLst/>
                <a:latin typeface="Arial" charset="0"/>
                <a:ea typeface="+mn-ea"/>
                <a:cs typeface="+mn-cs"/>
              </a:rPr>
              <a:t> should be set up.  	I have been provided with a list of any applicable fees associated with this account.  I authorize credit entries and any payroll 	adjustments to be made to my account”</a:t>
            </a:r>
          </a:p>
          <a:p>
            <a:r>
              <a:rPr lang="en-US" sz="1200" b="0" i="0" kern="1200" dirty="0" smtClean="0">
                <a:solidFill>
                  <a:schemeClr val="tx1"/>
                </a:solidFill>
                <a:effectLst/>
                <a:latin typeface="Arial" charset="0"/>
                <a:ea typeface="+mn-ea"/>
                <a:cs typeface="+mn-cs"/>
              </a:rPr>
              <a:t>	--you</a:t>
            </a:r>
            <a:r>
              <a:rPr lang="en-US" sz="1200" b="0" i="0" kern="1200" baseline="0" dirty="0" smtClean="0">
                <a:solidFill>
                  <a:schemeClr val="tx1"/>
                </a:solidFill>
                <a:effectLst/>
                <a:latin typeface="Arial" charset="0"/>
                <a:ea typeface="+mn-ea"/>
                <a:cs typeface="+mn-cs"/>
              </a:rPr>
              <a:t> must sign and date the form</a:t>
            </a:r>
          </a:p>
          <a:p>
            <a:endParaRPr lang="en-US" sz="1200" b="0" i="0" kern="1200" baseline="0" dirty="0" smtClean="0">
              <a:solidFill>
                <a:schemeClr val="tx1"/>
              </a:solidFill>
              <a:effectLst/>
              <a:latin typeface="Arial" charset="0"/>
              <a:ea typeface="+mn-ea"/>
              <a:cs typeface="+mn-cs"/>
            </a:endParaRPr>
          </a:p>
          <a:p>
            <a:r>
              <a:rPr lang="en-US" sz="1200" b="0" i="0" kern="1200" baseline="0" dirty="0" smtClean="0">
                <a:solidFill>
                  <a:schemeClr val="tx1"/>
                </a:solidFill>
                <a:effectLst/>
                <a:latin typeface="Arial" charset="0"/>
                <a:ea typeface="+mn-ea"/>
                <a:cs typeface="+mn-cs"/>
              </a:rPr>
              <a:t>If you don’t select an option, after receiving two pay checks in a row,  Fulton County will automatically enroll you in the Pay card program</a:t>
            </a:r>
            <a:endParaRPr lang="en-US" sz="1200" b="0" i="0" kern="1200" dirty="0" smtClean="0">
              <a:solidFill>
                <a:schemeClr val="tx1"/>
              </a:solidFill>
              <a:effectLst/>
              <a:latin typeface="Arial" charset="0"/>
              <a:ea typeface="+mn-ea"/>
              <a:cs typeface="+mn-cs"/>
            </a:endParaRPr>
          </a:p>
          <a:p>
            <a:endParaRPr lang="en-US" altLang="en-US" sz="1200" b="0" i="0" kern="1200" baseline="0" dirty="0" smtClean="0">
              <a:solidFill>
                <a:schemeClr val="tx1"/>
              </a:solidFill>
              <a:effectLst/>
              <a:latin typeface="Arial" charset="0"/>
              <a:ea typeface="+mn-ea"/>
              <a:cs typeface="+mn-cs"/>
            </a:endParaRPr>
          </a:p>
          <a:p>
            <a:endParaRPr lang="en-US" altLang="en-US" b="0" i="0" baseline="0" dirty="0" smtClean="0">
              <a:latin typeface="Arial" panose="020B0604020202020204" pitchFamily="34" charset="0"/>
            </a:endParaRPr>
          </a:p>
        </p:txBody>
      </p:sp>
      <p:sp>
        <p:nvSpPr>
          <p:cNvPr id="4710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A9F39A-F701-490D-97FD-53500E69E462}" type="slidenum">
              <a:rPr lang="en-US" altLang="en-US" smtClean="0"/>
              <a:pPr>
                <a:spcBef>
                  <a:spcPct val="0"/>
                </a:spcBef>
              </a:pPr>
              <a:t>2</a:t>
            </a:fld>
            <a:endParaRPr lang="en-US" altLang="en-US" smtClean="0"/>
          </a:p>
        </p:txBody>
      </p:sp>
    </p:spTree>
    <p:extLst>
      <p:ext uri="{BB962C8B-B14F-4D97-AF65-F5344CB8AC3E}">
        <p14:creationId xmlns:p14="http://schemas.microsoft.com/office/powerpoint/2010/main" val="3918803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4096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EE82BA-DB5C-4337-A6AE-A35E74F81D0B}"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693460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9FDB9E-4531-4C4A-8867-FCCE79E419B8}"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54155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US" sz="1200" b="1" i="0" u="none" strike="noStrike" kern="1200" baseline="0" dirty="0" smtClean="0">
                <a:solidFill>
                  <a:schemeClr val="tx1"/>
                </a:solidFill>
                <a:latin typeface="Arial" charset="0"/>
                <a:ea typeface="+mn-ea"/>
                <a:cs typeface="+mn-cs"/>
              </a:rPr>
              <a:t>Congratulations</a:t>
            </a:r>
          </a:p>
          <a:p>
            <a:r>
              <a:rPr lang="en-US" sz="1200" b="0" i="0" u="none" strike="noStrike" kern="1200" baseline="0" dirty="0" smtClean="0">
                <a:solidFill>
                  <a:schemeClr val="tx1"/>
                </a:solidFill>
                <a:latin typeface="Arial" charset="0"/>
                <a:ea typeface="+mn-ea"/>
                <a:cs typeface="+mn-cs"/>
              </a:rPr>
              <a:t>You are eligible for the </a:t>
            </a:r>
            <a:r>
              <a:rPr lang="en-US" sz="1200" b="0" i="1" u="none" strike="noStrike" kern="1200" baseline="0" dirty="0" smtClean="0">
                <a:solidFill>
                  <a:schemeClr val="tx1"/>
                </a:solidFill>
                <a:latin typeface="Arial" charset="0"/>
                <a:ea typeface="+mn-ea"/>
                <a:cs typeface="+mn-cs"/>
              </a:rPr>
              <a:t>Wells Fargo At Work </a:t>
            </a:r>
            <a:r>
              <a:rPr lang="en-US" sz="1200" b="0" i="0" u="none" strike="noStrike" kern="1200" baseline="0" dirty="0" smtClean="0">
                <a:solidFill>
                  <a:schemeClr val="tx1"/>
                </a:solidFill>
                <a:latin typeface="Arial" charset="0"/>
                <a:ea typeface="+mn-ea"/>
                <a:cs typeface="+mn-cs"/>
              </a:rPr>
              <a:t>program—a valuable package of accounts, services and special benefits</a:t>
            </a:r>
          </a:p>
          <a:p>
            <a:r>
              <a:rPr lang="en-US" sz="1200" b="0" i="0" u="none" strike="noStrike" kern="1200" baseline="0" dirty="0" smtClean="0">
                <a:solidFill>
                  <a:schemeClr val="tx1"/>
                </a:solidFill>
                <a:latin typeface="Arial" charset="0"/>
                <a:ea typeface="+mn-ea"/>
                <a:cs typeface="+mn-cs"/>
              </a:rPr>
              <a:t>that can help you reach your financial goals.</a:t>
            </a:r>
          </a:p>
          <a:p>
            <a:endParaRPr lang="en-US" alt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Wells Fargo Premium Membership® Checking Package gives you more ways to access and manage your money</a:t>
            </a:r>
          </a:p>
          <a:p>
            <a:endParaRPr lang="en-US" alt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Take advantage of benefits on financial accounts and services</a:t>
            </a:r>
          </a:p>
          <a:p>
            <a:r>
              <a:rPr lang="en-US" sz="1200" b="0" i="0" u="none" strike="noStrike" kern="1200" baseline="0" dirty="0" smtClean="0">
                <a:solidFill>
                  <a:schemeClr val="tx1"/>
                </a:solidFill>
                <a:latin typeface="Arial" charset="0"/>
                <a:ea typeface="+mn-ea"/>
                <a:cs typeface="+mn-cs"/>
              </a:rPr>
              <a:t>• home mortgages • home equity loans • personal loans • auto loans • student loans • investments*</a:t>
            </a:r>
          </a:p>
          <a:p>
            <a:r>
              <a:rPr lang="en-US" sz="1200" b="0" i="0" u="none" strike="noStrike" kern="1200" baseline="0" dirty="0" smtClean="0">
                <a:solidFill>
                  <a:schemeClr val="tx1"/>
                </a:solidFill>
                <a:latin typeface="Arial" charset="0"/>
                <a:ea typeface="+mn-ea"/>
                <a:cs typeface="+mn-cs"/>
              </a:rPr>
              <a:t>• lines of credit • identity theft protection* • and more</a:t>
            </a:r>
          </a:p>
          <a:p>
            <a:endParaRPr lang="en-US" altLang="en-US" sz="1200" b="0" i="0" u="none" strike="noStrike" kern="1200" baseline="0" dirty="0" smtClean="0">
              <a:solidFill>
                <a:schemeClr val="tx1"/>
              </a:solidFill>
              <a:latin typeface="Arial" charset="0"/>
              <a:ea typeface="+mn-ea"/>
              <a:cs typeface="+mn-cs"/>
            </a:endParaRPr>
          </a:p>
          <a:p>
            <a:r>
              <a:rPr lang="en-US" altLang="en-US" sz="1200" b="0" i="0" u="none" strike="noStrike" kern="1200" baseline="0" dirty="0" smtClean="0">
                <a:solidFill>
                  <a:schemeClr val="tx1"/>
                </a:solidFill>
                <a:latin typeface="Arial" charset="0"/>
                <a:ea typeface="+mn-ea"/>
                <a:cs typeface="+mn-cs"/>
              </a:rPr>
              <a:t>Enrolling is easy:</a:t>
            </a:r>
          </a:p>
          <a:p>
            <a:r>
              <a:rPr lang="en-US" sz="1200" b="0" i="0" u="none" strike="noStrike" kern="1200" baseline="0" dirty="0" smtClean="0">
                <a:solidFill>
                  <a:schemeClr val="tx1"/>
                </a:solidFill>
                <a:latin typeface="Arial" charset="0"/>
                <a:ea typeface="+mn-ea"/>
                <a:cs typeface="+mn-cs"/>
              </a:rPr>
              <a:t>1. Open a </a:t>
            </a:r>
            <a:r>
              <a:rPr lang="en-US" sz="1200" b="0" i="1" u="none" strike="noStrike" kern="1200" baseline="0" dirty="0" smtClean="0">
                <a:solidFill>
                  <a:schemeClr val="tx1"/>
                </a:solidFill>
                <a:latin typeface="Arial" charset="0"/>
                <a:ea typeface="+mn-ea"/>
                <a:cs typeface="+mn-cs"/>
              </a:rPr>
              <a:t>Premium Membership </a:t>
            </a:r>
            <a:r>
              <a:rPr lang="en-US" sz="1200" b="0" i="0" u="none" strike="noStrike" kern="1200" baseline="0" dirty="0" smtClean="0">
                <a:solidFill>
                  <a:schemeClr val="tx1"/>
                </a:solidFill>
                <a:latin typeface="Arial" charset="0"/>
                <a:ea typeface="+mn-ea"/>
                <a:cs typeface="+mn-cs"/>
              </a:rPr>
              <a:t>Checking Package at any Wells Fargo banking location</a:t>
            </a:r>
          </a:p>
          <a:p>
            <a:r>
              <a:rPr lang="en-US" sz="1200" b="0" i="0" u="none" strike="noStrike" kern="1200" baseline="0" dirty="0" smtClean="0">
                <a:solidFill>
                  <a:schemeClr val="tx1"/>
                </a:solidFill>
                <a:latin typeface="Arial" charset="0"/>
                <a:ea typeface="+mn-ea"/>
                <a:cs typeface="+mn-cs"/>
              </a:rPr>
              <a:t>2. Sign up for Direct Deposit or set up another qualifying service to waive your monthly fee</a:t>
            </a:r>
          </a:p>
          <a:p>
            <a:r>
              <a:rPr lang="en-US" sz="1200" b="0" i="0" u="none" strike="noStrike" kern="1200" baseline="0" dirty="0" smtClean="0">
                <a:solidFill>
                  <a:schemeClr val="tx1"/>
                </a:solidFill>
                <a:latin typeface="Arial" charset="0"/>
                <a:ea typeface="+mn-ea"/>
                <a:cs typeface="+mn-cs"/>
              </a:rPr>
              <a:t>3. Take advantage of all your </a:t>
            </a:r>
            <a:r>
              <a:rPr lang="en-US" sz="1200" b="0" i="1" u="none" strike="noStrike" kern="1200" baseline="0" dirty="0" smtClean="0">
                <a:solidFill>
                  <a:schemeClr val="tx1"/>
                </a:solidFill>
                <a:latin typeface="Arial" charset="0"/>
                <a:ea typeface="+mn-ea"/>
                <a:cs typeface="+mn-cs"/>
              </a:rPr>
              <a:t>Wells Fargo At Work </a:t>
            </a:r>
            <a:r>
              <a:rPr lang="en-US" sz="1200" b="0" i="0" u="none" strike="noStrike" kern="1200" baseline="0" dirty="0" smtClean="0">
                <a:solidFill>
                  <a:schemeClr val="tx1"/>
                </a:solidFill>
                <a:latin typeface="Arial" charset="0"/>
                <a:ea typeface="+mn-ea"/>
                <a:cs typeface="+mn-cs"/>
              </a:rPr>
              <a:t>benefits</a:t>
            </a:r>
          </a:p>
          <a:p>
            <a:r>
              <a:rPr lang="en-US" sz="1200" b="0" i="0" u="none" strike="noStrike" kern="1200" baseline="0" dirty="0" smtClean="0">
                <a:solidFill>
                  <a:schemeClr val="tx1"/>
                </a:solidFill>
                <a:latin typeface="Arial" charset="0"/>
                <a:ea typeface="+mn-ea"/>
                <a:cs typeface="+mn-cs"/>
              </a:rPr>
              <a:t>To find out more, call 1−800−TO−WELLS (1−800−869−3557) stop by any Wells Fargo banking</a:t>
            </a:r>
          </a:p>
          <a:p>
            <a:r>
              <a:rPr lang="en-US" sz="1200" b="0" i="0" u="none" strike="noStrike" kern="1200" baseline="0" dirty="0" smtClean="0">
                <a:solidFill>
                  <a:schemeClr val="tx1"/>
                </a:solidFill>
                <a:latin typeface="Arial" charset="0"/>
                <a:ea typeface="+mn-ea"/>
                <a:cs typeface="+mn-cs"/>
              </a:rPr>
              <a:t>location</a:t>
            </a:r>
          </a:p>
        </p:txBody>
      </p:sp>
      <p:sp>
        <p:nvSpPr>
          <p:cNvPr id="4506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6F8F72-C0E3-450F-8858-7B0631707638}" type="slidenum">
              <a:rPr lang="en-US" altLang="en-US" smtClean="0"/>
              <a:pPr>
                <a:spcBef>
                  <a:spcPct val="0"/>
                </a:spcBef>
              </a:pPr>
              <a:t>22</a:t>
            </a:fld>
            <a:endParaRPr lang="en-US" altLang="en-US" smtClean="0"/>
          </a:p>
        </p:txBody>
      </p:sp>
    </p:spTree>
    <p:extLst>
      <p:ext uri="{BB962C8B-B14F-4D97-AF65-F5344CB8AC3E}">
        <p14:creationId xmlns:p14="http://schemas.microsoft.com/office/powerpoint/2010/main" val="3920733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US" altLang="en-US" dirty="0" smtClean="0">
                <a:latin typeface="Arial" panose="020B0604020202020204" pitchFamily="34" charset="0"/>
              </a:rPr>
              <a:t>If you have</a:t>
            </a:r>
            <a:r>
              <a:rPr lang="en-US" altLang="en-US" baseline="0" dirty="0" smtClean="0">
                <a:latin typeface="Arial" panose="020B0604020202020204" pitchFamily="34" charset="0"/>
              </a:rPr>
              <a:t> any questions regarding Payroll, please email Payroll Unit at payrollunit@fultoncountyga.gov or call 404-612-7605 Option </a:t>
            </a:r>
            <a:r>
              <a:rPr lang="en-US" altLang="en-US" baseline="0" dirty="0" smtClean="0">
                <a:latin typeface="Arial" panose="020B0604020202020204" pitchFamily="34" charset="0"/>
              </a:rPr>
              <a:t>3.</a:t>
            </a:r>
            <a:endParaRPr lang="en-US" altLang="en-US" dirty="0" smtClean="0">
              <a:latin typeface="Arial" panose="020B0604020202020204" pitchFamily="34" charset="0"/>
            </a:endParaRPr>
          </a:p>
        </p:txBody>
      </p:sp>
      <p:sp>
        <p:nvSpPr>
          <p:cNvPr id="4506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6F8F72-C0E3-450F-8858-7B0631707638}"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487017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and welcome to Fulton County.</a:t>
            </a:r>
            <a:endParaRPr lang="en-US" dirty="0"/>
          </a:p>
        </p:txBody>
      </p:sp>
      <p:sp>
        <p:nvSpPr>
          <p:cNvPr id="4" name="Slide Number Placeholder 3"/>
          <p:cNvSpPr>
            <a:spLocks noGrp="1"/>
          </p:cNvSpPr>
          <p:nvPr>
            <p:ph type="sldNum" sz="quarter" idx="10"/>
          </p:nvPr>
        </p:nvSpPr>
        <p:spPr/>
        <p:txBody>
          <a:bodyPr/>
          <a:lstStyle/>
          <a:p>
            <a:pPr>
              <a:defRPr/>
            </a:pPr>
            <a:fld id="{72764264-3CDD-4A5A-AA95-4A298509EFCC}" type="slidenum">
              <a:rPr lang="en-US" altLang="en-US" smtClean="0"/>
              <a:pPr>
                <a:defRPr/>
              </a:pPr>
              <a:t>24</a:t>
            </a:fld>
            <a:endParaRPr lang="en-US" altLang="en-US"/>
          </a:p>
        </p:txBody>
      </p:sp>
    </p:spTree>
    <p:extLst>
      <p:ext uri="{BB962C8B-B14F-4D97-AF65-F5344CB8AC3E}">
        <p14:creationId xmlns:p14="http://schemas.microsoft.com/office/powerpoint/2010/main" val="1135415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r>
              <a:rPr lang="en-US" altLang="en-US" dirty="0" smtClean="0">
                <a:latin typeface="Arial" panose="020B0604020202020204" pitchFamily="34" charset="0"/>
              </a:rPr>
              <a:t>This</a:t>
            </a:r>
            <a:r>
              <a:rPr lang="en-US" altLang="en-US" baseline="0" dirty="0" smtClean="0">
                <a:latin typeface="Arial" panose="020B0604020202020204" pitchFamily="34" charset="0"/>
              </a:rPr>
              <a:t> slide provides additional information regarding the Paycard program.   </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The </a:t>
            </a:r>
            <a:r>
              <a:rPr lang="en-US" altLang="en-US" baseline="0" dirty="0" err="1" smtClean="0">
                <a:latin typeface="Arial" panose="020B0604020202020204" pitchFamily="34" charset="0"/>
              </a:rPr>
              <a:t>CashPay</a:t>
            </a:r>
            <a:r>
              <a:rPr lang="en-US" altLang="en-US" baseline="0" dirty="0" smtClean="0">
                <a:latin typeface="Arial" panose="020B0604020202020204" pitchFamily="34" charset="0"/>
              </a:rPr>
              <a:t> prepaid debit card is a fast and convenient way to receive your pay.  You are automatically approved for this card – no credit check or bank account is required.</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The benefits include:</a:t>
            </a:r>
          </a:p>
          <a:p>
            <a:r>
              <a:rPr lang="en-US" altLang="en-US" baseline="0" dirty="0" smtClean="0">
                <a:latin typeface="Arial" panose="020B0604020202020204" pitchFamily="34" charset="0"/>
              </a:rPr>
              <a:t>	Get instant access to pay by 9:00am on payday</a:t>
            </a:r>
          </a:p>
          <a:p>
            <a:r>
              <a:rPr lang="en-US" altLang="en-US" baseline="0" dirty="0" smtClean="0">
                <a:latin typeface="Arial" panose="020B0604020202020204" pitchFamily="34" charset="0"/>
              </a:rPr>
              <a:t>	Avoid the expense of cashing checks</a:t>
            </a:r>
          </a:p>
          <a:p>
            <a:r>
              <a:rPr lang="en-US" altLang="en-US" baseline="0" dirty="0" smtClean="0">
                <a:latin typeface="Arial" panose="020B0604020202020204" pitchFamily="34" charset="0"/>
              </a:rPr>
              <a:t>	Use everywhere Visa debit cards are accepted – in stores, online and on the phone</a:t>
            </a:r>
          </a:p>
          <a:p>
            <a:r>
              <a:rPr lang="en-US" altLang="en-US" baseline="0" dirty="0" smtClean="0">
                <a:latin typeface="Arial" panose="020B0604020202020204" pitchFamily="34" charset="0"/>
              </a:rPr>
              <a:t>	Access cash at ATMs and from tellers at any bank or credit unions that accepts VISA</a:t>
            </a:r>
          </a:p>
          <a:p>
            <a:r>
              <a:rPr lang="en-US" altLang="en-US" baseline="0" dirty="0" smtClean="0">
                <a:latin typeface="Arial" panose="020B0604020202020204" pitchFamily="34" charset="0"/>
              </a:rPr>
              <a:t>	Get cash back with purchase at many grocery and convenience stores</a:t>
            </a:r>
          </a:p>
          <a:p>
            <a:r>
              <a:rPr lang="en-US" altLang="en-US" baseline="0" dirty="0" smtClean="0">
                <a:latin typeface="Arial" panose="020B0604020202020204" pitchFamily="34" charset="0"/>
              </a:rPr>
              <a:t>	Be at ease – no need to carry large amounts of cash</a:t>
            </a:r>
          </a:p>
          <a:p>
            <a:r>
              <a:rPr lang="en-US" altLang="en-US" baseline="0" dirty="0" smtClean="0">
                <a:latin typeface="Arial" panose="020B0604020202020204" pitchFamily="34" charset="0"/>
              </a:rPr>
              <a:t>	FDIC-insured</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Customer service is available 24/7 for inquires about your card:</a:t>
            </a:r>
          </a:p>
          <a:p>
            <a:r>
              <a:rPr lang="en-US" altLang="en-US" baseline="0" dirty="0" smtClean="0">
                <a:latin typeface="Arial" panose="020B0604020202020204" pitchFamily="34" charset="0"/>
              </a:rPr>
              <a:t>	Online: www.bankofamerica.com/cashpay</a:t>
            </a:r>
          </a:p>
          <a:p>
            <a:r>
              <a:rPr lang="en-US" altLang="en-US" baseline="0" dirty="0" smtClean="0">
                <a:latin typeface="Arial" panose="020B0604020202020204" pitchFamily="34" charset="0"/>
              </a:rPr>
              <a:t>	Phone (toll free): 1-866-213-4074</a:t>
            </a:r>
          </a:p>
          <a:p>
            <a:endParaRPr lang="en-US" altLang="en-US" dirty="0" smtClean="0">
              <a:latin typeface="Arial" panose="020B0604020202020204" pitchFamily="34" charset="0"/>
            </a:endParaRPr>
          </a:p>
        </p:txBody>
      </p:sp>
      <p:sp>
        <p:nvSpPr>
          <p:cNvPr id="614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861B02-28DE-4F9F-AE84-5E4D8FAA3568}" type="slidenum">
              <a:rPr lang="en-US" altLang="en-US" smtClean="0"/>
              <a:pPr>
                <a:spcBef>
                  <a:spcPct val="0"/>
                </a:spcBef>
              </a:pPr>
              <a:t>3</a:t>
            </a:fld>
            <a:endParaRPr lang="en-US" altLang="en-US" smtClean="0"/>
          </a:p>
        </p:txBody>
      </p:sp>
    </p:spTree>
    <p:extLst>
      <p:ext uri="{BB962C8B-B14F-4D97-AF65-F5344CB8AC3E}">
        <p14:creationId xmlns:p14="http://schemas.microsoft.com/office/powerpoint/2010/main" val="135052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p:spPr>
        <p:txBody>
          <a:bodyPr/>
          <a:lstStyle/>
          <a:p>
            <a:r>
              <a:rPr lang="en-US" altLang="en-US" dirty="0" smtClean="0">
                <a:latin typeface="Arial" panose="020B0604020202020204" pitchFamily="34" charset="0"/>
              </a:rPr>
              <a:t>This</a:t>
            </a:r>
            <a:r>
              <a:rPr lang="en-US" altLang="en-US" baseline="0" dirty="0" smtClean="0">
                <a:latin typeface="Arial" panose="020B0604020202020204" pitchFamily="34" charset="0"/>
              </a:rPr>
              <a:t> slide provides the fee schedule for the Pay Card.  If you have any questions, please contact Bank of America with the contact information that was provided in the previous slide.</a:t>
            </a:r>
            <a:endParaRPr lang="en-US" altLang="en-US" dirty="0" smtClean="0">
              <a:latin typeface="Arial" panose="020B0604020202020204" pitchFamily="34" charset="0"/>
            </a:endParaRPr>
          </a:p>
        </p:txBody>
      </p:sp>
      <p:sp>
        <p:nvSpPr>
          <p:cNvPr id="819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49CAEA-F479-4F75-B62D-08CAFC38C048}"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887347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1024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858DF6-4EDA-45FD-BAC6-C72A837916F1}"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2156652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r>
              <a:rPr lang="en-US" altLang="en-US" dirty="0" smtClean="0">
                <a:latin typeface="Arial" panose="020B0604020202020204" pitchFamily="34" charset="0"/>
              </a:rPr>
              <a:t>If</a:t>
            </a:r>
            <a:r>
              <a:rPr lang="en-US" altLang="en-US" baseline="0" dirty="0" smtClean="0">
                <a:latin typeface="Arial" panose="020B0604020202020204" pitchFamily="34" charset="0"/>
              </a:rPr>
              <a:t> you wish to have you have a portion of your net pay to go to one of the credit unions, you’ll need to complete the Authorization for Credit Union Deductions form.</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You must enter your name, Employee ID, Department Name and Telephone number.</a:t>
            </a:r>
          </a:p>
          <a:p>
            <a:r>
              <a:rPr lang="en-US" altLang="en-US" baseline="0" dirty="0" smtClean="0">
                <a:latin typeface="Arial" panose="020B0604020202020204" pitchFamily="34" charset="0"/>
              </a:rPr>
              <a:t>You also need to include the amount you want deducted for each payday</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You’ll select with Credit Union and you’ll enter the account number for the credit union that is being deducted.  On the “This withholding represents” section, you’ll choose the following:</a:t>
            </a:r>
          </a:p>
          <a:p>
            <a:r>
              <a:rPr lang="en-US" altLang="en-US" baseline="0" dirty="0" smtClean="0">
                <a:latin typeface="Arial" panose="020B0604020202020204" pitchFamily="34" charset="0"/>
              </a:rPr>
              <a:t>	New Enrollment (New enrollments must include either a void check or bank documentation for processing)</a:t>
            </a:r>
          </a:p>
          <a:p>
            <a:r>
              <a:rPr lang="en-US" altLang="en-US" baseline="0" dirty="0" smtClean="0">
                <a:latin typeface="Arial" panose="020B0604020202020204" pitchFamily="34" charset="0"/>
              </a:rPr>
              <a:t>	An Increase</a:t>
            </a:r>
          </a:p>
          <a:p>
            <a:r>
              <a:rPr lang="en-US" altLang="en-US" baseline="0" dirty="0" smtClean="0">
                <a:latin typeface="Arial" panose="020B0604020202020204" pitchFamily="34" charset="0"/>
              </a:rPr>
              <a:t>	A decrease </a:t>
            </a:r>
          </a:p>
          <a:p>
            <a:r>
              <a:rPr lang="en-US" altLang="en-US" baseline="0" dirty="0" smtClean="0">
                <a:latin typeface="Arial" panose="020B0604020202020204" pitchFamily="34" charset="0"/>
              </a:rPr>
              <a:t>	Cancellation</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This form must be signed and dated for processing.</a:t>
            </a:r>
          </a:p>
          <a:p>
            <a:endParaRPr lang="en-US" altLang="en-US" baseline="0" dirty="0" smtClean="0">
              <a:latin typeface="Arial" panose="020B0604020202020204" pitchFamily="34" charset="0"/>
            </a:endParaRPr>
          </a:p>
          <a:p>
            <a:endParaRPr lang="en-US" altLang="en-US" baseline="0" dirty="0" smtClean="0">
              <a:latin typeface="Arial" panose="020B0604020202020204" pitchFamily="34" charset="0"/>
            </a:endParaRPr>
          </a:p>
          <a:p>
            <a:endParaRPr lang="en-US" altLang="en-US" dirty="0" smtClean="0">
              <a:latin typeface="Arial" panose="020B0604020202020204" pitchFamily="34" charset="0"/>
            </a:endParaRPr>
          </a:p>
        </p:txBody>
      </p:sp>
      <p:sp>
        <p:nvSpPr>
          <p:cNvPr id="1024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858DF6-4EDA-45FD-BAC6-C72A837916F1}"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118544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endParaRPr lang="en-US" altLang="en-US" dirty="0" smtClean="0">
              <a:latin typeface="Arial" panose="020B0604020202020204" pitchFamily="34" charset="0"/>
            </a:endParaRPr>
          </a:p>
        </p:txBody>
      </p:sp>
      <p:sp>
        <p:nvSpPr>
          <p:cNvPr id="1229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3F9F8-F638-4BFB-974E-D7867AD324B9}" type="slidenum">
              <a:rPr lang="en-US" altLang="en-US" smtClean="0"/>
              <a:pPr>
                <a:spcBef>
                  <a:spcPct val="0"/>
                </a:spcBef>
              </a:pPr>
              <a:t>7</a:t>
            </a:fld>
            <a:endParaRPr lang="en-US" altLang="en-US" smtClean="0"/>
          </a:p>
        </p:txBody>
      </p:sp>
    </p:spTree>
    <p:extLst>
      <p:ext uri="{BB962C8B-B14F-4D97-AF65-F5344CB8AC3E}">
        <p14:creationId xmlns:p14="http://schemas.microsoft.com/office/powerpoint/2010/main" val="4114312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US" altLang="en-US" dirty="0" smtClean="0">
                <a:latin typeface="Arial" panose="020B0604020202020204" pitchFamily="34" charset="0"/>
              </a:rPr>
              <a:t>Form</a:t>
            </a:r>
            <a:r>
              <a:rPr lang="en-US" altLang="en-US" baseline="0" dirty="0" smtClean="0">
                <a:latin typeface="Arial" panose="020B0604020202020204" pitchFamily="34" charset="0"/>
              </a:rPr>
              <a:t> W4 determines the amount that is going to be deducted for Federal Taxes.  </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Step 1:  Personal Information:  you must complete the following:	</a:t>
            </a:r>
          </a:p>
          <a:p>
            <a:r>
              <a:rPr lang="en-US" altLang="en-US" baseline="0" dirty="0" smtClean="0">
                <a:latin typeface="Arial" panose="020B0604020202020204" pitchFamily="34" charset="0"/>
              </a:rPr>
              <a:t>	(a) First Name and Middle initial</a:t>
            </a:r>
          </a:p>
          <a:p>
            <a:r>
              <a:rPr lang="en-US" altLang="en-US" baseline="0" dirty="0" smtClean="0">
                <a:latin typeface="Arial" panose="020B0604020202020204" pitchFamily="34" charset="0"/>
              </a:rPr>
              <a:t>	Last Name</a:t>
            </a:r>
          </a:p>
          <a:p>
            <a:r>
              <a:rPr lang="en-US" altLang="en-US" baseline="0" dirty="0" smtClean="0">
                <a:latin typeface="Arial" panose="020B0604020202020204" pitchFamily="34" charset="0"/>
              </a:rPr>
              <a:t>	Address</a:t>
            </a:r>
          </a:p>
          <a:p>
            <a:r>
              <a:rPr lang="en-US" altLang="en-US" baseline="0" dirty="0" smtClean="0">
                <a:latin typeface="Arial" panose="020B0604020202020204" pitchFamily="34" charset="0"/>
              </a:rPr>
              <a:t>	City, State and Zip code</a:t>
            </a:r>
          </a:p>
          <a:p>
            <a:r>
              <a:rPr lang="en-US" altLang="en-US" baseline="0" dirty="0" smtClean="0">
                <a:latin typeface="Arial" panose="020B0604020202020204" pitchFamily="34" charset="0"/>
              </a:rPr>
              <a:t>	(B) full Social Security Number </a:t>
            </a:r>
          </a:p>
          <a:p>
            <a:r>
              <a:rPr lang="en-US" altLang="en-US" baseline="0" dirty="0" smtClean="0">
                <a:latin typeface="Arial" panose="020B0604020202020204" pitchFamily="34" charset="0"/>
              </a:rPr>
              <a:t>	(C) Select Martial Status</a:t>
            </a:r>
          </a:p>
          <a:p>
            <a:endParaRPr lang="en-US" altLang="en-US" baseline="0" dirty="0" smtClean="0">
              <a:latin typeface="Arial" panose="020B0604020202020204" pitchFamily="34" charset="0"/>
            </a:endParaRPr>
          </a:p>
          <a:p>
            <a:r>
              <a:rPr lang="en-US" sz="1200" b="1" i="0" u="none" strike="noStrike" kern="1200" baseline="0" dirty="0" smtClean="0">
                <a:solidFill>
                  <a:schemeClr val="tx1"/>
                </a:solidFill>
                <a:latin typeface="Arial" charset="0"/>
                <a:ea typeface="+mn-ea"/>
                <a:cs typeface="+mn-cs"/>
              </a:rPr>
              <a:t>Complete Steps 2–4 ONLY if they apply to you; otherwise, skip to Step 5. </a:t>
            </a:r>
            <a:endParaRPr lang="en-US" altLang="en-US" baseline="0" dirty="0" smtClean="0">
              <a:latin typeface="Arial" panose="020B0604020202020204" pitchFamily="34" charset="0"/>
            </a:endParaRP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Step 2:  Read from Form…</a:t>
            </a:r>
          </a:p>
          <a:p>
            <a:r>
              <a:rPr lang="en-US" altLang="en-US" baseline="0" dirty="0" smtClean="0">
                <a:latin typeface="Arial" panose="020B0604020202020204" pitchFamily="34" charset="0"/>
              </a:rPr>
              <a:t>	</a:t>
            </a:r>
            <a:endParaRPr lang="en-US" altLang="en-US" dirty="0" smtClean="0">
              <a:latin typeface="Arial" panose="020B0604020202020204" pitchFamily="34" charset="0"/>
            </a:endParaRPr>
          </a:p>
        </p:txBody>
      </p:sp>
      <p:sp>
        <p:nvSpPr>
          <p:cNvPr id="143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34D6F3-5320-47D6-87EC-3DD1B6C7598D}" type="slidenum">
              <a:rPr lang="en-US" altLang="en-US" smtClean="0"/>
              <a:pPr>
                <a:spcBef>
                  <a:spcPct val="0"/>
                </a:spcBef>
              </a:pPr>
              <a:t>8</a:t>
            </a:fld>
            <a:endParaRPr lang="en-US" altLang="en-US" smtClean="0"/>
          </a:p>
        </p:txBody>
      </p:sp>
    </p:spTree>
    <p:extLst>
      <p:ext uri="{BB962C8B-B14F-4D97-AF65-F5344CB8AC3E}">
        <p14:creationId xmlns:p14="http://schemas.microsoft.com/office/powerpoint/2010/main" val="769147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1638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E08129-624F-4C85-A0BF-BE71786E6360}" type="slidenum">
              <a:rPr lang="en-US" altLang="en-US" smtClean="0"/>
              <a:pPr>
                <a:spcBef>
                  <a:spcPct val="0"/>
                </a:spcBef>
              </a:pPr>
              <a:t>9</a:t>
            </a:fld>
            <a:endParaRPr lang="en-US" altLang="en-US" smtClean="0"/>
          </a:p>
        </p:txBody>
      </p:sp>
    </p:spTree>
    <p:extLst>
      <p:ext uri="{BB962C8B-B14F-4D97-AF65-F5344CB8AC3E}">
        <p14:creationId xmlns:p14="http://schemas.microsoft.com/office/powerpoint/2010/main" val="330833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912D5082-BBDB-42BF-AA3C-F00C22D7E17E}"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65354641"/>
      </p:ext>
    </p:extLst>
  </p:cSld>
  <p:clrMapOvr>
    <a:masterClrMapping/>
  </p:clrMapOvr>
  <p:transition spd="med">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54F64689-0785-46F2-830A-9EFD145614F9}"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928430251"/>
      </p:ext>
    </p:extLst>
  </p:cSld>
  <p:clrMapOvr>
    <a:masterClrMapping/>
  </p:clrMapOvr>
  <p:transition spd="med">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A56EEA0A-9F92-404A-B660-B92E89BA9BB0}"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76960144"/>
      </p:ext>
    </p:extLst>
  </p:cSld>
  <p:clrMapOvr>
    <a:masterClrMapping/>
  </p:clrMapOvr>
  <p:transition spd="med">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45A7495D-9D2A-4103-A26C-5C2C077633DA}" type="slidenum">
              <a:rPr lang="en-US" altLang="en-US"/>
              <a:pPr>
                <a:defRPr/>
              </a:pPr>
              <a:t>‹#›</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502073488"/>
      </p:ext>
    </p:extLst>
  </p:cSld>
  <p:clrMapOvr>
    <a:masterClrMapping/>
  </p:clrMapOvr>
  <p:transition spd="med">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ln/>
        </p:spPr>
        <p:txBody>
          <a:bodyPr/>
          <a:lstStyle>
            <a:lvl1pPr>
              <a:defRPr/>
            </a:lvl1pPr>
          </a:lstStyle>
          <a:p>
            <a:pPr>
              <a:defRPr/>
            </a:pPr>
            <a:fld id="{563E7D61-8058-42D5-B57B-942557EAAF61}" type="slidenum">
              <a:rPr lang="en-US" altLang="en-US"/>
              <a:pPr>
                <a:defRPr/>
              </a:pPr>
              <a:t>‹#›</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061205501"/>
      </p:ext>
    </p:extLst>
  </p:cSld>
  <p:clrMapOvr>
    <a:masterClrMapping/>
  </p:clrMapOvr>
  <p:transition spd="med">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1F47A468-2A10-412D-9DCB-35F5EC68D7A1}"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610863083"/>
      </p:ext>
    </p:extLst>
  </p:cSld>
  <p:clrMapOvr>
    <a:masterClrMapping/>
  </p:clrMapOvr>
  <p:transition spd="med">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EE8CC12C-CE78-445C-B504-CB2C8760E81C}"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669671484"/>
      </p:ext>
    </p:extLst>
  </p:cSld>
  <p:clrMapOvr>
    <a:masterClrMapping/>
  </p:clrMapOvr>
  <p:transition spd="med">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9190DFC5-F241-4766-A5B1-6421E4F36F30}" type="slidenum">
              <a:rPr lang="en-US" altLang="en-US"/>
              <a:pPr>
                <a:defRPr/>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048773180"/>
      </p:ext>
    </p:extLst>
  </p:cSld>
  <p:clrMapOvr>
    <a:masterClrMapping/>
  </p:clrMapOvr>
  <p:transition spd="med">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B34357EE-BA51-46A4-98E2-413DF8CFD3B3}" type="slidenum">
              <a:rPr lang="en-US" altLang="en-US"/>
              <a:pPr>
                <a:defRPr/>
              </a:pPr>
              <a:t>‹#›</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13199824"/>
      </p:ext>
    </p:extLst>
  </p:cSld>
  <p:clrMapOvr>
    <a:masterClrMapping/>
  </p:clrMapOvr>
  <p:transition spd="med">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EDFD8B53-C3A9-4656-828C-FC6545838EF4}" type="slidenum">
              <a:rPr lang="en-US" altLang="en-US"/>
              <a:pPr>
                <a:defRPr/>
              </a:pPr>
              <a:t>‹#›</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75637206"/>
      </p:ext>
    </p:extLst>
  </p:cSld>
  <p:clrMapOvr>
    <a:masterClrMapping/>
  </p:clrMapOvr>
  <p:transition spd="med">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B49B431A-BAEF-45E4-80F7-C8FD63440C13}" type="slidenum">
              <a:rPr lang="en-US" altLang="en-US"/>
              <a:pPr>
                <a:defRPr/>
              </a:pPr>
              <a:t>‹#›</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074811190"/>
      </p:ext>
    </p:extLst>
  </p:cSld>
  <p:clrMapOvr>
    <a:masterClrMapping/>
  </p:clrMapOvr>
  <p:transition spd="med">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C0CB6CBD-1067-4467-9E54-E613A4DFD5E3}" type="slidenum">
              <a:rPr lang="en-US" altLang="en-US"/>
              <a:pPr>
                <a:defRPr/>
              </a:pPr>
              <a:t>‹#›</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endParaRPr lang="en-US"/>
          </a:p>
        </p:txBody>
      </p:sp>
    </p:spTree>
    <p:extLst>
      <p:ext uri="{BB962C8B-B14F-4D97-AF65-F5344CB8AC3E}">
        <p14:creationId xmlns:p14="http://schemas.microsoft.com/office/powerpoint/2010/main" val="2924761509"/>
      </p:ext>
    </p:extLst>
  </p:cSld>
  <p:clrMapOvr>
    <a:masterClrMapping/>
  </p:clrMapOvr>
  <p:transition spd="med">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7DA8CDF9-0DBC-4C9A-8191-866A03248D9C}" type="slidenum">
              <a:rPr lang="en-US" altLang="en-US"/>
              <a:pPr>
                <a:defRPr/>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041469602"/>
      </p:ext>
    </p:extLst>
  </p:cSld>
  <p:clrMapOvr>
    <a:masterClrMapping/>
  </p:clrMapOvr>
  <p:transition spd="med">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eaLnBrk="0" hangingPunct="0">
              <a:defRPr>
                <a:solidFill>
                  <a:srgbClr val="FFFFFF"/>
                </a:solidFill>
              </a:defRPr>
            </a:lvl1pPr>
          </a:lstStyle>
          <a:p>
            <a:pPr>
              <a:defRPr/>
            </a:pPr>
            <a:fld id="{5FE20057-E97A-49BE-A05B-6A09987A4753}" type="slidenum">
              <a:rPr lang="en-US" altLang="en-US"/>
              <a:pPr>
                <a:defRPr/>
              </a:pPr>
              <a:t>‹#›</a:t>
            </a:fld>
            <a:endParaRPr lang="en-US" altLang="en-US"/>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eaLnBrk="0" hangingPunct="0">
              <a:defRPr sz="1200">
                <a:solidFill>
                  <a:schemeClr val="bg2"/>
                </a:solidFill>
                <a:cs typeface="+mn-cs"/>
              </a:defRPr>
            </a:lvl1pPr>
          </a:lstStyle>
          <a:p>
            <a:pPr>
              <a:defRPr/>
            </a:pPr>
            <a:endParaRPr lang="en-US"/>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eaLnBrk="0" hangingPunct="0">
              <a:defRPr sz="1200">
                <a:solidFill>
                  <a:schemeClr val="bg2"/>
                </a:solidFill>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Lst>
  <p:transition spd="med">
    <p:comb/>
  </p:transition>
  <p:timing>
    <p:tnLst>
      <p:par>
        <p:cTn id="1" dur="indefinite" restart="never" nodeType="tmRoot"/>
      </p:par>
    </p:tnLst>
  </p:timing>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5BD078"/>
        </a:buClr>
        <a:buFont typeface="Arial" panose="020B0604020202020204"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A5D028"/>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F5C040"/>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wmf"/><Relationship Id="rId5" Type="http://schemas.openxmlformats.org/officeDocument/2006/relationships/audio" Target="../media/audio2.wav"/><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ess.fultoncountyga.gov/" TargetMode="External"/><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tmp"/><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hyperlink" Target="mailto:help.desk@fultoncountyga.gov"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22.m4a"/><Relationship Id="rId7" Type="http://schemas.openxmlformats.org/officeDocument/2006/relationships/image" Target="../media/image26.wmf"/><Relationship Id="rId2" Type="http://schemas.microsoft.com/office/2007/relationships/media" Target="../media/media22.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2.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hyperlink" Target="mailto:payrollunit@fultoncountyga.gov"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10.w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gif"/><Relationship Id="rId5" Type="http://schemas.openxmlformats.org/officeDocument/2006/relationships/image" Target="../media/image8.w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tmp"/><Relationship Id="rId3" Type="http://schemas.openxmlformats.org/officeDocument/2006/relationships/slideLayout" Target="../slideLayouts/slideLayout12.xml"/><Relationship Id="rId7" Type="http://schemas.openxmlformats.org/officeDocument/2006/relationships/image" Target="../media/image10.w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gif"/><Relationship Id="rId5" Type="http://schemas.openxmlformats.org/officeDocument/2006/relationships/image" Target="../media/image8.wmf"/><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2.tmp"/><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wmf"/><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5"/>
          <p:cNvSpPr>
            <a:spLocks noChangeArrowheads="1" noChangeShapeType="1"/>
          </p:cNvSpPr>
          <p:nvPr/>
        </p:nvSpPr>
        <p:spPr bwMode="auto">
          <a:xfrm>
            <a:off x="71438" y="3276600"/>
            <a:ext cx="8424862" cy="1714500"/>
          </a:xfrm>
          <a:prstGeom prst="roundRect">
            <a:avLst>
              <a:gd name="adj" fmla="val 50000"/>
            </a:avLst>
          </a:prstGeom>
          <a:solidFill>
            <a:srgbClr val="002060"/>
          </a:solidFill>
          <a:ln w="76200" algn="in">
            <a:solidFill>
              <a:srgbClr val="FFFFFF"/>
            </a:solidFill>
            <a:round/>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5BD078"/>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A5D028"/>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F5C040"/>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r>
              <a:rPr lang="en-US" altLang="en-US" sz="4200" b="1" dirty="0">
                <a:solidFill>
                  <a:schemeClr val="bg1"/>
                </a:solidFill>
                <a:latin typeface="Arial" panose="020B0604020202020204" pitchFamily="34" charset="0"/>
                <a:cs typeface="Times New Roman" panose="02020603050405020304" pitchFamily="18" charset="0"/>
              </a:rPr>
              <a:t>NEW HIRE ORIENTATION </a:t>
            </a:r>
          </a:p>
          <a:p>
            <a:pPr algn="ctr">
              <a:spcBef>
                <a:spcPct val="0"/>
              </a:spcBef>
              <a:buClrTx/>
              <a:buFontTx/>
              <a:buNone/>
            </a:pPr>
            <a:r>
              <a:rPr lang="en-US" altLang="en-US" sz="4200" b="1" dirty="0">
                <a:solidFill>
                  <a:schemeClr val="bg1"/>
                </a:solidFill>
                <a:latin typeface="Arial" panose="020B0604020202020204" pitchFamily="34" charset="0"/>
                <a:cs typeface="Times New Roman" panose="02020603050405020304" pitchFamily="18" charset="0"/>
              </a:rPr>
              <a:t>PRESENTATION</a:t>
            </a:r>
            <a:endParaRPr lang="en-US" altLang="en-US" sz="4200" dirty="0">
              <a:solidFill>
                <a:schemeClr val="bg1"/>
              </a:solidFill>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200" dirty="0">
                <a:latin typeface="Times New Roman" panose="02020603050405020304" pitchFamily="18" charset="0"/>
                <a:cs typeface="Times New Roman" panose="02020603050405020304" pitchFamily="18" charset="0"/>
              </a:rPr>
              <a:t> </a:t>
            </a:r>
          </a:p>
          <a:p>
            <a:pPr algn="ctr">
              <a:spcBef>
                <a:spcPct val="0"/>
              </a:spcBef>
              <a:buClrTx/>
              <a:buFontTx/>
              <a:buNone/>
            </a:pPr>
            <a:r>
              <a:rPr lang="en-US" altLang="en-US" sz="1200" dirty="0">
                <a:latin typeface="Times New Roman" panose="02020603050405020304" pitchFamily="18" charset="0"/>
                <a:cs typeface="Times New Roman" panose="02020603050405020304" pitchFamily="18" charset="0"/>
              </a:rPr>
              <a:t> </a:t>
            </a:r>
          </a:p>
        </p:txBody>
      </p:sp>
      <p:sp>
        <p:nvSpPr>
          <p:cNvPr id="4" name="TextBox 3"/>
          <p:cNvSpPr txBox="1"/>
          <p:nvPr/>
        </p:nvSpPr>
        <p:spPr>
          <a:xfrm>
            <a:off x="1636713" y="1952625"/>
            <a:ext cx="5786437" cy="1139825"/>
          </a:xfrm>
          <a:prstGeom prst="rect">
            <a:avLst/>
          </a:prstGeom>
          <a:noFill/>
        </p:spPr>
        <p:txBody>
          <a:bodyPr wrap="none">
            <a:spAutoFit/>
          </a:bodyPr>
          <a:lstStyle/>
          <a:p>
            <a:pPr algn="ctr">
              <a:defRPr/>
            </a:pPr>
            <a:r>
              <a:rPr lang="en-US" sz="3400" b="1" dirty="0">
                <a:solidFill>
                  <a:srgbClr val="0099FF"/>
                </a:solidFill>
                <a:effectLst>
                  <a:outerShdw blurRad="38100" dist="38100" dir="2700000" algn="tl">
                    <a:srgbClr val="000000">
                      <a:alpha val="43137"/>
                    </a:srgbClr>
                  </a:outerShdw>
                </a:effectLst>
                <a:cs typeface="+mn-cs"/>
              </a:rPr>
              <a:t>Department of Finance</a:t>
            </a:r>
          </a:p>
          <a:p>
            <a:pPr algn="ctr">
              <a:defRPr/>
            </a:pPr>
            <a:r>
              <a:rPr lang="en-US" sz="3400" b="1" dirty="0">
                <a:solidFill>
                  <a:srgbClr val="0099FF"/>
                </a:solidFill>
                <a:effectLst>
                  <a:outerShdw blurRad="38100" dist="38100" dir="2700000" algn="tl">
                    <a:srgbClr val="000000">
                      <a:alpha val="43137"/>
                    </a:srgbClr>
                  </a:outerShdw>
                </a:effectLst>
                <a:cs typeface="+mn-cs"/>
              </a:rPr>
              <a:t>Payroll Division</a:t>
            </a:r>
          </a:p>
        </p:txBody>
      </p:sp>
      <p:sp>
        <p:nvSpPr>
          <p:cNvPr id="3" name="TextBox 2"/>
          <p:cNvSpPr txBox="1"/>
          <p:nvPr/>
        </p:nvSpPr>
        <p:spPr>
          <a:xfrm>
            <a:off x="533400" y="5486400"/>
            <a:ext cx="7696200" cy="646113"/>
          </a:xfrm>
          <a:prstGeom prst="rect">
            <a:avLst/>
          </a:prstGeom>
          <a:noFill/>
        </p:spPr>
        <p:txBody>
          <a:bodyPr>
            <a:spAutoFit/>
          </a:bodyPr>
          <a:lstStyle/>
          <a:p>
            <a:pPr eaLnBrk="1" hangingPunct="1">
              <a:defRPr/>
            </a:pPr>
            <a:r>
              <a:rPr lang="en-US" b="1" dirty="0">
                <a:effectLst>
                  <a:outerShdw blurRad="38100" dist="38100" dir="2700000" algn="tl">
                    <a:srgbClr val="000000">
                      <a:alpha val="43137"/>
                    </a:srgbClr>
                  </a:outerShdw>
                </a:effectLst>
                <a:cs typeface="Arial" charset="0"/>
              </a:rPr>
              <a:t>Presented By:    Tomekia Mance     (404) 612-7668 </a:t>
            </a:r>
          </a:p>
          <a:p>
            <a:pPr eaLnBrk="1" hangingPunct="1">
              <a:defRPr/>
            </a:pPr>
            <a:r>
              <a:rPr lang="en-US" b="1" dirty="0">
                <a:effectLst>
                  <a:outerShdw blurRad="38100" dist="38100" dir="2700000" algn="tl">
                    <a:srgbClr val="000000">
                      <a:alpha val="43137"/>
                    </a:srgbClr>
                  </a:outerShdw>
                </a:effectLst>
                <a:cs typeface="Arial" charset="0"/>
              </a:rPr>
              <a:t>	               Charles Lipede       (404) 612-7674</a:t>
            </a:r>
          </a:p>
        </p:txBody>
      </p:sp>
      <p:pic>
        <p:nvPicPr>
          <p:cNvPr id="7" name="Picture 6" descr="cid:image001.png@01D4A9C2.B6FADB30"/>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04800"/>
            <a:ext cx="1600199" cy="1647825"/>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2555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 name="Rectangle 10"/>
          <p:cNvSpPr>
            <a:spLocks noGrp="1" noChangeArrowheads="1"/>
          </p:cNvSpPr>
          <p:nvPr>
            <p:ph type="title"/>
          </p:nvPr>
        </p:nvSpPr>
        <p:spPr>
          <a:xfrm>
            <a:off x="457200" y="0"/>
            <a:ext cx="8229600" cy="762000"/>
          </a:xfrm>
        </p:spPr>
        <p:txBody>
          <a:bodyPr/>
          <a:lstStyle/>
          <a:p>
            <a:pPr algn="ctr" eaLnBrk="1" fontAlgn="auto" hangingPunct="1">
              <a:spcAft>
                <a:spcPts val="0"/>
              </a:spcAft>
              <a:defRPr/>
            </a:pPr>
            <a:r>
              <a:rPr lang="en-US" b="1" dirty="0" smtClean="0">
                <a:solidFill>
                  <a:srgbClr val="0099FF"/>
                </a:solidFill>
              </a:rPr>
              <a:t>MARTA</a:t>
            </a:r>
          </a:p>
        </p:txBody>
      </p:sp>
      <p:pic>
        <p:nvPicPr>
          <p:cNvPr id="17411" name="Picture 6" descr="j0320926[1]"/>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a:xfrm>
            <a:off x="1568450" y="3314700"/>
            <a:ext cx="1816100" cy="1101725"/>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9" descr="TN00574A[1]"/>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7543800" y="0"/>
            <a:ext cx="952500" cy="942975"/>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5BD078"/>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A5D028"/>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F5C040"/>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sz="1800">
              <a:latin typeface="Verdana" panose="020B0604030504040204" pitchFamily="34" charset="0"/>
            </a:endParaRPr>
          </a:p>
        </p:txBody>
      </p:sp>
      <p:pic>
        <p:nvPicPr>
          <p:cNvPr id="1741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762000"/>
            <a:ext cx="7315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81000" y="5105400"/>
            <a:ext cx="7848600" cy="1600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000" b="1" dirty="0">
              <a:ln>
                <a:solidFill>
                  <a:schemeClr val="tx1"/>
                </a:solidFill>
              </a:ln>
              <a:solidFill>
                <a:schemeClr val="tx1"/>
              </a:solidFill>
            </a:endParaRPr>
          </a:p>
          <a:p>
            <a:pPr>
              <a:defRPr/>
            </a:pPr>
            <a:r>
              <a:rPr lang="en-US" sz="2500" b="1" dirty="0">
                <a:ln>
                  <a:solidFill>
                    <a:schemeClr val="tx1"/>
                  </a:solidFill>
                </a:ln>
                <a:solidFill>
                  <a:schemeClr val="tx1"/>
                </a:solidFill>
              </a:rPr>
              <a:t>Marta Payroll Deduction is $63.18 per month. This deduction is taken from the 1</a:t>
            </a:r>
            <a:r>
              <a:rPr lang="en-US" sz="2500" b="1" baseline="30000" dirty="0">
                <a:ln>
                  <a:solidFill>
                    <a:schemeClr val="tx1"/>
                  </a:solidFill>
                </a:ln>
                <a:solidFill>
                  <a:schemeClr val="tx1"/>
                </a:solidFill>
              </a:rPr>
              <a:t>st</a:t>
            </a:r>
            <a:r>
              <a:rPr lang="en-US" sz="2500" b="1" dirty="0">
                <a:ln>
                  <a:solidFill>
                    <a:schemeClr val="tx1"/>
                  </a:solidFill>
                </a:ln>
                <a:solidFill>
                  <a:schemeClr val="tx1"/>
                </a:solidFill>
              </a:rPr>
              <a:t> check of the month, is paid one month in advance and requires 30 days notice to start and stop the deduction.</a:t>
            </a:r>
            <a:endParaRPr lang="en-US" sz="2500" dirty="0">
              <a:ln>
                <a:solidFill>
                  <a:schemeClr val="tx1"/>
                </a:solidFill>
              </a:ln>
              <a:solidFill>
                <a:schemeClr val="tx1"/>
              </a:solidFill>
            </a:endParaRPr>
          </a:p>
          <a:p>
            <a:pPr>
              <a:defRPr/>
            </a:pPr>
            <a:r>
              <a:rPr lang="en-US" sz="2000" b="1" dirty="0">
                <a:ln>
                  <a:solidFill>
                    <a:schemeClr val="tx1"/>
                  </a:solidFill>
                </a:ln>
                <a:solidFill>
                  <a:schemeClr val="tx1"/>
                </a:solidFill>
              </a:rPr>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43287">
    <p:comb/>
    <p:sndAc>
      <p:stSnd>
        <p:snd r:embed="rId5" name="win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 name="Rectangle 10"/>
          <p:cNvSpPr>
            <a:spLocks noGrp="1" noChangeArrowheads="1"/>
          </p:cNvSpPr>
          <p:nvPr>
            <p:ph type="title"/>
          </p:nvPr>
        </p:nvSpPr>
        <p:spPr>
          <a:xfrm>
            <a:off x="457200" y="0"/>
            <a:ext cx="8229600" cy="762000"/>
          </a:xfrm>
        </p:spPr>
        <p:txBody>
          <a:bodyPr/>
          <a:lstStyle/>
          <a:p>
            <a:pPr algn="ctr" eaLnBrk="1" fontAlgn="auto" hangingPunct="1">
              <a:spcAft>
                <a:spcPts val="0"/>
              </a:spcAft>
              <a:defRPr/>
            </a:pPr>
            <a:r>
              <a:rPr lang="en-US" b="1" dirty="0" err="1" smtClean="0">
                <a:solidFill>
                  <a:srgbClr val="0099FF"/>
                </a:solidFill>
              </a:rPr>
              <a:t>GRTA</a:t>
            </a:r>
            <a:r>
              <a:rPr lang="en-US" b="1" dirty="0">
                <a:solidFill>
                  <a:srgbClr val="0099FF"/>
                </a:solidFill>
              </a:rPr>
              <a:t> </a:t>
            </a:r>
            <a:r>
              <a:rPr lang="en-US" b="1" dirty="0" smtClean="0">
                <a:solidFill>
                  <a:srgbClr val="0099FF"/>
                </a:solidFill>
              </a:rPr>
              <a:t>/ XPRESS</a:t>
            </a:r>
          </a:p>
        </p:txBody>
      </p:sp>
      <p:sp>
        <p:nvSpPr>
          <p:cNvPr id="1945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5BD078"/>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A5D028"/>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F5C040"/>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sz="1800">
              <a:latin typeface="Verdana" panose="020B0604030504040204" pitchFamily="34" charset="0"/>
            </a:endParaRPr>
          </a:p>
        </p:txBody>
      </p:sp>
      <p:sp>
        <p:nvSpPr>
          <p:cNvPr id="7" name="Rectangle 6"/>
          <p:cNvSpPr/>
          <p:nvPr/>
        </p:nvSpPr>
        <p:spPr>
          <a:xfrm>
            <a:off x="381000" y="4724400"/>
            <a:ext cx="7848600" cy="2133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000" b="1" dirty="0">
              <a:ln>
                <a:solidFill>
                  <a:schemeClr val="tx1"/>
                </a:solidFill>
              </a:ln>
              <a:solidFill>
                <a:schemeClr val="tx1"/>
              </a:solidFill>
            </a:endParaRPr>
          </a:p>
          <a:p>
            <a:pPr>
              <a:defRPr/>
            </a:pPr>
            <a:r>
              <a:rPr lang="en-US" sz="2500" b="1" dirty="0" err="1">
                <a:ln>
                  <a:solidFill>
                    <a:schemeClr val="tx1"/>
                  </a:solidFill>
                </a:ln>
                <a:solidFill>
                  <a:schemeClr val="tx1"/>
                </a:solidFill>
              </a:rPr>
              <a:t>GRTA</a:t>
            </a:r>
            <a:r>
              <a:rPr lang="en-US" sz="2500" b="1" dirty="0">
                <a:ln>
                  <a:solidFill>
                    <a:schemeClr val="tx1"/>
                  </a:solidFill>
                </a:ln>
                <a:solidFill>
                  <a:schemeClr val="tx1"/>
                </a:solidFill>
              </a:rPr>
              <a:t> Payroll Deduction are $83.75/month for Blue Zone riders &amp; $67.00/month for Green Zone riders. This deduction is taken from the 1</a:t>
            </a:r>
            <a:r>
              <a:rPr lang="en-US" sz="2500" b="1" baseline="30000" dirty="0">
                <a:ln>
                  <a:solidFill>
                    <a:schemeClr val="tx1"/>
                  </a:solidFill>
                </a:ln>
                <a:solidFill>
                  <a:schemeClr val="tx1"/>
                </a:solidFill>
              </a:rPr>
              <a:t>st</a:t>
            </a:r>
            <a:r>
              <a:rPr lang="en-US" sz="2500" b="1" dirty="0">
                <a:ln>
                  <a:solidFill>
                    <a:schemeClr val="tx1"/>
                  </a:solidFill>
                </a:ln>
                <a:solidFill>
                  <a:schemeClr val="tx1"/>
                </a:solidFill>
              </a:rPr>
              <a:t> check of the month, is paid one month in advance and requires 30 days notice to start and stop the deduction.</a:t>
            </a:r>
            <a:endParaRPr lang="en-US" sz="2000" b="1" dirty="0">
              <a:ln>
                <a:solidFill>
                  <a:schemeClr val="tx1"/>
                </a:solidFill>
              </a:ln>
              <a:solidFill>
                <a:schemeClr val="tx1"/>
              </a:solidFill>
            </a:endParaRPr>
          </a:p>
          <a:p>
            <a:pPr>
              <a:defRPr/>
            </a:pPr>
            <a:endParaRPr lang="en-US" sz="2500" dirty="0">
              <a:ln>
                <a:solidFill>
                  <a:schemeClr val="tx1"/>
                </a:solidFill>
              </a:ln>
              <a:solidFill>
                <a:schemeClr val="tx1"/>
              </a:solidFill>
            </a:endParaRPr>
          </a:p>
        </p:txBody>
      </p:sp>
      <p:pic>
        <p:nvPicPr>
          <p:cNvPr id="1946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714375"/>
            <a:ext cx="7848600"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36510">
    <p:comb/>
    <p:sndAc>
      <p:stSnd>
        <p:snd r:embed="rId5" name="win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 name="Rectangle 10"/>
          <p:cNvSpPr>
            <a:spLocks noGrp="1" noChangeArrowheads="1"/>
          </p:cNvSpPr>
          <p:nvPr>
            <p:ph type="title"/>
          </p:nvPr>
        </p:nvSpPr>
        <p:spPr>
          <a:xfrm>
            <a:off x="457200" y="0"/>
            <a:ext cx="8229600" cy="762000"/>
          </a:xfrm>
        </p:spPr>
        <p:txBody>
          <a:bodyPr/>
          <a:lstStyle/>
          <a:p>
            <a:pPr algn="ctr" eaLnBrk="1" fontAlgn="auto" hangingPunct="1">
              <a:spcAft>
                <a:spcPts val="0"/>
              </a:spcAft>
              <a:defRPr/>
            </a:pPr>
            <a:r>
              <a:rPr lang="en-US" b="1" dirty="0" smtClean="0">
                <a:solidFill>
                  <a:srgbClr val="0099FF"/>
                </a:solidFill>
              </a:rPr>
              <a:t>COBB</a:t>
            </a:r>
          </a:p>
        </p:txBody>
      </p:sp>
      <p:sp>
        <p:nvSpPr>
          <p:cNvPr id="21507"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5BD078"/>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A5D028"/>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F5C040"/>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sz="1800">
              <a:latin typeface="Verdana" panose="020B0604030504040204" pitchFamily="34" charset="0"/>
            </a:endParaRPr>
          </a:p>
        </p:txBody>
      </p:sp>
      <p:sp>
        <p:nvSpPr>
          <p:cNvPr id="7" name="Rectangle 6"/>
          <p:cNvSpPr/>
          <p:nvPr/>
        </p:nvSpPr>
        <p:spPr>
          <a:xfrm>
            <a:off x="381000" y="4724400"/>
            <a:ext cx="7848600" cy="2133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000" b="1" dirty="0">
              <a:ln>
                <a:solidFill>
                  <a:schemeClr val="tx1"/>
                </a:solidFill>
              </a:ln>
              <a:solidFill>
                <a:schemeClr val="tx1"/>
              </a:solidFill>
            </a:endParaRPr>
          </a:p>
          <a:p>
            <a:pPr>
              <a:defRPr/>
            </a:pPr>
            <a:r>
              <a:rPr lang="en-US" sz="2500" b="1" dirty="0">
                <a:ln>
                  <a:solidFill>
                    <a:schemeClr val="tx1"/>
                  </a:solidFill>
                </a:ln>
                <a:solidFill>
                  <a:schemeClr val="tx1"/>
                </a:solidFill>
              </a:rPr>
              <a:t>Cobb Payroll Deduction is $83.75/month. This deduction is taken from the 1</a:t>
            </a:r>
            <a:r>
              <a:rPr lang="en-US" sz="2500" b="1" baseline="30000" dirty="0">
                <a:ln>
                  <a:solidFill>
                    <a:schemeClr val="tx1"/>
                  </a:solidFill>
                </a:ln>
                <a:solidFill>
                  <a:schemeClr val="tx1"/>
                </a:solidFill>
              </a:rPr>
              <a:t>st</a:t>
            </a:r>
            <a:r>
              <a:rPr lang="en-US" sz="2500" b="1" dirty="0">
                <a:ln>
                  <a:solidFill>
                    <a:schemeClr val="tx1"/>
                  </a:solidFill>
                </a:ln>
                <a:solidFill>
                  <a:schemeClr val="tx1"/>
                </a:solidFill>
              </a:rPr>
              <a:t> check of the month, is paid one month in advance and requires 30 days notice to start and stop the deduction.</a:t>
            </a:r>
            <a:endParaRPr lang="en-US" sz="2000" b="1" dirty="0">
              <a:ln>
                <a:solidFill>
                  <a:schemeClr val="tx1"/>
                </a:solidFill>
              </a:ln>
              <a:solidFill>
                <a:schemeClr val="tx1"/>
              </a:solidFill>
            </a:endParaRPr>
          </a:p>
          <a:p>
            <a:pPr>
              <a:defRPr/>
            </a:pPr>
            <a:endParaRPr lang="en-US" sz="2500" dirty="0">
              <a:ln>
                <a:solidFill>
                  <a:schemeClr val="tx1"/>
                </a:solidFill>
              </a:ln>
              <a:solidFill>
                <a:schemeClr val="tx1"/>
              </a:solidFill>
            </a:endParaRPr>
          </a:p>
        </p:txBody>
      </p:sp>
      <p:pic>
        <p:nvPicPr>
          <p:cNvPr id="21509" name="Picture 1" descr="Screen Clipp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613" y="609600"/>
            <a:ext cx="7621587"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Screen Clipp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013" y="762000"/>
            <a:ext cx="7621587"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descr="Screen Clipp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0413" y="914400"/>
            <a:ext cx="7621587"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19142">
    <p:comb/>
    <p:sndAc>
      <p:stSnd>
        <p:snd r:embed="rId5"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 name="Rectangle 10"/>
          <p:cNvSpPr>
            <a:spLocks noGrp="1" noChangeArrowheads="1"/>
          </p:cNvSpPr>
          <p:nvPr>
            <p:ph type="title"/>
          </p:nvPr>
        </p:nvSpPr>
        <p:spPr>
          <a:xfrm>
            <a:off x="457200" y="0"/>
            <a:ext cx="8229600" cy="762000"/>
          </a:xfrm>
        </p:spPr>
        <p:txBody>
          <a:bodyPr/>
          <a:lstStyle/>
          <a:p>
            <a:pPr algn="ctr" eaLnBrk="1" fontAlgn="auto" hangingPunct="1">
              <a:spcAft>
                <a:spcPts val="0"/>
              </a:spcAft>
              <a:defRPr/>
            </a:pPr>
            <a:r>
              <a:rPr lang="en-US" b="1" dirty="0" smtClean="0">
                <a:solidFill>
                  <a:srgbClr val="0099FF"/>
                </a:solidFill>
              </a:rPr>
              <a:t>GWINNETT COUNTY TRANSIT</a:t>
            </a:r>
          </a:p>
        </p:txBody>
      </p:sp>
      <p:sp>
        <p:nvSpPr>
          <p:cNvPr id="23555"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5BD078"/>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A5D028"/>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F5C040"/>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sz="1800">
              <a:latin typeface="Verdana" panose="020B0604030504040204" pitchFamily="34" charset="0"/>
            </a:endParaRPr>
          </a:p>
        </p:txBody>
      </p:sp>
      <p:sp>
        <p:nvSpPr>
          <p:cNvPr id="7" name="Rectangle 6"/>
          <p:cNvSpPr/>
          <p:nvPr/>
        </p:nvSpPr>
        <p:spPr>
          <a:xfrm>
            <a:off x="381000" y="4724400"/>
            <a:ext cx="7848600" cy="2133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000" b="1" dirty="0">
              <a:ln>
                <a:solidFill>
                  <a:schemeClr val="tx1"/>
                </a:solidFill>
              </a:ln>
              <a:solidFill>
                <a:schemeClr val="tx1"/>
              </a:solidFill>
            </a:endParaRPr>
          </a:p>
          <a:p>
            <a:pPr>
              <a:defRPr/>
            </a:pPr>
            <a:r>
              <a:rPr lang="en-US" sz="2500" b="1" dirty="0">
                <a:ln>
                  <a:solidFill>
                    <a:schemeClr val="tx1"/>
                  </a:solidFill>
                </a:ln>
                <a:solidFill>
                  <a:schemeClr val="tx1"/>
                </a:solidFill>
              </a:rPr>
              <a:t>Gwinnett Payroll Deduction are $87.10/month for Zone 1 and 120.60 / month for Zone 2. This deduction is taken from the 1</a:t>
            </a:r>
            <a:r>
              <a:rPr lang="en-US" sz="2500" b="1" baseline="30000" dirty="0">
                <a:ln>
                  <a:solidFill>
                    <a:schemeClr val="tx1"/>
                  </a:solidFill>
                </a:ln>
                <a:solidFill>
                  <a:schemeClr val="tx1"/>
                </a:solidFill>
              </a:rPr>
              <a:t>st</a:t>
            </a:r>
            <a:r>
              <a:rPr lang="en-US" sz="2500" b="1" dirty="0">
                <a:ln>
                  <a:solidFill>
                    <a:schemeClr val="tx1"/>
                  </a:solidFill>
                </a:ln>
                <a:solidFill>
                  <a:schemeClr val="tx1"/>
                </a:solidFill>
              </a:rPr>
              <a:t> check of the month, is paid one month in advance and requires 30 days notice to start and stop the deduction.</a:t>
            </a:r>
            <a:endParaRPr lang="en-US" sz="2000" b="1" dirty="0">
              <a:ln>
                <a:solidFill>
                  <a:schemeClr val="tx1"/>
                </a:solidFill>
              </a:ln>
              <a:solidFill>
                <a:schemeClr val="tx1"/>
              </a:solidFill>
            </a:endParaRPr>
          </a:p>
          <a:p>
            <a:pPr>
              <a:defRPr/>
            </a:pPr>
            <a:endParaRPr lang="en-US" sz="2500" dirty="0">
              <a:ln>
                <a:solidFill>
                  <a:schemeClr val="tx1"/>
                </a:solidFill>
              </a:ln>
              <a:solidFill>
                <a:schemeClr val="tx1"/>
              </a:solidFill>
            </a:endParaRPr>
          </a:p>
        </p:txBody>
      </p:sp>
      <p:pic>
        <p:nvPicPr>
          <p:cNvPr id="23557" name="Picture 2" descr="Screen Clipp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9575" y="762000"/>
            <a:ext cx="76676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0597">
    <p:comb/>
    <p:sndAc>
      <p:stSnd>
        <p:snd r:embed="rId5"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163"/>
            <a:ext cx="8229600" cy="609600"/>
          </a:xfrm>
        </p:spPr>
        <p:txBody>
          <a:bodyPr/>
          <a:lstStyle/>
          <a:p>
            <a:pPr algn="ctr" eaLnBrk="1" hangingPunct="1">
              <a:defRPr/>
            </a:pPr>
            <a:r>
              <a:rPr lang="en-US" sz="4800" b="1" dirty="0">
                <a:solidFill>
                  <a:srgbClr val="0099FF"/>
                </a:solidFill>
              </a:rPr>
              <a:t>FEATURES OF ESS</a:t>
            </a:r>
            <a:endParaRPr lang="en-US" sz="4500" dirty="0">
              <a:solidFill>
                <a:srgbClr val="0070C0"/>
              </a:solidFill>
            </a:endParaRPr>
          </a:p>
        </p:txBody>
      </p:sp>
      <p:sp>
        <p:nvSpPr>
          <p:cNvPr id="4" name="Text Placeholder 3"/>
          <p:cNvSpPr>
            <a:spLocks noGrp="1"/>
          </p:cNvSpPr>
          <p:nvPr>
            <p:ph type="body" idx="1"/>
          </p:nvPr>
        </p:nvSpPr>
        <p:spPr>
          <a:xfrm>
            <a:off x="0" y="685800"/>
            <a:ext cx="3886200" cy="838200"/>
          </a:xfrm>
        </p:spPr>
        <p:txBody>
          <a:bodyPr anchor="ctr"/>
          <a:lstStyle/>
          <a:p>
            <a:pPr algn="l" eaLnBrk="1" hangingPunct="1">
              <a:buFont typeface="Arial" charset="0"/>
              <a:buNone/>
              <a:defRPr/>
            </a:pPr>
            <a:r>
              <a:rPr lang="en-US" sz="3000" dirty="0" smtClean="0">
                <a:solidFill>
                  <a:srgbClr val="FF0000"/>
                </a:solidFill>
                <a:cs typeface="Aharoni" panose="02010803020104030203" pitchFamily="2" charset="-79"/>
              </a:rPr>
              <a:t>ESS Allows You To </a:t>
            </a:r>
            <a:r>
              <a:rPr lang="en-US" sz="3000" dirty="0" smtClean="0">
                <a:solidFill>
                  <a:srgbClr val="FF0000"/>
                </a:solidFill>
                <a:effectLst>
                  <a:outerShdw blurRad="38100" dist="38100" dir="2700000" algn="tl">
                    <a:srgbClr val="000000">
                      <a:alpha val="43137"/>
                    </a:srgbClr>
                  </a:outerShdw>
                </a:effectLst>
                <a:cs typeface="Aharoni" panose="02010803020104030203" pitchFamily="2" charset="-79"/>
              </a:rPr>
              <a:t>View:</a:t>
            </a:r>
            <a:endParaRPr lang="en-US" sz="3000" dirty="0">
              <a:solidFill>
                <a:srgbClr val="FF0000"/>
              </a:solidFill>
              <a:effectLst>
                <a:outerShdw blurRad="38100" dist="38100" dir="2700000" algn="tl">
                  <a:srgbClr val="000000">
                    <a:alpha val="43137"/>
                  </a:srgbClr>
                </a:outerShdw>
              </a:effectLst>
              <a:cs typeface="Aharoni" panose="02010803020104030203" pitchFamily="2" charset="-79"/>
            </a:endParaRPr>
          </a:p>
        </p:txBody>
      </p:sp>
      <p:sp>
        <p:nvSpPr>
          <p:cNvPr id="2" name="Content Placeholder 1"/>
          <p:cNvSpPr>
            <a:spLocks noGrp="1"/>
          </p:cNvSpPr>
          <p:nvPr>
            <p:ph sz="quarter" idx="2"/>
          </p:nvPr>
        </p:nvSpPr>
        <p:spPr>
          <a:xfrm>
            <a:off x="-152400" y="1600200"/>
            <a:ext cx="7162800" cy="5187950"/>
          </a:xfrm>
        </p:spPr>
        <p:txBody>
          <a:bodyPr lIns="0" tIns="0" rIns="0" bIns="0">
            <a:noAutofit/>
          </a:bodyPr>
          <a:lstStyle/>
          <a:p>
            <a:pPr lvl="1" eaLnBrk="1" hangingPunct="1">
              <a:buClr>
                <a:schemeClr val="bg2">
                  <a:lumMod val="50000"/>
                </a:schemeClr>
              </a:buClr>
              <a:buFont typeface="Wingdings" panose="05000000000000000000" pitchFamily="2" charset="2"/>
              <a:buChar char="ü"/>
              <a:defRPr/>
            </a:pPr>
            <a:r>
              <a:rPr lang="en-US" sz="3200" b="1" dirty="0" smtClean="0"/>
              <a:t>Paycheck Stubs</a:t>
            </a:r>
            <a:endParaRPr lang="en-US" sz="3200" b="1" dirty="0"/>
          </a:p>
          <a:p>
            <a:pPr lvl="1" eaLnBrk="1" hangingPunct="1">
              <a:buClr>
                <a:schemeClr val="bg2">
                  <a:lumMod val="50000"/>
                </a:schemeClr>
              </a:buClr>
              <a:buFont typeface="Wingdings" panose="05000000000000000000" pitchFamily="2" charset="2"/>
              <a:buChar char="ü"/>
              <a:defRPr/>
            </a:pPr>
            <a:r>
              <a:rPr lang="en-US" sz="3200" b="1" dirty="0" smtClean="0"/>
              <a:t>W-2 </a:t>
            </a:r>
            <a:r>
              <a:rPr lang="en-US" sz="3200" b="1" dirty="0"/>
              <a:t>Tax Forms </a:t>
            </a:r>
          </a:p>
          <a:p>
            <a:pPr lvl="1" eaLnBrk="1" hangingPunct="1">
              <a:buClr>
                <a:schemeClr val="bg2">
                  <a:lumMod val="50000"/>
                </a:schemeClr>
              </a:buClr>
              <a:buFont typeface="Wingdings" panose="05000000000000000000" pitchFamily="2" charset="2"/>
              <a:buChar char="ü"/>
              <a:defRPr/>
            </a:pPr>
            <a:r>
              <a:rPr lang="en-US" sz="3200" b="1" dirty="0"/>
              <a:t>Pay Summary</a:t>
            </a:r>
          </a:p>
          <a:p>
            <a:pPr lvl="1" eaLnBrk="1" hangingPunct="1">
              <a:buClr>
                <a:schemeClr val="bg2">
                  <a:lumMod val="50000"/>
                </a:schemeClr>
              </a:buClr>
              <a:buFont typeface="Wingdings" panose="05000000000000000000" pitchFamily="2" charset="2"/>
              <a:buChar char="ü"/>
              <a:defRPr/>
            </a:pPr>
            <a:r>
              <a:rPr lang="en-US" sz="3200" b="1" dirty="0"/>
              <a:t>Deduction </a:t>
            </a:r>
            <a:r>
              <a:rPr lang="en-US" sz="3200" b="1" dirty="0" smtClean="0"/>
              <a:t>Summary</a:t>
            </a:r>
          </a:p>
          <a:p>
            <a:pPr lvl="1" eaLnBrk="1" hangingPunct="1">
              <a:buClr>
                <a:schemeClr val="bg2">
                  <a:lumMod val="50000"/>
                </a:schemeClr>
              </a:buClr>
              <a:buFont typeface="Wingdings" panose="05000000000000000000" pitchFamily="2" charset="2"/>
              <a:buChar char="ü"/>
              <a:defRPr/>
            </a:pPr>
            <a:r>
              <a:rPr lang="en-US" sz="3200" b="1" dirty="0" smtClean="0"/>
              <a:t>Personal Information</a:t>
            </a:r>
            <a:endParaRPr lang="en-US" sz="3200" b="1" dirty="0"/>
          </a:p>
          <a:p>
            <a:pPr lvl="1" eaLnBrk="1" hangingPunct="1">
              <a:buFont typeface="Wingdings" panose="05000000000000000000" pitchFamily="2" charset="2"/>
              <a:buChar char="ü"/>
              <a:defRPr/>
            </a:pPr>
            <a:r>
              <a:rPr lang="en-US" sz="3200" b="1" dirty="0"/>
              <a:t>Address</a:t>
            </a:r>
          </a:p>
          <a:p>
            <a:pPr lvl="1" eaLnBrk="1" hangingPunct="1">
              <a:buFont typeface="Wingdings" panose="05000000000000000000" pitchFamily="2" charset="2"/>
              <a:buChar char="ü"/>
              <a:defRPr/>
            </a:pPr>
            <a:r>
              <a:rPr lang="en-US" sz="3200" b="1" dirty="0"/>
              <a:t>Emergency Contact</a:t>
            </a:r>
          </a:p>
          <a:p>
            <a:pPr lvl="1" eaLnBrk="1" hangingPunct="1">
              <a:buFont typeface="Wingdings" panose="05000000000000000000" pitchFamily="2" charset="2"/>
              <a:buChar char="ü"/>
              <a:defRPr/>
            </a:pPr>
            <a:r>
              <a:rPr lang="en-US" sz="3200" b="1" dirty="0"/>
              <a:t>Tax </a:t>
            </a:r>
            <a:r>
              <a:rPr lang="en-US" sz="3200" b="1" dirty="0" smtClean="0"/>
              <a:t>Withholding/ Allowances</a:t>
            </a:r>
            <a:endParaRPr lang="en-US" sz="3200" b="1" dirty="0"/>
          </a:p>
          <a:p>
            <a:pPr lvl="1" eaLnBrk="1" hangingPunct="1">
              <a:buFont typeface="Wingdings" panose="05000000000000000000" pitchFamily="2" charset="2"/>
              <a:buChar char="ü"/>
              <a:defRPr/>
            </a:pPr>
            <a:r>
              <a:rPr lang="en-US" sz="3200" b="1" dirty="0" smtClean="0"/>
              <a:t>Downloadable Payroll Forms</a:t>
            </a:r>
          </a:p>
        </p:txBody>
      </p:sp>
      <p:sp>
        <p:nvSpPr>
          <p:cNvPr id="6" name="Content Placeholder 5"/>
          <p:cNvSpPr>
            <a:spLocks noGrp="1"/>
          </p:cNvSpPr>
          <p:nvPr>
            <p:ph sz="quarter" idx="4"/>
          </p:nvPr>
        </p:nvSpPr>
        <p:spPr>
          <a:xfrm>
            <a:off x="4038600" y="1611313"/>
            <a:ext cx="4953000" cy="3941762"/>
          </a:xfrm>
        </p:spPr>
        <p:txBody>
          <a:bodyPr>
            <a:normAutofit/>
          </a:bodyPr>
          <a:lstStyle/>
          <a:p>
            <a:pPr lvl="1" eaLnBrk="1" hangingPunct="1">
              <a:buClr>
                <a:schemeClr val="bg2">
                  <a:lumMod val="50000"/>
                </a:schemeClr>
              </a:buClr>
              <a:buFont typeface="Wingdings" panose="05000000000000000000" pitchFamily="2" charset="2"/>
              <a:buChar char="ü"/>
              <a:defRPr/>
            </a:pPr>
            <a:r>
              <a:rPr lang="en-US" sz="3200" b="1" dirty="0" smtClean="0"/>
              <a:t>Emergency </a:t>
            </a:r>
            <a:r>
              <a:rPr lang="en-US" sz="3200" b="1" dirty="0"/>
              <a:t>Contact </a:t>
            </a:r>
            <a:r>
              <a:rPr lang="en-US" sz="3200" b="1" dirty="0" smtClean="0"/>
              <a:t>        Information</a:t>
            </a:r>
            <a:endParaRPr lang="en-US" sz="3200" b="1" dirty="0"/>
          </a:p>
          <a:p>
            <a:pPr marL="109728" indent="0" eaLnBrk="1" hangingPunct="1">
              <a:buFont typeface="Arial" charset="0"/>
              <a:buNone/>
              <a:defRPr/>
            </a:pPr>
            <a:endParaRPr lang="en-US" sz="2550" b="1" dirty="0"/>
          </a:p>
        </p:txBody>
      </p:sp>
      <p:sp>
        <p:nvSpPr>
          <p:cNvPr id="8" name="Text Placeholder 3"/>
          <p:cNvSpPr>
            <a:spLocks noGrp="1"/>
          </p:cNvSpPr>
          <p:nvPr>
            <p:ph type="body" idx="1"/>
          </p:nvPr>
        </p:nvSpPr>
        <p:spPr>
          <a:xfrm>
            <a:off x="4724400" y="685800"/>
            <a:ext cx="3733800" cy="838200"/>
          </a:xfrm>
        </p:spPr>
        <p:txBody>
          <a:bodyPr anchor="ctr"/>
          <a:lstStyle/>
          <a:p>
            <a:pPr algn="l" eaLnBrk="1" hangingPunct="1">
              <a:buFont typeface="Arial" charset="0"/>
              <a:buNone/>
              <a:defRPr/>
            </a:pPr>
            <a:r>
              <a:rPr lang="en-US" sz="3000" dirty="0" smtClean="0">
                <a:solidFill>
                  <a:srgbClr val="FF0000"/>
                </a:solidFill>
                <a:cs typeface="Aharoni" panose="02010803020104030203" pitchFamily="2" charset="-79"/>
              </a:rPr>
              <a:t>ESS Allows You To </a:t>
            </a:r>
            <a:r>
              <a:rPr lang="en-US" sz="3000" dirty="0" smtClean="0">
                <a:solidFill>
                  <a:srgbClr val="FF0000"/>
                </a:solidFill>
                <a:effectLst>
                  <a:outerShdw blurRad="38100" dist="38100" dir="2700000" algn="tl">
                    <a:srgbClr val="000000">
                      <a:alpha val="43137"/>
                    </a:srgbClr>
                  </a:outerShdw>
                </a:effectLst>
                <a:cs typeface="Aharoni" panose="02010803020104030203" pitchFamily="2" charset="-79"/>
              </a:rPr>
              <a:t>Update:</a:t>
            </a:r>
            <a:endParaRPr lang="en-US" sz="3000" dirty="0">
              <a:solidFill>
                <a:srgbClr val="FF0000"/>
              </a:solidFill>
              <a:effectLst>
                <a:outerShdw blurRad="38100" dist="38100" dir="2700000" algn="tl">
                  <a:srgbClr val="000000">
                    <a:alpha val="43137"/>
                  </a:srgbClr>
                </a:outerShdw>
              </a:effectLst>
              <a:cs typeface="Aharoni" panose="02010803020104030203" pitchFamily="2" charset="-79"/>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706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715963"/>
          </a:xfrm>
        </p:spPr>
        <p:txBody>
          <a:bodyPr/>
          <a:lstStyle/>
          <a:p>
            <a:pPr algn="ctr" eaLnBrk="1" fontAlgn="auto" hangingPunct="1">
              <a:spcAft>
                <a:spcPts val="0"/>
              </a:spcAft>
              <a:defRPr/>
            </a:pPr>
            <a:r>
              <a:rPr lang="en-US" sz="4300" b="1" dirty="0" smtClean="0">
                <a:solidFill>
                  <a:srgbClr val="0099FF"/>
                </a:solidFill>
              </a:rPr>
              <a:t>BENEFITS OF ESS</a:t>
            </a:r>
            <a:endParaRPr lang="en-US" sz="4300" b="1" dirty="0">
              <a:solidFill>
                <a:srgbClr val="0099FF"/>
              </a:solidFill>
            </a:endParaRPr>
          </a:p>
        </p:txBody>
      </p:sp>
      <p:sp>
        <p:nvSpPr>
          <p:cNvPr id="3" name="Content Placeholder 2"/>
          <p:cNvSpPr>
            <a:spLocks noGrp="1"/>
          </p:cNvSpPr>
          <p:nvPr>
            <p:ph idx="1"/>
          </p:nvPr>
        </p:nvSpPr>
        <p:spPr>
          <a:xfrm>
            <a:off x="228600" y="838200"/>
            <a:ext cx="8229600" cy="5562600"/>
          </a:xfrm>
        </p:spPr>
        <p:txBody>
          <a:bodyPr rtlCol="0" anchor="ctr">
            <a:noAutofit/>
          </a:bodyPr>
          <a:lstStyle/>
          <a:p>
            <a:pPr indent="-342900" eaLnBrk="1" fontAlgn="auto" hangingPunct="1">
              <a:spcBef>
                <a:spcPts val="0"/>
              </a:spcBef>
              <a:spcAft>
                <a:spcPts val="0"/>
              </a:spcAft>
              <a:defRPr/>
            </a:pPr>
            <a:r>
              <a:rPr lang="en-US" sz="3200" b="1" dirty="0" smtClean="0"/>
              <a:t>Real </a:t>
            </a:r>
            <a:r>
              <a:rPr lang="en-US" sz="3200" b="1" dirty="0"/>
              <a:t>Time </a:t>
            </a:r>
            <a:r>
              <a:rPr lang="en-US" sz="3200" b="1" dirty="0" smtClean="0"/>
              <a:t>information </a:t>
            </a:r>
            <a:r>
              <a:rPr lang="en-US" sz="3200" b="1" dirty="0"/>
              <a:t>with </a:t>
            </a:r>
            <a:r>
              <a:rPr lang="en-US" sz="3200" b="1" dirty="0">
                <a:solidFill>
                  <a:srgbClr val="FF0000"/>
                </a:solidFill>
              </a:rPr>
              <a:t>24 hour access </a:t>
            </a:r>
            <a:r>
              <a:rPr lang="en-US" sz="3200" b="1" dirty="0"/>
              <a:t>from anywhere there is an internet connection</a:t>
            </a:r>
            <a:r>
              <a:rPr lang="en-US" sz="3200" b="1" dirty="0" smtClean="0"/>
              <a:t>.</a:t>
            </a:r>
          </a:p>
          <a:p>
            <a:pPr marL="0" indent="0" eaLnBrk="1" fontAlgn="auto" hangingPunct="1">
              <a:spcBef>
                <a:spcPts val="0"/>
              </a:spcBef>
              <a:spcAft>
                <a:spcPts val="0"/>
              </a:spcAft>
              <a:buFont typeface="Arial" panose="020B0604020202020204" pitchFamily="34" charset="0"/>
              <a:buNone/>
              <a:defRPr/>
            </a:pPr>
            <a:endParaRPr lang="en-US" sz="800" b="1" dirty="0" smtClean="0"/>
          </a:p>
          <a:p>
            <a:pPr indent="-342900" eaLnBrk="1" fontAlgn="auto" hangingPunct="1">
              <a:spcBef>
                <a:spcPts val="0"/>
              </a:spcBef>
              <a:spcAft>
                <a:spcPts val="0"/>
              </a:spcAft>
              <a:defRPr/>
            </a:pPr>
            <a:r>
              <a:rPr lang="en-US" sz="3200" b="1" dirty="0"/>
              <a:t>Ability to </a:t>
            </a:r>
            <a:r>
              <a:rPr lang="en-US" sz="3200" b="1" dirty="0" smtClean="0">
                <a:solidFill>
                  <a:srgbClr val="FF0000"/>
                </a:solidFill>
              </a:rPr>
              <a:t>view</a:t>
            </a:r>
            <a:r>
              <a:rPr lang="en-US" sz="3200" b="1" dirty="0"/>
              <a:t>, </a:t>
            </a:r>
            <a:r>
              <a:rPr lang="en-US" sz="3200" b="1" dirty="0" smtClean="0">
                <a:solidFill>
                  <a:srgbClr val="FF0000"/>
                </a:solidFill>
              </a:rPr>
              <a:t>print</a:t>
            </a:r>
            <a:r>
              <a:rPr lang="en-US" sz="3200" b="1" dirty="0"/>
              <a:t>, </a:t>
            </a:r>
            <a:r>
              <a:rPr lang="en-US" sz="3200" b="1" dirty="0" smtClean="0">
                <a:solidFill>
                  <a:srgbClr val="FF0000"/>
                </a:solidFill>
              </a:rPr>
              <a:t>save</a:t>
            </a:r>
            <a:r>
              <a:rPr lang="en-US" sz="3200" b="1" dirty="0" smtClean="0"/>
              <a:t> </a:t>
            </a:r>
            <a:r>
              <a:rPr lang="en-US" sz="3200" b="1" dirty="0"/>
              <a:t>Pay </a:t>
            </a:r>
            <a:r>
              <a:rPr lang="en-US" sz="3200" b="1" dirty="0" smtClean="0"/>
              <a:t>Stubs, </a:t>
            </a:r>
            <a:r>
              <a:rPr lang="en-US" sz="3200" b="1" dirty="0"/>
              <a:t>W-2s &amp; Payroll Forms</a:t>
            </a:r>
            <a:r>
              <a:rPr lang="en-US" sz="3200" b="1" dirty="0" smtClean="0"/>
              <a:t>.</a:t>
            </a:r>
            <a:endParaRPr lang="en-US" sz="3200" b="1" dirty="0"/>
          </a:p>
          <a:p>
            <a:pPr marL="0" indent="0" eaLnBrk="1" fontAlgn="auto" hangingPunct="1">
              <a:spcBef>
                <a:spcPts val="0"/>
              </a:spcBef>
              <a:spcAft>
                <a:spcPts val="0"/>
              </a:spcAft>
              <a:buFont typeface="Arial" panose="020B0604020202020204" pitchFamily="34" charset="0"/>
              <a:buNone/>
              <a:defRPr/>
            </a:pPr>
            <a:endParaRPr lang="en-US" sz="800" b="1" dirty="0"/>
          </a:p>
          <a:p>
            <a:pPr indent="-342900" eaLnBrk="1" fontAlgn="auto" hangingPunct="1">
              <a:spcBef>
                <a:spcPts val="0"/>
              </a:spcBef>
              <a:spcAft>
                <a:spcPts val="0"/>
              </a:spcAft>
              <a:defRPr/>
            </a:pPr>
            <a:r>
              <a:rPr lang="en-US" sz="3200" b="1" dirty="0" smtClean="0"/>
              <a:t>Access to paycheck information is guaranteed to be available no later than pay day.</a:t>
            </a:r>
            <a:endParaRPr lang="en-US" sz="3200" b="1" dirty="0"/>
          </a:p>
          <a:p>
            <a:pPr marL="0" indent="0" eaLnBrk="1" fontAlgn="auto" hangingPunct="1">
              <a:spcBef>
                <a:spcPts val="0"/>
              </a:spcBef>
              <a:spcAft>
                <a:spcPts val="0"/>
              </a:spcAft>
              <a:buFont typeface="Arial" panose="020B0604020202020204" pitchFamily="34" charset="0"/>
              <a:buNone/>
              <a:defRPr/>
            </a:pPr>
            <a:endParaRPr lang="en-US"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3542">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697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7700" y="152400"/>
            <a:ext cx="7848600" cy="1143000"/>
          </a:xfrm>
        </p:spPr>
        <p:txBody>
          <a:bodyPr anchor="t"/>
          <a:lstStyle/>
          <a:p>
            <a:pPr algn="ctr" eaLnBrk="1" fontAlgn="auto" hangingPunct="1">
              <a:spcAft>
                <a:spcPts val="0"/>
              </a:spcAft>
              <a:defRPr/>
            </a:pPr>
            <a:r>
              <a:rPr lang="en-US" sz="4300" b="1" dirty="0" smtClean="0">
                <a:solidFill>
                  <a:srgbClr val="0099FF"/>
                </a:solidFill>
              </a:rPr>
              <a:t>ESS USER FORM</a:t>
            </a:r>
            <a:endParaRPr lang="en-US" sz="4300" dirty="0"/>
          </a:p>
        </p:txBody>
      </p:sp>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b="15781"/>
          <a:stretch>
            <a:fillRect/>
          </a:stretch>
        </p:blipFill>
        <p:spPr bwMode="auto">
          <a:xfrm>
            <a:off x="1616075" y="925513"/>
            <a:ext cx="5911850" cy="582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876800" y="1045029"/>
            <a:ext cx="3124201"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500" b="1" u="sng" dirty="0">
                <a:ln>
                  <a:solidFill>
                    <a:schemeClr val="tx1"/>
                  </a:solidFill>
                </a:ln>
                <a:solidFill>
                  <a:schemeClr val="tx1"/>
                </a:solidFill>
              </a:rPr>
              <a:t>Complete &amp; return form to me.</a:t>
            </a:r>
            <a:endParaRPr lang="en-US" sz="2500" b="1" dirty="0">
              <a:ln>
                <a:solidFill>
                  <a:schemeClr val="tx1"/>
                </a:solidFill>
              </a:ln>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2656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1"/>
          <p:cNvSpPr>
            <a:spLocks noGrp="1"/>
          </p:cNvSpPr>
          <p:nvPr>
            <p:ph idx="1"/>
          </p:nvPr>
        </p:nvSpPr>
        <p:spPr>
          <a:xfrm>
            <a:off x="152400" y="762000"/>
            <a:ext cx="8686800" cy="5440363"/>
          </a:xfrm>
        </p:spPr>
        <p:txBody>
          <a:bodyPr/>
          <a:lstStyle/>
          <a:p>
            <a:pPr marL="109538" indent="0" eaLnBrk="1" hangingPunct="1">
              <a:buFont typeface="Arial" panose="020B0604020202020204" pitchFamily="34" charset="0"/>
              <a:buNone/>
            </a:pPr>
            <a:endParaRPr lang="en-US" altLang="en-US" sz="2800" b="1" smtClean="0"/>
          </a:p>
          <a:p>
            <a:pPr marL="109538" indent="0" eaLnBrk="1" hangingPunct="1">
              <a:buFont typeface="Arial" panose="020B0604020202020204" pitchFamily="34" charset="0"/>
              <a:buNone/>
            </a:pPr>
            <a:endParaRPr lang="en-US" altLang="en-US" sz="1500" b="1" smtClean="0"/>
          </a:p>
          <a:p>
            <a:pPr marL="109538" indent="0" eaLnBrk="1" hangingPunct="1">
              <a:buFont typeface="Arial" panose="020B0604020202020204" pitchFamily="34" charset="0"/>
              <a:buNone/>
            </a:pPr>
            <a:endParaRPr lang="en-US" altLang="en-US" sz="3500" b="1" smtClean="0"/>
          </a:p>
          <a:p>
            <a:pPr marL="109538" indent="0" eaLnBrk="1" hangingPunct="1">
              <a:buFont typeface="Arial" panose="020B0604020202020204" pitchFamily="34" charset="0"/>
              <a:buNone/>
            </a:pPr>
            <a:endParaRPr lang="en-US" altLang="en-US" sz="3400" b="1" smtClean="0"/>
          </a:p>
          <a:p>
            <a:pPr marL="109538" indent="0" eaLnBrk="1" hangingPunct="1">
              <a:buFont typeface="Arial" panose="020B0604020202020204" pitchFamily="34" charset="0"/>
              <a:buNone/>
            </a:pPr>
            <a:endParaRPr lang="en-US" altLang="en-US" sz="1000" b="1" smtClean="0"/>
          </a:p>
        </p:txBody>
      </p:sp>
      <p:sp>
        <p:nvSpPr>
          <p:cNvPr id="3" name="Title 2"/>
          <p:cNvSpPr>
            <a:spLocks noGrp="1"/>
          </p:cNvSpPr>
          <p:nvPr>
            <p:ph type="title"/>
          </p:nvPr>
        </p:nvSpPr>
        <p:spPr>
          <a:xfrm>
            <a:off x="130175" y="76200"/>
            <a:ext cx="8556625" cy="733425"/>
          </a:xfrm>
        </p:spPr>
        <p:txBody>
          <a:bodyPr/>
          <a:lstStyle/>
          <a:p>
            <a:pPr algn="ctr" eaLnBrk="1" hangingPunct="1">
              <a:defRPr/>
            </a:pPr>
            <a:r>
              <a:rPr lang="en-US" sz="5400" b="1" dirty="0" smtClean="0">
                <a:solidFill>
                  <a:srgbClr val="0099FF"/>
                </a:solidFill>
              </a:rPr>
              <a:t>ACCESSING THE SYSTEM</a:t>
            </a:r>
            <a:endParaRPr lang="en-US" sz="5000" dirty="0">
              <a:solidFill>
                <a:srgbClr val="0070C0"/>
              </a:solidFill>
            </a:endParaRPr>
          </a:p>
        </p:txBody>
      </p:sp>
      <p:pic>
        <p:nvPicPr>
          <p:cNvPr id="3379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8" y="3048000"/>
            <a:ext cx="76930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63"/>
          <p:cNvSpPr txBox="1"/>
          <p:nvPr/>
        </p:nvSpPr>
        <p:spPr>
          <a:xfrm>
            <a:off x="0" y="914400"/>
            <a:ext cx="8458200" cy="1447800"/>
          </a:xfrm>
          <a:prstGeom prst="rect">
            <a:avLst/>
          </a:prstGeom>
          <a:solidFill>
            <a:sysClr val="window" lastClr="FFFFFF"/>
          </a:solidFill>
          <a:ln w="25400" cap="flat" cmpd="sng" algn="ctr">
            <a:noFill/>
            <a:prstDash val="solid"/>
          </a:ln>
          <a:effectLst/>
        </p:spPr>
        <p:txBody>
          <a:bodyPr/>
          <a:lstStyle/>
          <a:p>
            <a:pPr marL="109728">
              <a:defRPr/>
            </a:pPr>
            <a:r>
              <a:rPr lang="en-US" sz="3200" b="1" dirty="0">
                <a:latin typeface="+mn-lt"/>
                <a:cs typeface="+mn-cs"/>
              </a:rPr>
              <a:t>Log into </a:t>
            </a:r>
            <a:r>
              <a:rPr lang="en-US" sz="3200" b="1" dirty="0">
                <a:solidFill>
                  <a:srgbClr val="FF0000"/>
                </a:solidFill>
                <a:latin typeface="+mn-lt"/>
                <a:cs typeface="+mn-cs"/>
              </a:rPr>
              <a:t>ESS</a:t>
            </a:r>
            <a:r>
              <a:rPr lang="en-US" sz="3200" b="1" dirty="0">
                <a:latin typeface="+mn-lt"/>
                <a:cs typeface="+mn-cs"/>
              </a:rPr>
              <a:t> at </a:t>
            </a:r>
            <a:r>
              <a:rPr lang="en-US" sz="3200" u="sng" dirty="0">
                <a:solidFill>
                  <a:srgbClr val="FF0000"/>
                </a:solidFill>
                <a:latin typeface="+mn-lt"/>
                <a:cs typeface="+mn-cs"/>
                <a:hlinkClick r:id="rId6"/>
              </a:rPr>
              <a:t>http://ess.fultoncountyga.gov</a:t>
            </a:r>
            <a:endParaRPr lang="en-US" sz="3200" u="sng" dirty="0">
              <a:solidFill>
                <a:srgbClr val="FF0000"/>
              </a:solidFill>
              <a:latin typeface="+mn-lt"/>
              <a:cs typeface="+mn-cs"/>
            </a:endParaRPr>
          </a:p>
          <a:p>
            <a:pPr marL="566928" indent="-457200">
              <a:buClr>
                <a:srgbClr val="0099FF"/>
              </a:buClr>
              <a:buFont typeface="Arial" panose="020B0604020202020204" pitchFamily="34" charset="0"/>
              <a:buChar char="•"/>
              <a:defRPr/>
            </a:pPr>
            <a:r>
              <a:rPr lang="en-US" sz="2800" dirty="0">
                <a:latin typeface="+mn-lt"/>
                <a:cs typeface="+mn-cs"/>
              </a:rPr>
              <a:t>Fully compatible with IE 7-9 and Firefox v2.</a:t>
            </a:r>
          </a:p>
          <a:p>
            <a:pPr marL="566928" indent="-457200">
              <a:buClr>
                <a:srgbClr val="0099FF"/>
              </a:buClr>
              <a:buFont typeface="Arial" panose="020B0604020202020204" pitchFamily="34" charset="0"/>
              <a:buChar char="•"/>
              <a:defRPr/>
            </a:pPr>
            <a:r>
              <a:rPr lang="en-US" sz="2800" dirty="0">
                <a:latin typeface="+mn-lt"/>
                <a:cs typeface="+mn-cs"/>
              </a:rPr>
              <a:t>Will work other browsers, but some minor functionalities might not work properly.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32539">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458200" cy="715963"/>
          </a:xfrm>
        </p:spPr>
        <p:txBody>
          <a:bodyPr/>
          <a:lstStyle/>
          <a:p>
            <a:pPr algn="ctr" eaLnBrk="1" fontAlgn="auto" hangingPunct="1">
              <a:spcAft>
                <a:spcPts val="0"/>
              </a:spcAft>
              <a:defRPr/>
            </a:pPr>
            <a:r>
              <a:rPr lang="en-US" sz="4300" b="1" dirty="0" smtClean="0">
                <a:solidFill>
                  <a:srgbClr val="0099FF"/>
                </a:solidFill>
              </a:rPr>
              <a:t>INITIAL LOGIN: ESS HOME PAGE</a:t>
            </a:r>
            <a:endParaRPr lang="en-US" sz="4300" b="1" dirty="0">
              <a:solidFill>
                <a:srgbClr val="0099FF"/>
              </a:solidFill>
            </a:endParaRPr>
          </a:p>
        </p:txBody>
      </p:sp>
      <p:sp>
        <p:nvSpPr>
          <p:cNvPr id="35843" name="Content Placeholder 2"/>
          <p:cNvSpPr>
            <a:spLocks noGrp="1"/>
          </p:cNvSpPr>
          <p:nvPr>
            <p:ph idx="1"/>
          </p:nvPr>
        </p:nvSpPr>
        <p:spPr>
          <a:xfrm>
            <a:off x="228600" y="838200"/>
            <a:ext cx="8229600" cy="5562600"/>
          </a:xfrm>
        </p:spPr>
        <p:txBody>
          <a:bodyPr/>
          <a:lstStyle/>
          <a:p>
            <a:pPr marL="0" indent="0" eaLnBrk="1" hangingPunct="1">
              <a:spcBef>
                <a:spcPct val="0"/>
              </a:spcBef>
              <a:buFont typeface="Arial" panose="020B0604020202020204" pitchFamily="34" charset="0"/>
              <a:buNone/>
            </a:pPr>
            <a:r>
              <a:rPr lang="en-US" altLang="en-US" sz="3200" b="1" smtClean="0"/>
              <a:t>You will be brought to the </a:t>
            </a:r>
            <a:r>
              <a:rPr lang="en-US" altLang="en-US" sz="3200" b="1" smtClean="0">
                <a:solidFill>
                  <a:srgbClr val="FF0000"/>
                </a:solidFill>
              </a:rPr>
              <a:t>Home Page</a:t>
            </a:r>
            <a:r>
              <a:rPr lang="en-US" altLang="en-US" sz="3200" b="1" smtClean="0"/>
              <a:t>. The </a:t>
            </a:r>
            <a:r>
              <a:rPr lang="en-US" altLang="en-US" sz="3200" b="1" smtClean="0">
                <a:solidFill>
                  <a:srgbClr val="FF0000"/>
                </a:solidFill>
              </a:rPr>
              <a:t>Home Page</a:t>
            </a:r>
            <a:r>
              <a:rPr lang="en-US" altLang="en-US" sz="3200" b="1" smtClean="0"/>
              <a:t> displays General Information, Announcements, Alerts and Pay Summary.</a:t>
            </a:r>
            <a:endParaRPr lang="en-US" altLang="en-US" sz="3200" smtClean="0"/>
          </a:p>
        </p:txBody>
      </p:sp>
      <p:grpSp>
        <p:nvGrpSpPr>
          <p:cNvPr id="35844" name="Group 6"/>
          <p:cNvGrpSpPr>
            <a:grpSpLocks/>
          </p:cNvGrpSpPr>
          <p:nvPr/>
        </p:nvGrpSpPr>
        <p:grpSpPr bwMode="auto">
          <a:xfrm>
            <a:off x="25400" y="2425700"/>
            <a:ext cx="9110663" cy="4440238"/>
            <a:chOff x="32657" y="2403929"/>
            <a:chExt cx="9138223" cy="4439558"/>
          </a:xfrm>
        </p:grpSpPr>
        <p:pic>
          <p:nvPicPr>
            <p:cNvPr id="35845" name="Picture 2"/>
            <p:cNvPicPr>
              <a:picLocks noChangeAspect="1" noChangeArrowheads="1"/>
            </p:cNvPicPr>
            <p:nvPr/>
          </p:nvPicPr>
          <p:blipFill>
            <a:blip r:embed="rId5">
              <a:extLst>
                <a:ext uri="{28A0092B-C50C-407E-A947-70E740481C1C}">
                  <a14:useLocalDpi xmlns:a14="http://schemas.microsoft.com/office/drawing/2010/main" val="0"/>
                </a:ext>
              </a:extLst>
            </a:blip>
            <a:srcRect t="11411" r="10892"/>
            <a:stretch>
              <a:fillRect/>
            </a:stretch>
          </p:blipFill>
          <p:spPr bwMode="auto">
            <a:xfrm>
              <a:off x="32657" y="2743201"/>
              <a:ext cx="9138223" cy="41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6" name="Picture 5"/>
            <p:cNvPicPr>
              <a:picLocks noChangeAspect="1" noChangeArrowheads="1"/>
            </p:cNvPicPr>
            <p:nvPr/>
          </p:nvPicPr>
          <p:blipFill>
            <a:blip r:embed="rId6">
              <a:extLst>
                <a:ext uri="{28A0092B-C50C-407E-A947-70E740481C1C}">
                  <a14:useLocalDpi xmlns:a14="http://schemas.microsoft.com/office/drawing/2010/main" val="0"/>
                </a:ext>
              </a:extLst>
            </a:blip>
            <a:srcRect r="6702" b="90575"/>
            <a:stretch>
              <a:fillRect/>
            </a:stretch>
          </p:blipFill>
          <p:spPr bwMode="auto">
            <a:xfrm>
              <a:off x="32657" y="2403929"/>
              <a:ext cx="9138223" cy="3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14564">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458200" cy="715963"/>
          </a:xfrm>
        </p:spPr>
        <p:txBody>
          <a:bodyPr/>
          <a:lstStyle/>
          <a:p>
            <a:pPr algn="ctr" eaLnBrk="1" fontAlgn="auto" hangingPunct="1">
              <a:spcAft>
                <a:spcPts val="0"/>
              </a:spcAft>
              <a:defRPr/>
            </a:pPr>
            <a:r>
              <a:rPr lang="en-US" sz="4300" b="1" dirty="0" smtClean="0">
                <a:solidFill>
                  <a:srgbClr val="0099FF"/>
                </a:solidFill>
              </a:rPr>
              <a:t>PASSWORD HINT</a:t>
            </a:r>
            <a:endParaRPr lang="en-US" sz="4300" b="1" dirty="0">
              <a:solidFill>
                <a:srgbClr val="0099FF"/>
              </a:solidFill>
            </a:endParaRPr>
          </a:p>
        </p:txBody>
      </p:sp>
      <p:sp>
        <p:nvSpPr>
          <p:cNvPr id="37891" name="Content Placeholder 2"/>
          <p:cNvSpPr>
            <a:spLocks noGrp="1"/>
          </p:cNvSpPr>
          <p:nvPr>
            <p:ph idx="1"/>
          </p:nvPr>
        </p:nvSpPr>
        <p:spPr>
          <a:xfrm>
            <a:off x="228600" y="838200"/>
            <a:ext cx="8229600" cy="5562600"/>
          </a:xfrm>
        </p:spPr>
        <p:txBody>
          <a:bodyPr/>
          <a:lstStyle/>
          <a:p>
            <a:pPr marL="0" indent="0" eaLnBrk="1" hangingPunct="1">
              <a:spcBef>
                <a:spcPct val="0"/>
              </a:spcBef>
              <a:buFont typeface="Arial" panose="020B0604020202020204" pitchFamily="34" charset="0"/>
              <a:buNone/>
            </a:pPr>
            <a:endParaRPr lang="en-US" altLang="en-US" sz="800" b="1" smtClean="0"/>
          </a:p>
          <a:p>
            <a:pPr marL="0" indent="0" eaLnBrk="1" hangingPunct="1">
              <a:spcBef>
                <a:spcPct val="0"/>
              </a:spcBef>
              <a:buFont typeface="Arial" panose="020B0604020202020204" pitchFamily="34" charset="0"/>
              <a:buNone/>
            </a:pPr>
            <a:r>
              <a:rPr lang="en-US" altLang="en-US" sz="3200" b="1" smtClean="0"/>
              <a:t>You will need to create a </a:t>
            </a:r>
            <a:r>
              <a:rPr lang="en-US" altLang="en-US" sz="3200" b="1" smtClean="0">
                <a:solidFill>
                  <a:srgbClr val="FF0000"/>
                </a:solidFill>
              </a:rPr>
              <a:t>Password Hint</a:t>
            </a:r>
            <a:r>
              <a:rPr lang="en-US" altLang="en-US" sz="3200" b="1" smtClean="0"/>
              <a:t> for your profile.</a:t>
            </a:r>
            <a:endParaRPr lang="en-US" altLang="en-US" sz="3200" smtClean="0"/>
          </a:p>
        </p:txBody>
      </p:sp>
      <p:pic>
        <p:nvPicPr>
          <p:cNvPr id="37892" name="Picture 7"/>
          <p:cNvPicPr>
            <a:picLocks noChangeAspect="1" noChangeArrowheads="1"/>
          </p:cNvPicPr>
          <p:nvPr/>
        </p:nvPicPr>
        <p:blipFill>
          <a:blip r:embed="rId5">
            <a:extLst>
              <a:ext uri="{28A0092B-C50C-407E-A947-70E740481C1C}">
                <a14:useLocalDpi xmlns:a14="http://schemas.microsoft.com/office/drawing/2010/main" val="0"/>
              </a:ext>
            </a:extLst>
          </a:blip>
          <a:srcRect l="-2" r="7983" b="2876"/>
          <a:stretch>
            <a:fillRect/>
          </a:stretch>
        </p:blipFill>
        <p:spPr bwMode="auto">
          <a:xfrm>
            <a:off x="0" y="2293938"/>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904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363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0"/>
            <a:ext cx="8229600" cy="788988"/>
          </a:xfrm>
        </p:spPr>
        <p:txBody>
          <a:bodyPr>
            <a:normAutofit fontScale="90000"/>
          </a:bodyPr>
          <a:lstStyle/>
          <a:p>
            <a:pPr algn="ctr" eaLnBrk="1" fontAlgn="auto" hangingPunct="1">
              <a:spcAft>
                <a:spcPts val="0"/>
              </a:spcAft>
              <a:defRPr/>
            </a:pPr>
            <a:r>
              <a:rPr lang="en-US" b="1" dirty="0" smtClean="0">
                <a:solidFill>
                  <a:schemeClr val="bg2">
                    <a:lumMod val="50000"/>
                  </a:schemeClr>
                </a:solidFill>
              </a:rPr>
              <a:t>DIRECT DEPOSIT &amp; PAYROLL CARD</a:t>
            </a:r>
          </a:p>
        </p:txBody>
      </p:sp>
      <p:pic>
        <p:nvPicPr>
          <p:cNvPr id="3" name="Content Placeholder 2" descr="Screen Clipping"/>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42275" y="788988"/>
            <a:ext cx="7658725" cy="4800600"/>
          </a:xfrm>
        </p:spPr>
      </p:pic>
      <p:sp>
        <p:nvSpPr>
          <p:cNvPr id="9" name="Rectangle 8"/>
          <p:cNvSpPr/>
          <p:nvPr/>
        </p:nvSpPr>
        <p:spPr>
          <a:xfrm>
            <a:off x="228600" y="5486400"/>
            <a:ext cx="8153400" cy="124097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700" b="1" dirty="0">
                <a:ln>
                  <a:solidFill>
                    <a:schemeClr val="tx1"/>
                  </a:solidFill>
                </a:ln>
                <a:solidFill>
                  <a:schemeClr val="tx1"/>
                </a:solidFill>
              </a:rPr>
              <a:t>Employees’ Payroll Funds will be credited on Pay Day through Direct Deposit to your personal bank OR via Fulton County Payroll Card through </a:t>
            </a:r>
            <a:r>
              <a:rPr lang="en-US" sz="2700" b="1" dirty="0" smtClean="0">
                <a:ln>
                  <a:solidFill>
                    <a:schemeClr val="tx1"/>
                  </a:solidFill>
                </a:ln>
                <a:solidFill>
                  <a:schemeClr val="tx1"/>
                </a:solidFill>
              </a:rPr>
              <a:t>Bank of America.</a:t>
            </a:r>
            <a:endParaRPr lang="en-US" sz="2700" b="1" dirty="0">
              <a:ln>
                <a:solidFill>
                  <a:schemeClr val="tx1"/>
                </a:solidFill>
              </a:ln>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85603">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715963"/>
          </a:xfrm>
        </p:spPr>
        <p:txBody>
          <a:bodyPr/>
          <a:lstStyle/>
          <a:p>
            <a:pPr algn="ctr" eaLnBrk="1" fontAlgn="auto" hangingPunct="1">
              <a:spcAft>
                <a:spcPts val="0"/>
              </a:spcAft>
              <a:defRPr/>
            </a:pPr>
            <a:r>
              <a:rPr lang="en-US" sz="4300" b="1" dirty="0" smtClean="0">
                <a:solidFill>
                  <a:srgbClr val="0099FF"/>
                </a:solidFill>
              </a:rPr>
              <a:t>SECURITY</a:t>
            </a:r>
            <a:endParaRPr lang="en-US" sz="4300" b="1" dirty="0">
              <a:solidFill>
                <a:srgbClr val="0099FF"/>
              </a:solidFill>
            </a:endParaRPr>
          </a:p>
        </p:txBody>
      </p:sp>
      <p:sp>
        <p:nvSpPr>
          <p:cNvPr id="39939" name="Content Placeholder 2"/>
          <p:cNvSpPr>
            <a:spLocks noGrp="1"/>
          </p:cNvSpPr>
          <p:nvPr>
            <p:ph idx="1"/>
          </p:nvPr>
        </p:nvSpPr>
        <p:spPr>
          <a:xfrm>
            <a:off x="228600" y="838200"/>
            <a:ext cx="8229600" cy="5562600"/>
          </a:xfrm>
        </p:spPr>
        <p:txBody>
          <a:bodyPr anchor="ctr"/>
          <a:lstStyle/>
          <a:p>
            <a:pPr indent="-342900" eaLnBrk="1" hangingPunct="1">
              <a:spcBef>
                <a:spcPct val="0"/>
              </a:spcBef>
            </a:pPr>
            <a:r>
              <a:rPr lang="en-US" altLang="en-US" sz="3200" b="1" dirty="0" smtClean="0"/>
              <a:t>ESS is a secured online portal, similar to IRS E-File Systems &amp; Online Banking.</a:t>
            </a:r>
          </a:p>
          <a:p>
            <a:pPr indent="-342900" eaLnBrk="1" hangingPunct="1">
              <a:spcBef>
                <a:spcPct val="0"/>
              </a:spcBef>
            </a:pPr>
            <a:endParaRPr lang="en-US" altLang="en-US" sz="800" b="1" dirty="0" smtClean="0"/>
          </a:p>
          <a:p>
            <a:pPr indent="-342900" eaLnBrk="1" hangingPunct="1">
              <a:spcBef>
                <a:spcPct val="0"/>
              </a:spcBef>
            </a:pPr>
            <a:r>
              <a:rPr lang="en-US" altLang="en-US" sz="3200" b="1" dirty="0" smtClean="0">
                <a:solidFill>
                  <a:srgbClr val="FF0000"/>
                </a:solidFill>
              </a:rPr>
              <a:t>All information contained</a:t>
            </a:r>
            <a:r>
              <a:rPr lang="en-US" altLang="en-US" sz="3200" b="1" dirty="0" smtClean="0"/>
              <a:t> in ESS </a:t>
            </a:r>
            <a:r>
              <a:rPr lang="en-US" altLang="en-US" sz="3200" b="1" dirty="0" smtClean="0">
                <a:solidFill>
                  <a:srgbClr val="FF0000"/>
                </a:solidFill>
              </a:rPr>
              <a:t>is intended for the sole use of the individual employee</a:t>
            </a:r>
            <a:r>
              <a:rPr lang="en-US" altLang="en-US" sz="3200" b="1" dirty="0" smtClean="0"/>
              <a:t>.</a:t>
            </a:r>
          </a:p>
          <a:p>
            <a:pPr indent="-342900" eaLnBrk="1" hangingPunct="1">
              <a:spcBef>
                <a:spcPct val="0"/>
              </a:spcBef>
            </a:pPr>
            <a:endParaRPr lang="en-US" altLang="en-US" sz="800" b="1" dirty="0" smtClean="0"/>
          </a:p>
          <a:p>
            <a:pPr indent="-342900" eaLnBrk="1" hangingPunct="1">
              <a:spcBef>
                <a:spcPct val="0"/>
              </a:spcBef>
            </a:pPr>
            <a:r>
              <a:rPr lang="en-US" altLang="en-US" sz="3200" b="1" dirty="0" smtClean="0"/>
              <a:t>Employees can access ESS at work, but are encouraged to print information from offsite printers to save Fulton County resources.</a:t>
            </a:r>
            <a:endParaRPr lang="en-US" altLang="en-US" sz="32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957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3333"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715963"/>
          </a:xfrm>
        </p:spPr>
        <p:txBody>
          <a:bodyPr/>
          <a:lstStyle/>
          <a:p>
            <a:pPr algn="ctr" eaLnBrk="1" fontAlgn="auto" hangingPunct="1">
              <a:spcAft>
                <a:spcPts val="0"/>
              </a:spcAft>
              <a:defRPr/>
            </a:pPr>
            <a:r>
              <a:rPr lang="en-US" sz="4300" b="1" dirty="0" smtClean="0">
                <a:solidFill>
                  <a:srgbClr val="0099FF"/>
                </a:solidFill>
              </a:rPr>
              <a:t>SECURITY, cont’d</a:t>
            </a:r>
            <a:endParaRPr lang="en-US" sz="4300" b="1" dirty="0">
              <a:solidFill>
                <a:srgbClr val="0099FF"/>
              </a:solidFill>
            </a:endParaRPr>
          </a:p>
        </p:txBody>
      </p:sp>
      <p:sp>
        <p:nvSpPr>
          <p:cNvPr id="41987" name="Content Placeholder 2"/>
          <p:cNvSpPr>
            <a:spLocks noGrp="1"/>
          </p:cNvSpPr>
          <p:nvPr>
            <p:ph idx="1"/>
          </p:nvPr>
        </p:nvSpPr>
        <p:spPr>
          <a:xfrm>
            <a:off x="228600" y="838200"/>
            <a:ext cx="8229600" cy="5562600"/>
          </a:xfrm>
        </p:spPr>
        <p:txBody>
          <a:bodyPr anchor="ctr"/>
          <a:lstStyle/>
          <a:p>
            <a:pPr indent="-342900" eaLnBrk="1" hangingPunct="1">
              <a:spcBef>
                <a:spcPct val="0"/>
              </a:spcBef>
            </a:pPr>
            <a:r>
              <a:rPr lang="en-US" altLang="en-US" sz="3200" b="1" dirty="0" smtClean="0">
                <a:solidFill>
                  <a:srgbClr val="FF0000"/>
                </a:solidFill>
              </a:rPr>
              <a:t>Only you </a:t>
            </a:r>
            <a:r>
              <a:rPr lang="en-US" altLang="en-US" sz="3200" b="1" dirty="0" smtClean="0"/>
              <a:t>have access to your personal information. Timekeepers, Managers and Supervisors are not allowed to access your ESS profile.</a:t>
            </a:r>
            <a:endParaRPr lang="en-US" altLang="en-US" sz="800" b="1" dirty="0" smtClean="0"/>
          </a:p>
          <a:p>
            <a:pPr indent="-342900" eaLnBrk="1" hangingPunct="1">
              <a:spcBef>
                <a:spcPct val="0"/>
              </a:spcBef>
            </a:pPr>
            <a:endParaRPr lang="en-US" altLang="en-US" sz="800" b="1" dirty="0" smtClean="0"/>
          </a:p>
          <a:p>
            <a:pPr indent="-342900" eaLnBrk="1" hangingPunct="1">
              <a:spcBef>
                <a:spcPct val="0"/>
              </a:spcBef>
            </a:pPr>
            <a:r>
              <a:rPr lang="en-US" altLang="en-US" sz="3200" b="1" dirty="0" smtClean="0"/>
              <a:t>Contact the I.T. Helpdesk (404-612-7334/ </a:t>
            </a:r>
            <a:r>
              <a:rPr lang="en-US" altLang="en-US" sz="3200" b="1" u="sng" dirty="0">
                <a:solidFill>
                  <a:schemeClr val="accent2"/>
                </a:solidFill>
              </a:rPr>
              <a:t>T</a:t>
            </a:r>
            <a:r>
              <a:rPr lang="en-US" altLang="en-US" sz="3200" b="1" u="sng" dirty="0" smtClean="0">
                <a:solidFill>
                  <a:schemeClr val="accent2"/>
                </a:solidFill>
              </a:rPr>
              <a:t>ech</a:t>
            </a:r>
            <a:r>
              <a:rPr lang="en-US" altLang="en-US" sz="3200" b="1" u="sng" dirty="0" smtClean="0">
                <a:solidFill>
                  <a:schemeClr val="accent2"/>
                </a:solidFill>
                <a:hlinkClick r:id="rId5"/>
              </a:rPr>
              <a:t>ni</a:t>
            </a:r>
            <a:r>
              <a:rPr lang="en-US" altLang="en-US" sz="3200" b="1" u="sng" dirty="0" smtClean="0">
                <a:solidFill>
                  <a:schemeClr val="accent2"/>
                </a:solidFill>
              </a:rPr>
              <a:t>cal.Support</a:t>
            </a:r>
            <a:r>
              <a:rPr lang="en-US" altLang="en-US" sz="3200" b="1" u="sng" dirty="0" smtClean="0">
                <a:solidFill>
                  <a:schemeClr val="accent2"/>
                </a:solidFill>
                <a:hlinkClick r:id="rId5"/>
              </a:rPr>
              <a:t>@fultoncountyga.gov</a:t>
            </a:r>
            <a:r>
              <a:rPr lang="en-US" altLang="en-US" sz="3200" b="1" u="sng" dirty="0" smtClean="0">
                <a:solidFill>
                  <a:schemeClr val="accent2"/>
                </a:solidFill>
              </a:rPr>
              <a:t>) </a:t>
            </a:r>
            <a:r>
              <a:rPr lang="en-US" altLang="en-US" sz="3200" b="1" dirty="0" smtClean="0">
                <a:solidFill>
                  <a:srgbClr val="FF0000"/>
                </a:solidFill>
              </a:rPr>
              <a:t>IMMEDIATELY</a:t>
            </a:r>
            <a:r>
              <a:rPr lang="en-US" altLang="en-US" sz="3200" b="1" dirty="0" smtClean="0"/>
              <a:t> if you suspect your login credentials have been compromised.</a:t>
            </a:r>
            <a:endParaRPr lang="en-US" altLang="en-US" sz="32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29573">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Grp="1" noChangeArrowheads="1"/>
          </p:cNvSpPr>
          <p:nvPr>
            <p:ph type="title"/>
          </p:nvPr>
        </p:nvSpPr>
        <p:spPr>
          <a:xfrm>
            <a:off x="457200" y="152400"/>
            <a:ext cx="7620000" cy="990600"/>
          </a:xfrm>
        </p:spPr>
        <p:txBody>
          <a:bodyPr/>
          <a:lstStyle/>
          <a:p>
            <a:pPr algn="ctr" eaLnBrk="1" fontAlgn="auto" hangingPunct="1">
              <a:spcAft>
                <a:spcPts val="0"/>
              </a:spcAft>
              <a:defRPr/>
            </a:pPr>
            <a:r>
              <a:rPr lang="en-US" b="1" dirty="0" smtClean="0">
                <a:solidFill>
                  <a:srgbClr val="0099FF"/>
                </a:solidFill>
              </a:rPr>
              <a:t>WELLS FARGO</a:t>
            </a:r>
          </a:p>
        </p:txBody>
      </p:sp>
      <p:graphicFrame>
        <p:nvGraphicFramePr>
          <p:cNvPr id="44035" name="Object 3"/>
          <p:cNvGraphicFramePr>
            <a:graphicFrameLocks noGrp="1" noChangeAspect="1"/>
          </p:cNvGraphicFramePr>
          <p:nvPr>
            <p:ph idx="1"/>
            <p:extLst>
              <p:ext uri="{D42A27DB-BD31-4B8C-83A1-F6EECF244321}">
                <p14:modId xmlns:p14="http://schemas.microsoft.com/office/powerpoint/2010/main" val="2579679176"/>
              </p:ext>
            </p:extLst>
          </p:nvPr>
        </p:nvGraphicFramePr>
        <p:xfrm>
          <a:off x="1973263" y="990600"/>
          <a:ext cx="4357687" cy="5638800"/>
        </p:xfrm>
        <a:graphic>
          <a:graphicData uri="http://schemas.openxmlformats.org/presentationml/2006/ole">
            <mc:AlternateContent xmlns:mc="http://schemas.openxmlformats.org/markup-compatibility/2006">
              <mc:Choice xmlns:v="urn:schemas-microsoft-com:vml" Requires="v">
                <p:oleObj spid="_x0000_s44078" name="Acrobat Document" r:id="rId6" imgW="5829480" imgH="7543800" progId="AcroExch.Document.DC">
                  <p:embed/>
                </p:oleObj>
              </mc:Choice>
              <mc:Fallback>
                <p:oleObj name="Acrobat Document" r:id="rId6" imgW="5829480" imgH="7543800" progId="AcroExch.Document.DC">
                  <p:embed/>
                  <p:pic>
                    <p:nvPicPr>
                      <p:cNvPr id="0" name="Object 3"/>
                      <p:cNvPicPr>
                        <a:picLocks noGrp="1" noChangeAspect="1" noChangeArrowheads="1"/>
                      </p:cNvPicPr>
                      <p:nvPr/>
                    </p:nvPicPr>
                    <p:blipFill>
                      <a:blip r:embed="rId7"/>
                      <a:srcRect/>
                      <a:stretch>
                        <a:fillRect/>
                      </a:stretch>
                    </p:blipFill>
                    <p:spPr bwMode="auto">
                      <a:xfrm>
                        <a:off x="1973263" y="990600"/>
                        <a:ext cx="435768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p:cNvGraphicFramePr>
            <a:graphicFrameLocks noChangeAspect="1"/>
          </p:cNvGraphicFramePr>
          <p:nvPr/>
        </p:nvGraphicFramePr>
        <p:xfrm>
          <a:off x="838200" y="990600"/>
          <a:ext cx="6629400" cy="5638800"/>
        </p:xfrm>
        <a:graphic>
          <a:graphicData uri="http://schemas.openxmlformats.org/presentationml/2006/ole">
            <mc:AlternateContent xmlns:mc="http://schemas.openxmlformats.org/markup-compatibility/2006">
              <mc:Choice xmlns:v="urn:schemas-microsoft-com:vml" Requires="v">
                <p:oleObj spid="_x0000_s44079" name="Acrobat Document" r:id="rId8" imgW="9170640" imgH="11880000" progId="AcroExch.Document.DC">
                  <p:embed/>
                </p:oleObj>
              </mc:Choice>
              <mc:Fallback>
                <p:oleObj name="Acrobat Document" r:id="rId8" imgW="9170640" imgH="11880000" progId="AcroExch.Document.DC">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990600"/>
                        <a:ext cx="6629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Sld>
  <p:clrMapOvr>
    <a:masterClrMapping/>
  </p:clrMapOvr>
  <p:transition spd="med" advTm="59963">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Grp="1" noChangeArrowheads="1"/>
          </p:cNvSpPr>
          <p:nvPr>
            <p:ph type="title"/>
          </p:nvPr>
        </p:nvSpPr>
        <p:spPr>
          <a:xfrm>
            <a:off x="457200" y="152400"/>
            <a:ext cx="7620000" cy="990600"/>
          </a:xfrm>
        </p:spPr>
        <p:txBody>
          <a:bodyPr/>
          <a:lstStyle/>
          <a:p>
            <a:pPr algn="ctr" eaLnBrk="1" fontAlgn="auto" hangingPunct="1">
              <a:spcAft>
                <a:spcPts val="0"/>
              </a:spcAft>
              <a:defRPr/>
            </a:pPr>
            <a:r>
              <a:rPr lang="en-US" b="1" dirty="0" smtClean="0">
                <a:solidFill>
                  <a:srgbClr val="0099FF"/>
                </a:solidFill>
              </a:rPr>
              <a:t>QUESTIONS</a:t>
            </a:r>
          </a:p>
        </p:txBody>
      </p:sp>
      <p:sp>
        <p:nvSpPr>
          <p:cNvPr id="2" name="Content Placeholder 1"/>
          <p:cNvSpPr>
            <a:spLocks noGrp="1"/>
          </p:cNvSpPr>
          <p:nvPr>
            <p:ph idx="1"/>
          </p:nvPr>
        </p:nvSpPr>
        <p:spPr>
          <a:xfrm>
            <a:off x="457200" y="1600200"/>
            <a:ext cx="7620000" cy="3657600"/>
          </a:xfrm>
        </p:spPr>
        <p:txBody>
          <a:bodyPr/>
          <a:lstStyle/>
          <a:p>
            <a:r>
              <a:rPr lang="en-US" sz="3600" dirty="0" smtClean="0"/>
              <a:t>EMAIL </a:t>
            </a:r>
            <a:r>
              <a:rPr lang="en-US" sz="3600" dirty="0" smtClean="0">
                <a:hlinkClick r:id="rId5"/>
              </a:rPr>
              <a:t>payrollunit@fultoncountyga.gov</a:t>
            </a:r>
            <a:endParaRPr lang="en-US" sz="3600" dirty="0" smtClean="0"/>
          </a:p>
          <a:p>
            <a:endParaRPr lang="en-US" sz="3600" dirty="0" smtClean="0"/>
          </a:p>
          <a:p>
            <a:r>
              <a:rPr lang="en-US" sz="3600" dirty="0" smtClean="0"/>
              <a:t>Call 404-612-7605 Option </a:t>
            </a:r>
            <a:r>
              <a:rPr lang="en-US" sz="3600" dirty="0" smtClean="0"/>
              <a:t>3</a:t>
            </a:r>
            <a:endParaRPr lang="en-US"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5299663"/>
      </p:ext>
    </p:extLst>
  </p:cSld>
  <p:clrMapOvr>
    <a:masterClrMapping/>
  </p:clrMapOvr>
  <p:transition spd="med" advTm="1855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14300" indent="0" algn="ctr">
              <a:buNone/>
            </a:pPr>
            <a:r>
              <a:rPr lang="en-US" sz="6600" dirty="0" smtClean="0">
                <a:solidFill>
                  <a:schemeClr val="bg2">
                    <a:lumMod val="50000"/>
                  </a:schemeClr>
                </a:solidFill>
                <a:latin typeface="Arial Black" panose="020B0A04020102020204" pitchFamily="34" charset="0"/>
              </a:rPr>
              <a:t>THANK YOU!!!</a:t>
            </a:r>
            <a:endParaRPr lang="en-US" sz="6600" dirty="0">
              <a:solidFill>
                <a:schemeClr val="bg2">
                  <a:lumMod val="50000"/>
                </a:schemeClr>
              </a:solidFill>
              <a:latin typeface="Arial Black" panose="020B0A040201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0906413"/>
      </p:ext>
    </p:extLst>
  </p:cSld>
  <p:clrMapOvr>
    <a:masterClrMapping/>
  </p:clrMapOvr>
  <p:transition spd="med" advTm="509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838200"/>
          </a:xfrm>
        </p:spPr>
        <p:txBody>
          <a:bodyPr/>
          <a:lstStyle/>
          <a:p>
            <a:pPr eaLnBrk="1" fontAlgn="auto" hangingPunct="1">
              <a:spcAft>
                <a:spcPts val="0"/>
              </a:spcAft>
              <a:defRPr/>
            </a:pPr>
            <a:r>
              <a:rPr lang="en-US" sz="4100" b="1" dirty="0" smtClean="0">
                <a:solidFill>
                  <a:schemeClr val="bg2">
                    <a:lumMod val="50000"/>
                  </a:schemeClr>
                </a:solidFill>
              </a:rPr>
              <a:t>HOW TO USE YOUR PAYROLL CARD</a:t>
            </a:r>
            <a:endParaRPr lang="en-US" sz="4100" dirty="0"/>
          </a:p>
        </p:txBody>
      </p:sp>
      <p:pic>
        <p:nvPicPr>
          <p:cNvPr id="5123" name="Picture 6"/>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52400" y="914400"/>
            <a:ext cx="8153400" cy="5715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6645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25" y="152400"/>
            <a:ext cx="8534400" cy="1143000"/>
          </a:xfrm>
        </p:spPr>
        <p:txBody>
          <a:bodyPr/>
          <a:lstStyle/>
          <a:p>
            <a:pPr algn="ctr" eaLnBrk="1" fontAlgn="auto" hangingPunct="1">
              <a:spcAft>
                <a:spcPts val="0"/>
              </a:spcAft>
              <a:defRPr/>
            </a:pPr>
            <a:r>
              <a:rPr lang="en-US" b="1" dirty="0" smtClean="0">
                <a:solidFill>
                  <a:srgbClr val="0099FF"/>
                </a:solidFill>
              </a:rPr>
              <a:t>PAYROLL CARD FEE SCHEDULE</a:t>
            </a:r>
            <a:endParaRPr lang="en-US" b="1" dirty="0">
              <a:solidFill>
                <a:srgbClr val="0099FF"/>
              </a:solidFill>
            </a:endParaRPr>
          </a:p>
        </p:txBody>
      </p:sp>
      <p:pic>
        <p:nvPicPr>
          <p:cNvPr id="7171" name="Picture 7"/>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04800" y="1143000"/>
            <a:ext cx="7924800" cy="5562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13512">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7" name="Rectangle 13"/>
          <p:cNvSpPr>
            <a:spLocks noGrp="1" noChangeArrowheads="1"/>
          </p:cNvSpPr>
          <p:nvPr>
            <p:ph type="title" sz="quarter"/>
          </p:nvPr>
        </p:nvSpPr>
        <p:spPr>
          <a:xfrm>
            <a:off x="457200" y="90488"/>
            <a:ext cx="8229600" cy="747712"/>
          </a:xfrm>
        </p:spPr>
        <p:txBody>
          <a:bodyPr/>
          <a:lstStyle/>
          <a:p>
            <a:pPr algn="ctr" eaLnBrk="1" fontAlgn="auto" hangingPunct="1">
              <a:spcAft>
                <a:spcPts val="0"/>
              </a:spcAft>
              <a:defRPr/>
            </a:pPr>
            <a:r>
              <a:rPr lang="en-US" b="1" dirty="0" smtClean="0">
                <a:solidFill>
                  <a:schemeClr val="bg2">
                    <a:lumMod val="50000"/>
                  </a:schemeClr>
                </a:solidFill>
              </a:rPr>
              <a:t>CREDIT UNIONS</a:t>
            </a:r>
          </a:p>
        </p:txBody>
      </p:sp>
      <p:pic>
        <p:nvPicPr>
          <p:cNvPr id="9219" name="Picture 6" descr="j0326372[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a:xfrm rot="769168">
            <a:off x="7091363" y="1136650"/>
            <a:ext cx="1111250" cy="1127125"/>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9" descr="j0174022"/>
          <p:cNvPicPr>
            <a:picLocks noGrp="1" noChangeAspect="1" noChangeArrowheads="1" noCrop="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781800" y="3276600"/>
            <a:ext cx="1600200" cy="8382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16" descr="j0213283[1]"/>
          <p:cNvPicPr>
            <a:picLocks noGrp="1" noChangeAspect="1" noChangeArrowheads="1"/>
          </p:cNvPicPr>
          <p:nvPr>
            <p:ph sz="quarter" idx="3"/>
          </p:nvPr>
        </p:nvPicPr>
        <p:blipFill>
          <a:blip r:embed="rId7" cstate="print">
            <a:extLst>
              <a:ext uri="{28A0092B-C50C-407E-A947-70E740481C1C}">
                <a14:useLocalDpi xmlns:a14="http://schemas.microsoft.com/office/drawing/2010/main" val="0"/>
              </a:ext>
            </a:extLst>
          </a:blip>
          <a:srcRect/>
          <a:stretch>
            <a:fillRect/>
          </a:stretch>
        </p:blipFill>
        <p:spPr>
          <a:xfrm>
            <a:off x="1566863" y="4389438"/>
            <a:ext cx="1819275" cy="1293812"/>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5BD078"/>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A5D028"/>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F5C040"/>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sz="1800">
              <a:latin typeface="Verdana" panose="020B0604030504040204" pitchFamily="34" charset="0"/>
            </a:endParaRPr>
          </a:p>
        </p:txBody>
      </p:sp>
      <p:sp>
        <p:nvSpPr>
          <p:cNvPr id="9223" name="Rectangle 8"/>
          <p:cNvSpPr>
            <a:spLocks noChangeArrowheads="1"/>
          </p:cNvSpPr>
          <p:nvPr/>
        </p:nvSpPr>
        <p:spPr bwMode="auto">
          <a:xfrm>
            <a:off x="333375" y="838200"/>
            <a:ext cx="6372225" cy="5715000"/>
          </a:xfrm>
          <a:prstGeom prst="rect">
            <a:avLst/>
          </a:prstGeom>
          <a:solidFill>
            <a:srgbClr val="FFFFFF"/>
          </a:solidFill>
          <a:ln w="57150" cmpd="thickThin">
            <a:solidFill>
              <a:srgbClr val="000000"/>
            </a:solidFill>
            <a:miter lim="800000"/>
            <a:headEnd/>
            <a:tailEnd/>
          </a:ln>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5BD078"/>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A5D028"/>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F5C040"/>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endParaRPr lang="en-US" altLang="en-US" b="1" u="sng">
              <a:solidFill>
                <a:srgbClr val="000000"/>
              </a:solidFill>
              <a:latin typeface="Bodoni MT Black" panose="02070A03080606020203" pitchFamily="18" charset="0"/>
              <a:cs typeface="Times New Roman" panose="02020603050405020304" pitchFamily="18" charset="0"/>
            </a:endParaRPr>
          </a:p>
          <a:p>
            <a:pPr algn="ctr">
              <a:spcBef>
                <a:spcPct val="0"/>
              </a:spcBef>
              <a:buClrTx/>
              <a:buFontTx/>
              <a:buNone/>
            </a:pPr>
            <a:r>
              <a:rPr lang="en-US" altLang="en-US" b="1" u="sng">
                <a:solidFill>
                  <a:srgbClr val="000000"/>
                </a:solidFill>
                <a:latin typeface="Bodoni MT Black" panose="02070A03080606020203" pitchFamily="18" charset="0"/>
                <a:cs typeface="Times New Roman" panose="02020603050405020304" pitchFamily="18" charset="0"/>
              </a:rPr>
              <a:t>CREDIT UNIONS</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200" b="1">
                <a:solidFill>
                  <a:srgbClr val="000000"/>
                </a:solidFill>
                <a:latin typeface="Garamond" panose="02020404030301010803" pitchFamily="18" charset="0"/>
                <a:cs typeface="Times New Roman" panose="02020603050405020304" pitchFamily="18" charset="0"/>
              </a:rPr>
              <a:t>* </a:t>
            </a:r>
            <a:r>
              <a:rPr lang="en-US" altLang="en-US" sz="1400" b="1">
                <a:solidFill>
                  <a:srgbClr val="000000"/>
                </a:solidFill>
                <a:latin typeface="Garamond" panose="02020404030301010803" pitchFamily="18" charset="0"/>
                <a:cs typeface="Times New Roman" panose="02020603050405020304" pitchFamily="18" charset="0"/>
              </a:rPr>
              <a:t>ASSOCIATED CREDIT UNION</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6789 Peachtree Industrial Blvd.</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Atlanta, Georgia 30369</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(770) 448 - 8200</a:t>
            </a:r>
            <a:endParaRPr lang="en-US" altLang="en-US" sz="800">
              <a:solidFill>
                <a:srgbClr val="000000"/>
              </a:solidFill>
              <a:latin typeface="Verdana" panose="020B0604030504040204" pitchFamily="34" charset="0"/>
            </a:endParaRPr>
          </a:p>
          <a:p>
            <a:pPr algn="ctr">
              <a:spcBef>
                <a:spcPct val="0"/>
              </a:spcBef>
              <a:buClrTx/>
              <a:buFontTx/>
              <a:buNone/>
            </a:pPr>
            <a:endParaRPr lang="en-US" altLang="en-US" sz="1200" b="1">
              <a:solidFill>
                <a:srgbClr val="000000"/>
              </a:solidFill>
              <a:latin typeface="Garamond" panose="02020404030301010803" pitchFamily="18" charset="0"/>
              <a:cs typeface="Times New Roman" panose="02020603050405020304" pitchFamily="18" charset="0"/>
            </a:endParaRPr>
          </a:p>
          <a:p>
            <a:pPr algn="ctr">
              <a:spcBef>
                <a:spcPct val="0"/>
              </a:spcBef>
              <a:buClrTx/>
              <a:buFontTx/>
              <a:buNone/>
            </a:pPr>
            <a:r>
              <a:rPr lang="en-US" altLang="en-US" sz="1200" b="1">
                <a:solidFill>
                  <a:srgbClr val="000000"/>
                </a:solidFill>
                <a:latin typeface="Garamond" panose="02020404030301010803" pitchFamily="18" charset="0"/>
                <a:cs typeface="Times New Roman" panose="02020603050405020304" pitchFamily="18" charset="0"/>
              </a:rPr>
              <a:t>* </a:t>
            </a:r>
            <a:r>
              <a:rPr lang="en-US" altLang="en-US" sz="1400" b="1">
                <a:solidFill>
                  <a:srgbClr val="000000"/>
                </a:solidFill>
                <a:latin typeface="Garamond" panose="02020404030301010803" pitchFamily="18" charset="0"/>
                <a:cs typeface="Times New Roman" panose="02020603050405020304" pitchFamily="18" charset="0"/>
              </a:rPr>
              <a:t>EXCEL FEDERAL CREDIT UNIO</a:t>
            </a:r>
            <a:r>
              <a:rPr lang="en-US" altLang="en-US" sz="1400">
                <a:solidFill>
                  <a:srgbClr val="000000"/>
                </a:solidFill>
                <a:latin typeface="Garamond" panose="02020404030301010803" pitchFamily="18" charset="0"/>
                <a:cs typeface="Times New Roman" panose="02020603050405020304" pitchFamily="18" charset="0"/>
              </a:rPr>
              <a:t>N</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5070 Peachtree Industrial Blvd.</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Norcross, Georgia 30071-1550</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Main Office (770) 441 9235</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Atlanta Federal Center</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(404) 524 – 2780</a:t>
            </a:r>
          </a:p>
          <a:p>
            <a:pPr algn="ctr">
              <a:spcBef>
                <a:spcPct val="0"/>
              </a:spcBef>
              <a:buClrTx/>
              <a:buFontTx/>
              <a:buNone/>
            </a:pPr>
            <a:endParaRPr lang="en-US" altLang="en-US" sz="800">
              <a:solidFill>
                <a:srgbClr val="000000"/>
              </a:solidFill>
              <a:latin typeface="Verdana" panose="020B0604030504040204" pitchFamily="34" charset="0"/>
            </a:endParaRPr>
          </a:p>
          <a:p>
            <a:pPr algn="ctr">
              <a:spcBef>
                <a:spcPct val="0"/>
              </a:spcBef>
              <a:buClrTx/>
              <a:buFontTx/>
              <a:buNone/>
            </a:pPr>
            <a:r>
              <a:rPr lang="en-US" altLang="en-US" sz="1200" b="1" i="1">
                <a:solidFill>
                  <a:srgbClr val="000000"/>
                </a:solidFill>
                <a:latin typeface="Garamond" panose="02020404030301010803" pitchFamily="18" charset="0"/>
                <a:cs typeface="Times New Roman" panose="02020603050405020304" pitchFamily="18" charset="0"/>
              </a:rPr>
              <a:t>The above Credit Unions are also located downtown in the Atlanta Federal Center at:</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200" b="1" i="1">
                <a:solidFill>
                  <a:srgbClr val="000000"/>
                </a:solidFill>
                <a:latin typeface="Garamond" panose="02020404030301010803" pitchFamily="18" charset="0"/>
                <a:cs typeface="Times New Roman" panose="02020603050405020304" pitchFamily="18" charset="0"/>
              </a:rPr>
              <a:t>61 FORSYTH STREET S.W ATLANTA</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b="1">
                <a:solidFill>
                  <a:srgbClr val="000000"/>
                </a:solidFill>
                <a:latin typeface="Garamond" panose="02020404030301010803" pitchFamily="18" charset="0"/>
                <a:cs typeface="Times New Roman" panose="02020603050405020304" pitchFamily="18" charset="0"/>
              </a:rPr>
              <a:t>* CREDIT UNION OF ATLANTA</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670 Metropolitan Parkway</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Atlanta, Georgia 30310</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400">
                <a:solidFill>
                  <a:srgbClr val="000000"/>
                </a:solidFill>
                <a:latin typeface="Garamond" panose="02020404030301010803" pitchFamily="18" charset="0"/>
                <a:cs typeface="Times New Roman" panose="02020603050405020304" pitchFamily="18" charset="0"/>
              </a:rPr>
              <a:t>(404) 658 - 6465</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200" i="1">
                <a:solidFill>
                  <a:srgbClr val="000000"/>
                </a:solidFill>
                <a:latin typeface="Verdana" panose="020B0604030504040204" pitchFamily="34" charset="0"/>
                <a:cs typeface="Times New Roman" panose="02020603050405020304" pitchFamily="18" charset="0"/>
              </a:rPr>
              <a:t>Credit Union of Atlanta/ Wheat St. Branch</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200" i="1">
                <a:solidFill>
                  <a:srgbClr val="000000"/>
                </a:solidFill>
                <a:latin typeface="Verdana" panose="020B0604030504040204" pitchFamily="34" charset="0"/>
                <a:cs typeface="Times New Roman" panose="02020603050405020304" pitchFamily="18" charset="0"/>
              </a:rPr>
              <a:t>375 Auburn Avenue</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200" i="1">
                <a:solidFill>
                  <a:srgbClr val="000000"/>
                </a:solidFill>
                <a:latin typeface="Verdana" panose="020B0604030504040204" pitchFamily="34" charset="0"/>
                <a:cs typeface="Times New Roman" panose="02020603050405020304" pitchFamily="18" charset="0"/>
              </a:rPr>
              <a:t>Atlanta, Georgia</a:t>
            </a:r>
            <a:endParaRPr lang="en-US" altLang="en-US" sz="800">
              <a:solidFill>
                <a:srgbClr val="000000"/>
              </a:solidFill>
              <a:latin typeface="Verdana" panose="020B0604030504040204" pitchFamily="34" charset="0"/>
            </a:endParaRPr>
          </a:p>
          <a:p>
            <a:pPr algn="ctr">
              <a:spcBef>
                <a:spcPct val="0"/>
              </a:spcBef>
              <a:buClrTx/>
              <a:buFontTx/>
              <a:buNone/>
            </a:pPr>
            <a:r>
              <a:rPr lang="en-US" altLang="en-US" sz="1200" i="1">
                <a:solidFill>
                  <a:srgbClr val="000000"/>
                </a:solidFill>
                <a:latin typeface="Verdana" panose="020B0604030504040204" pitchFamily="34" charset="0"/>
                <a:cs typeface="Times New Roman" panose="02020603050405020304" pitchFamily="18" charset="0"/>
              </a:rPr>
              <a:t>(404)  222 - 0686</a:t>
            </a:r>
            <a:endParaRPr lang="en-US" altLang="en-US" sz="800">
              <a:solidFill>
                <a:srgbClr val="000000"/>
              </a:solidFill>
              <a:latin typeface="Verdana" panose="020B0604030504040204" pitchFamily="34" charset="0"/>
            </a:endParaRPr>
          </a:p>
          <a:p>
            <a:pPr>
              <a:spcBef>
                <a:spcPct val="0"/>
              </a:spcBef>
              <a:buClrTx/>
              <a:buFontTx/>
              <a:buNone/>
            </a:pPr>
            <a:endParaRPr lang="en-US" altLang="en-US" sz="1800">
              <a:solidFill>
                <a:srgbClr val="000000"/>
              </a:solidFill>
              <a:latin typeface="Verdan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med" advTm="24109">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7" name="Rectangle 13"/>
          <p:cNvSpPr>
            <a:spLocks noGrp="1" noChangeArrowheads="1"/>
          </p:cNvSpPr>
          <p:nvPr>
            <p:ph type="title" sz="quarter"/>
          </p:nvPr>
        </p:nvSpPr>
        <p:spPr>
          <a:xfrm>
            <a:off x="457200" y="90488"/>
            <a:ext cx="8229600" cy="747712"/>
          </a:xfrm>
        </p:spPr>
        <p:txBody>
          <a:bodyPr/>
          <a:lstStyle/>
          <a:p>
            <a:pPr algn="ctr" eaLnBrk="1" fontAlgn="auto" hangingPunct="1">
              <a:spcAft>
                <a:spcPts val="0"/>
              </a:spcAft>
              <a:defRPr/>
            </a:pPr>
            <a:r>
              <a:rPr lang="en-US" sz="3600" b="1" dirty="0" smtClean="0">
                <a:solidFill>
                  <a:schemeClr val="bg2">
                    <a:lumMod val="50000"/>
                  </a:schemeClr>
                </a:solidFill>
              </a:rPr>
              <a:t>CREDIT UNION DEDUCTION FORM</a:t>
            </a:r>
          </a:p>
        </p:txBody>
      </p:sp>
      <p:pic>
        <p:nvPicPr>
          <p:cNvPr id="9219" name="Picture 6" descr="j0326372[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a:xfrm rot="769168">
            <a:off x="7091363" y="1136650"/>
            <a:ext cx="1111250" cy="1127125"/>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9" descr="j0174022"/>
          <p:cNvPicPr>
            <a:picLocks noGrp="1" noChangeAspect="1" noChangeArrowheads="1" noCrop="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781800" y="3276600"/>
            <a:ext cx="1600200" cy="8382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16" descr="j0213283[1]"/>
          <p:cNvPicPr>
            <a:picLocks noGrp="1" noChangeAspect="1" noChangeArrowheads="1"/>
          </p:cNvPicPr>
          <p:nvPr>
            <p:ph sz="quarter" idx="3"/>
          </p:nvPr>
        </p:nvPicPr>
        <p:blipFill>
          <a:blip r:embed="rId7" cstate="print">
            <a:extLst>
              <a:ext uri="{28A0092B-C50C-407E-A947-70E740481C1C}">
                <a14:useLocalDpi xmlns:a14="http://schemas.microsoft.com/office/drawing/2010/main" val="0"/>
              </a:ext>
            </a:extLst>
          </a:blip>
          <a:srcRect/>
          <a:stretch>
            <a:fillRect/>
          </a:stretch>
        </p:blipFill>
        <p:spPr>
          <a:xfrm>
            <a:off x="1566863" y="4389438"/>
            <a:ext cx="1819275" cy="1293812"/>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5BD078"/>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A5D028"/>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F5C040"/>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5C040"/>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sz="1800">
              <a:latin typeface="Verdana" panose="020B0604030504040204" pitchFamily="34" charset="0"/>
            </a:endParaRPr>
          </a:p>
        </p:txBody>
      </p:sp>
      <p:pic>
        <p:nvPicPr>
          <p:cNvPr id="2" name="Picture 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741" y="838200"/>
            <a:ext cx="6216228" cy="562053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7839326"/>
      </p:ext>
    </p:extLst>
  </p:cSld>
  <p:clrMapOvr>
    <a:masterClrMapping/>
  </p:clrMapOvr>
  <p:transition spd="med" advTm="50043">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p:cNvSpPr>
            <a:spLocks noGrp="1" noChangeArrowheads="1"/>
          </p:cNvSpPr>
          <p:nvPr>
            <p:ph type="title"/>
          </p:nvPr>
        </p:nvSpPr>
        <p:spPr>
          <a:xfrm>
            <a:off x="152400" y="76200"/>
            <a:ext cx="8458200" cy="762000"/>
          </a:xfrm>
        </p:spPr>
        <p:txBody>
          <a:bodyPr/>
          <a:lstStyle/>
          <a:p>
            <a:pPr eaLnBrk="1" fontAlgn="auto" hangingPunct="1">
              <a:spcAft>
                <a:spcPts val="0"/>
              </a:spcAft>
              <a:defRPr/>
            </a:pPr>
            <a:r>
              <a:rPr lang="en-US" sz="3300" b="1" dirty="0" smtClean="0">
                <a:solidFill>
                  <a:schemeClr val="bg2">
                    <a:lumMod val="50000"/>
                  </a:schemeClr>
                </a:solidFill>
              </a:rPr>
              <a:t>PAYROLL DEDUCTION CANCELLATION FORM</a:t>
            </a:r>
          </a:p>
        </p:txBody>
      </p:sp>
      <p:sp>
        <p:nvSpPr>
          <p:cNvPr id="3" name="Rectangle 2"/>
          <p:cNvSpPr/>
          <p:nvPr/>
        </p:nvSpPr>
        <p:spPr>
          <a:xfrm>
            <a:off x="5486400" y="1676400"/>
            <a:ext cx="2895600" cy="4038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500" b="1" u="sng" dirty="0">
                <a:ln>
                  <a:solidFill>
                    <a:schemeClr val="tx1"/>
                  </a:solidFill>
                </a:ln>
                <a:solidFill>
                  <a:schemeClr val="tx1"/>
                </a:solidFill>
              </a:rPr>
              <a:t>Payroll Deadline:</a:t>
            </a:r>
            <a:r>
              <a:rPr lang="en-US" sz="2500" u="sng" dirty="0">
                <a:ln>
                  <a:solidFill>
                    <a:schemeClr val="tx1"/>
                  </a:solidFill>
                </a:ln>
                <a:solidFill>
                  <a:schemeClr val="tx1"/>
                </a:solidFill>
              </a:rPr>
              <a:t>  </a:t>
            </a:r>
          </a:p>
          <a:p>
            <a:pPr>
              <a:defRPr/>
            </a:pPr>
            <a:r>
              <a:rPr lang="en-US" sz="2500" b="1" dirty="0">
                <a:ln>
                  <a:solidFill>
                    <a:schemeClr val="tx1"/>
                  </a:solidFill>
                </a:ln>
                <a:solidFill>
                  <a:schemeClr val="tx1"/>
                </a:solidFill>
              </a:rPr>
              <a:t>This form must be received in the Finance Department by 12 noon on the Friday before pay day for the change to reflect on the next upcoming pay day.</a:t>
            </a:r>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838200"/>
            <a:ext cx="5029771" cy="578259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4153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7"/>
          <p:cNvSpPr>
            <a:spLocks noGrp="1" noChangeArrowheads="1"/>
          </p:cNvSpPr>
          <p:nvPr>
            <p:ph type="title"/>
          </p:nvPr>
        </p:nvSpPr>
        <p:spPr>
          <a:xfrm>
            <a:off x="476250" y="152400"/>
            <a:ext cx="7620000" cy="914400"/>
          </a:xfrm>
        </p:spPr>
        <p:txBody>
          <a:bodyPr/>
          <a:lstStyle/>
          <a:p>
            <a:pPr eaLnBrk="1" fontAlgn="auto" hangingPunct="1">
              <a:spcAft>
                <a:spcPts val="0"/>
              </a:spcAft>
              <a:defRPr/>
            </a:pPr>
            <a:r>
              <a:rPr lang="en-US" b="1" dirty="0" smtClean="0">
                <a:solidFill>
                  <a:srgbClr val="0099FF"/>
                </a:solidFill>
              </a:rPr>
              <a:t>FORM W-4 FEDERAL TAXES</a:t>
            </a:r>
          </a:p>
        </p:txBody>
      </p:sp>
      <p:sp>
        <p:nvSpPr>
          <p:cNvPr id="7" name="Rectangle 6"/>
          <p:cNvSpPr/>
          <p:nvPr/>
        </p:nvSpPr>
        <p:spPr>
          <a:xfrm>
            <a:off x="504825" y="6019800"/>
            <a:ext cx="6734175" cy="7239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500" b="1" u="sng" dirty="0">
                <a:ln>
                  <a:solidFill>
                    <a:schemeClr val="tx1"/>
                  </a:solidFill>
                </a:ln>
                <a:solidFill>
                  <a:schemeClr val="tx1"/>
                </a:solidFill>
              </a:rPr>
              <a:t>Form W4:</a:t>
            </a:r>
            <a:r>
              <a:rPr lang="en-US" sz="2500" u="sng" dirty="0">
                <a:ln>
                  <a:solidFill>
                    <a:schemeClr val="tx1"/>
                  </a:solidFill>
                </a:ln>
                <a:solidFill>
                  <a:schemeClr val="tx1"/>
                </a:solidFill>
              </a:rPr>
              <a:t> </a:t>
            </a:r>
            <a:r>
              <a:rPr lang="en-US" sz="2500" b="1" dirty="0">
                <a:ln>
                  <a:solidFill>
                    <a:schemeClr val="tx1"/>
                  </a:solidFill>
                </a:ln>
                <a:solidFill>
                  <a:schemeClr val="tx1"/>
                </a:solidFill>
              </a:rPr>
              <a:t>Federal Withholding/Allowance Form</a:t>
            </a:r>
          </a:p>
        </p:txBody>
      </p:sp>
      <p:pic>
        <p:nvPicPr>
          <p:cNvPr id="13316" name="Picture 1" descr="Screen Clipp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4825" y="990600"/>
            <a:ext cx="70389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265110">
    <p:comb/>
    <p:sndAc>
      <p:stSnd>
        <p:snd r:embed="rId5"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 calcmode="lin" valueType="num">
                                      <p:cBhvr additive="base">
                                        <p:cTn id="9" dur="1000" fill="hold"/>
                                        <p:tgtEl>
                                          <p:spTgt spid="3079"/>
                                        </p:tgtEl>
                                        <p:attrNameLst>
                                          <p:attrName>ppt_x</p:attrName>
                                        </p:attrNameLst>
                                      </p:cBhvr>
                                      <p:tavLst>
                                        <p:tav tm="0">
                                          <p:val>
                                            <p:strVal val="#ppt_x"/>
                                          </p:val>
                                        </p:tav>
                                        <p:tav tm="100000">
                                          <p:val>
                                            <p:strVal val="#ppt_x"/>
                                          </p:val>
                                        </p:tav>
                                      </p:tavLst>
                                    </p:anim>
                                    <p:anim calcmode="lin" valueType="num">
                                      <p:cBhvr additive="base">
                                        <p:cTn id="10" dur="1000" fill="hold"/>
                                        <p:tgtEl>
                                          <p:spTgt spid="30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307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09600" y="1066800"/>
            <a:ext cx="6400800" cy="4800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7" name="Rectangle 7"/>
          <p:cNvSpPr>
            <a:spLocks noGrp="1" noChangeArrowheads="1"/>
          </p:cNvSpPr>
          <p:nvPr>
            <p:ph type="title"/>
          </p:nvPr>
        </p:nvSpPr>
        <p:spPr>
          <a:xfrm>
            <a:off x="457200" y="152400"/>
            <a:ext cx="7620000" cy="914400"/>
          </a:xfrm>
        </p:spPr>
        <p:txBody>
          <a:bodyPr/>
          <a:lstStyle/>
          <a:p>
            <a:pPr algn="ctr" eaLnBrk="1" fontAlgn="auto" hangingPunct="1">
              <a:spcAft>
                <a:spcPts val="0"/>
              </a:spcAft>
              <a:defRPr/>
            </a:pPr>
            <a:r>
              <a:rPr lang="en-US" b="1" dirty="0" smtClean="0">
                <a:solidFill>
                  <a:srgbClr val="0099FF"/>
                </a:solidFill>
              </a:rPr>
              <a:t>FORM G-4 STATE TAXES</a:t>
            </a:r>
          </a:p>
        </p:txBody>
      </p:sp>
      <p:pic>
        <p:nvPicPr>
          <p:cNvPr id="15364" name="Picture 6" descr="MP00357_[1]"/>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a:xfrm>
            <a:off x="6477000" y="1219200"/>
            <a:ext cx="1981200" cy="2401888"/>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504825" y="5867400"/>
            <a:ext cx="7800975" cy="8763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500" b="1" u="sng" dirty="0">
                <a:ln>
                  <a:solidFill>
                    <a:schemeClr val="tx1"/>
                  </a:solidFill>
                </a:ln>
                <a:solidFill>
                  <a:schemeClr val="tx1"/>
                </a:solidFill>
              </a:rPr>
              <a:t>Form G4:</a:t>
            </a:r>
            <a:r>
              <a:rPr lang="en-US" sz="2500" u="sng" dirty="0">
                <a:ln>
                  <a:solidFill>
                    <a:schemeClr val="tx1"/>
                  </a:solidFill>
                </a:ln>
                <a:solidFill>
                  <a:schemeClr val="tx1"/>
                </a:solidFill>
              </a:rPr>
              <a:t> </a:t>
            </a:r>
            <a:r>
              <a:rPr lang="en-US" sz="2500" b="1" dirty="0">
                <a:ln>
                  <a:solidFill>
                    <a:schemeClr val="tx1"/>
                  </a:solidFill>
                </a:ln>
                <a:solidFill>
                  <a:schemeClr val="tx1"/>
                </a:solidFill>
              </a:rPr>
              <a:t> State of GA Withholding/Allowance Form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11827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1765</TotalTime>
  <Words>1219</Words>
  <Application>Microsoft Office PowerPoint</Application>
  <PresentationFormat>On-screen Show (4:3)</PresentationFormat>
  <Paragraphs>206</Paragraphs>
  <Slides>24</Slides>
  <Notes>24</Notes>
  <HiddenSlides>0</HiddenSlides>
  <MMClips>24</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6" baseType="lpstr">
      <vt:lpstr>Aharoni</vt:lpstr>
      <vt:lpstr>Arial</vt:lpstr>
      <vt:lpstr>Arial Black</vt:lpstr>
      <vt:lpstr>Bodoni MT Black</vt:lpstr>
      <vt:lpstr>Calibri</vt:lpstr>
      <vt:lpstr>Cambria</vt:lpstr>
      <vt:lpstr>Garamond</vt:lpstr>
      <vt:lpstr>Times New Roman</vt:lpstr>
      <vt:lpstr>Verdana</vt:lpstr>
      <vt:lpstr>Wingdings</vt:lpstr>
      <vt:lpstr>Adjacency</vt:lpstr>
      <vt:lpstr>Adobe Acrobat Document</vt:lpstr>
      <vt:lpstr>PowerPoint Presentation</vt:lpstr>
      <vt:lpstr>DIRECT DEPOSIT &amp; PAYROLL CARD</vt:lpstr>
      <vt:lpstr>HOW TO USE YOUR PAYROLL CARD</vt:lpstr>
      <vt:lpstr>PAYROLL CARD FEE SCHEDULE</vt:lpstr>
      <vt:lpstr>CREDIT UNIONS</vt:lpstr>
      <vt:lpstr>CREDIT UNION DEDUCTION FORM</vt:lpstr>
      <vt:lpstr>PAYROLL DEDUCTION CANCELLATION FORM</vt:lpstr>
      <vt:lpstr>FORM W-4 FEDERAL TAXES</vt:lpstr>
      <vt:lpstr>FORM G-4 STATE TAXES</vt:lpstr>
      <vt:lpstr>MARTA</vt:lpstr>
      <vt:lpstr>GRTA / XPRESS</vt:lpstr>
      <vt:lpstr>COBB</vt:lpstr>
      <vt:lpstr>GWINNETT COUNTY TRANSIT</vt:lpstr>
      <vt:lpstr>FEATURES OF ESS</vt:lpstr>
      <vt:lpstr>BENEFITS OF ESS</vt:lpstr>
      <vt:lpstr>ESS USER FORM</vt:lpstr>
      <vt:lpstr>ACCESSING THE SYSTEM</vt:lpstr>
      <vt:lpstr>INITIAL LOGIN: ESS HOME PAGE</vt:lpstr>
      <vt:lpstr>PASSWORD HINT</vt:lpstr>
      <vt:lpstr>SECURITY</vt:lpstr>
      <vt:lpstr>SECURITY, cont’d</vt:lpstr>
      <vt:lpstr>WELLS FARGO</vt:lpstr>
      <vt:lpstr>QUESTIONS</vt:lpstr>
      <vt:lpstr>PowerPoint Presentation</vt:lpstr>
    </vt:vector>
  </TitlesOfParts>
  <Company>Fulton County Government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dc:title>
  <dc:creator>Brenda Whitehead</dc:creator>
  <cp:lastModifiedBy>Adams, LaTanya</cp:lastModifiedBy>
  <cp:revision>129</cp:revision>
  <cp:lastPrinted>2013-10-21T14:10:05Z</cp:lastPrinted>
  <dcterms:created xsi:type="dcterms:W3CDTF">2003-07-15T14:32:40Z</dcterms:created>
  <dcterms:modified xsi:type="dcterms:W3CDTF">2020-03-30T16:59:08Z</dcterms:modified>
</cp:coreProperties>
</file>