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handoutMasterIdLst>
    <p:handoutMasterId r:id="rId66"/>
  </p:handoutMasterIdLst>
  <p:sldIdLst>
    <p:sldId id="272" r:id="rId5"/>
    <p:sldId id="273" r:id="rId6"/>
    <p:sldId id="274" r:id="rId7"/>
    <p:sldId id="316" r:id="rId8"/>
    <p:sldId id="317" r:id="rId9"/>
    <p:sldId id="327" r:id="rId10"/>
    <p:sldId id="281" r:id="rId11"/>
    <p:sldId id="283" r:id="rId12"/>
    <p:sldId id="285" r:id="rId13"/>
    <p:sldId id="287" r:id="rId14"/>
    <p:sldId id="294" r:id="rId15"/>
    <p:sldId id="296" r:id="rId16"/>
    <p:sldId id="141169289" r:id="rId17"/>
    <p:sldId id="141169303" r:id="rId18"/>
    <p:sldId id="515" r:id="rId19"/>
    <p:sldId id="141169304" r:id="rId20"/>
    <p:sldId id="141169305" r:id="rId21"/>
    <p:sldId id="141169307" r:id="rId22"/>
    <p:sldId id="141169308" r:id="rId23"/>
    <p:sldId id="513" r:id="rId24"/>
    <p:sldId id="3526" r:id="rId25"/>
    <p:sldId id="3527" r:id="rId26"/>
    <p:sldId id="141169318" r:id="rId27"/>
    <p:sldId id="141169295" r:id="rId28"/>
    <p:sldId id="450" r:id="rId29"/>
    <p:sldId id="141169310" r:id="rId30"/>
    <p:sldId id="141169309" r:id="rId31"/>
    <p:sldId id="141169317" r:id="rId32"/>
    <p:sldId id="3501" r:id="rId33"/>
    <p:sldId id="518" r:id="rId34"/>
    <p:sldId id="543" r:id="rId35"/>
    <p:sldId id="291" r:id="rId36"/>
    <p:sldId id="290" r:id="rId37"/>
    <p:sldId id="293" r:id="rId38"/>
    <p:sldId id="298" r:id="rId39"/>
    <p:sldId id="304" r:id="rId40"/>
    <p:sldId id="305" r:id="rId41"/>
    <p:sldId id="306" r:id="rId42"/>
    <p:sldId id="299" r:id="rId43"/>
    <p:sldId id="308" r:id="rId44"/>
    <p:sldId id="309" r:id="rId45"/>
    <p:sldId id="297" r:id="rId46"/>
    <p:sldId id="312" r:id="rId47"/>
    <p:sldId id="325" r:id="rId48"/>
    <p:sldId id="328" r:id="rId49"/>
    <p:sldId id="313" r:id="rId50"/>
    <p:sldId id="307" r:id="rId51"/>
    <p:sldId id="329" r:id="rId52"/>
    <p:sldId id="330" r:id="rId53"/>
    <p:sldId id="331" r:id="rId54"/>
    <p:sldId id="311" r:id="rId55"/>
    <p:sldId id="347" r:id="rId56"/>
    <p:sldId id="314" r:id="rId57"/>
    <p:sldId id="349" r:id="rId58"/>
    <p:sldId id="350" r:id="rId59"/>
    <p:sldId id="348" r:id="rId60"/>
    <p:sldId id="321" r:id="rId61"/>
    <p:sldId id="351" r:id="rId62"/>
    <p:sldId id="334" r:id="rId63"/>
    <p:sldId id="318" r:id="rId64"/>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A1A60-2046-8881-DB50-4067335B587C}" name="Wolven, Linda" initials="WL" userId="S::lwolven@segalbenz.com::554415ab-7fe9-4786-b415-174247c4942b" providerId="AD"/>
  <p188:author id="{B6068E7A-C06C-A385-FB42-32E775C372A0}" name="Bettenhausen, Josh" initials="BJ" userId="S::jbettenhausen@segalbenz.com::31feefed-aa3a-47cb-8770-78e9989176e0" providerId="AD"/>
  <p188:author id="{7554D196-C043-87F6-BD93-1C9267C5A9BC}" name="Thomas, Verna" initials="TV" userId="S::Verna.Thomas@fultoncountyga.gov::d3455ded-7405-4ee0-af00-0f81436063de" providerId="AD"/>
  <p188:author id="{7648FBC4-4D3C-ACF9-D899-260A4501D077}" name="Kathryn Lowe" initials="KL" userId="Kathryn Low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smith" initials="m" lastIdx="1" clrIdx="0"/>
  <p:cmAuthor id="7" name="Lowe, Kathryn" initials="LK" lastIdx="6" clrIdx="7"/>
  <p:cmAuthor id="1" name="Windows User" initials="WU" lastIdx="17" clrIdx="1"/>
  <p:cmAuthor id="2" name="Frick, Sarah M." initials="FSM" lastIdx="8" clrIdx="2"/>
  <p:cmAuthor id="3" name="Kaplan, Andrew" initials="KA" lastIdx="3" clrIdx="3"/>
  <p:cmAuthor id="4" name="Sander, Gina T." initials="SGT" lastIdx="23" clrIdx="4"/>
  <p:cmAuthor id="5" name="Thomas, Verna" initials="TV" lastIdx="8" clrIdx="5"/>
  <p:cmAuthor id="6" name="Wolven, Linda" initials="WL" lastIdx="1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A7D"/>
    <a:srgbClr val="E6874C"/>
    <a:srgbClr val="FFFFFF"/>
    <a:srgbClr val="5C462B"/>
    <a:srgbClr val="990000"/>
    <a:srgbClr val="9999FF"/>
    <a:srgbClr val="9966FF"/>
    <a:srgbClr val="FDD26E"/>
    <a:srgbClr val="8DC8E8"/>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1805C-3B08-44B3-86B9-AFEA318E63A7}" v="15" dt="2023-09-22T16:46:56.82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er, Shameka" userId="f3784141-ff79-44f5-87d2-6c1d8b9d04f9" providerId="ADAL" clId="{8781805C-3B08-44B3-86B9-AFEA318E63A7}"/>
    <pc:docChg chg="custSel addSld delSld modSld sldOrd">
      <pc:chgData name="Porter, Shameka" userId="f3784141-ff79-44f5-87d2-6c1d8b9d04f9" providerId="ADAL" clId="{8781805C-3B08-44B3-86B9-AFEA318E63A7}" dt="2023-09-22T16:57:30.010" v="213" actId="2696"/>
      <pc:docMkLst>
        <pc:docMk/>
      </pc:docMkLst>
      <pc:sldChg chg="modSp mod">
        <pc:chgData name="Porter, Shameka" userId="f3784141-ff79-44f5-87d2-6c1d8b9d04f9" providerId="ADAL" clId="{8781805C-3B08-44B3-86B9-AFEA318E63A7}" dt="2023-09-22T16:46:56.821" v="27" actId="20577"/>
        <pc:sldMkLst>
          <pc:docMk/>
          <pc:sldMk cId="3640410532" sldId="274"/>
        </pc:sldMkLst>
        <pc:spChg chg="mod">
          <ac:chgData name="Porter, Shameka" userId="f3784141-ff79-44f5-87d2-6c1d8b9d04f9" providerId="ADAL" clId="{8781805C-3B08-44B3-86B9-AFEA318E63A7}" dt="2023-09-22T16:46:01.925" v="19" actId="20577"/>
          <ac:spMkLst>
            <pc:docMk/>
            <pc:sldMk cId="3640410532" sldId="274"/>
            <ac:spMk id="3" creationId="{00000000-0000-0000-0000-000000000000}"/>
          </ac:spMkLst>
        </pc:spChg>
        <pc:graphicFrameChg chg="mod">
          <ac:chgData name="Porter, Shameka" userId="f3784141-ff79-44f5-87d2-6c1d8b9d04f9" providerId="ADAL" clId="{8781805C-3B08-44B3-86B9-AFEA318E63A7}" dt="2023-09-22T16:46:56.821" v="27" actId="20577"/>
          <ac:graphicFrameMkLst>
            <pc:docMk/>
            <pc:sldMk cId="3640410532" sldId="274"/>
            <ac:graphicFrameMk id="9" creationId="{00000000-0000-0000-0000-000000000000}"/>
          </ac:graphicFrameMkLst>
        </pc:graphicFrameChg>
      </pc:sldChg>
      <pc:sldChg chg="del">
        <pc:chgData name="Porter, Shameka" userId="f3784141-ff79-44f5-87d2-6c1d8b9d04f9" providerId="ADAL" clId="{8781805C-3B08-44B3-86B9-AFEA318E63A7}" dt="2023-09-22T16:43:11.909" v="0" actId="2696"/>
        <pc:sldMkLst>
          <pc:docMk/>
          <pc:sldMk cId="2932126243" sldId="279"/>
        </pc:sldMkLst>
      </pc:sldChg>
      <pc:sldChg chg="del">
        <pc:chgData name="Porter, Shameka" userId="f3784141-ff79-44f5-87d2-6c1d8b9d04f9" providerId="ADAL" clId="{8781805C-3B08-44B3-86B9-AFEA318E63A7}" dt="2023-09-22T16:43:47.919" v="1" actId="2696"/>
        <pc:sldMkLst>
          <pc:docMk/>
          <pc:sldMk cId="3971772668" sldId="280"/>
        </pc:sldMkLst>
      </pc:sldChg>
      <pc:sldChg chg="modNotesTx">
        <pc:chgData name="Porter, Shameka" userId="f3784141-ff79-44f5-87d2-6c1d8b9d04f9" providerId="ADAL" clId="{8781805C-3B08-44B3-86B9-AFEA318E63A7}" dt="2023-09-22T16:48:37.939" v="79" actId="20577"/>
        <pc:sldMkLst>
          <pc:docMk/>
          <pc:sldMk cId="3681021620" sldId="281"/>
        </pc:sldMkLst>
      </pc:sldChg>
      <pc:sldChg chg="del">
        <pc:chgData name="Porter, Shameka" userId="f3784141-ff79-44f5-87d2-6c1d8b9d04f9" providerId="ADAL" clId="{8781805C-3B08-44B3-86B9-AFEA318E63A7}" dt="2023-09-22T16:57:30.010" v="213" actId="2696"/>
        <pc:sldMkLst>
          <pc:docMk/>
          <pc:sldMk cId="2635377481" sldId="282"/>
        </pc:sldMkLst>
      </pc:sldChg>
      <pc:sldChg chg="modSp mod ord">
        <pc:chgData name="Porter, Shameka" userId="f3784141-ff79-44f5-87d2-6c1d8b9d04f9" providerId="ADAL" clId="{8781805C-3B08-44B3-86B9-AFEA318E63A7}" dt="2023-09-22T16:57:02.381" v="212" actId="20577"/>
        <pc:sldMkLst>
          <pc:docMk/>
          <pc:sldMk cId="1884826264" sldId="283"/>
        </pc:sldMkLst>
        <pc:spChg chg="mod">
          <ac:chgData name="Porter, Shameka" userId="f3784141-ff79-44f5-87d2-6c1d8b9d04f9" providerId="ADAL" clId="{8781805C-3B08-44B3-86B9-AFEA318E63A7}" dt="2023-09-22T16:57:02.381" v="212" actId="20577"/>
          <ac:spMkLst>
            <pc:docMk/>
            <pc:sldMk cId="1884826264" sldId="283"/>
            <ac:spMk id="2" creationId="{00000000-0000-0000-0000-000000000000}"/>
          </ac:spMkLst>
        </pc:spChg>
      </pc:sldChg>
      <pc:sldChg chg="del">
        <pc:chgData name="Porter, Shameka" userId="f3784141-ff79-44f5-87d2-6c1d8b9d04f9" providerId="ADAL" clId="{8781805C-3B08-44B3-86B9-AFEA318E63A7}" dt="2023-09-22T16:52:51.478" v="84" actId="2696"/>
        <pc:sldMkLst>
          <pc:docMk/>
          <pc:sldMk cId="2858591704" sldId="284"/>
        </pc:sldMkLst>
      </pc:sldChg>
      <pc:sldChg chg="del">
        <pc:chgData name="Porter, Shameka" userId="f3784141-ff79-44f5-87d2-6c1d8b9d04f9" providerId="ADAL" clId="{8781805C-3B08-44B3-86B9-AFEA318E63A7}" dt="2023-09-22T16:46:08.914" v="20" actId="2696"/>
        <pc:sldMkLst>
          <pc:docMk/>
          <pc:sldMk cId="598942088" sldId="301"/>
        </pc:sldMkLst>
      </pc:sldChg>
      <pc:sldChg chg="del">
        <pc:chgData name="Porter, Shameka" userId="f3784141-ff79-44f5-87d2-6c1d8b9d04f9" providerId="ADAL" clId="{8781805C-3B08-44B3-86B9-AFEA318E63A7}" dt="2023-09-22T16:47:17.262" v="28" actId="2696"/>
        <pc:sldMkLst>
          <pc:docMk/>
          <pc:sldMk cId="1522004098" sldId="322"/>
        </pc:sldMkLst>
      </pc:sldChg>
      <pc:sldChg chg="addSp delSp modSp new del mod modClrScheme chgLayout">
        <pc:chgData name="Porter, Shameka" userId="f3784141-ff79-44f5-87d2-6c1d8b9d04f9" providerId="ADAL" clId="{8781805C-3B08-44B3-86B9-AFEA318E63A7}" dt="2023-09-22T16:49:26.582" v="82" actId="2696"/>
        <pc:sldMkLst>
          <pc:docMk/>
          <pc:sldMk cId="3972683905" sldId="141169319"/>
        </pc:sldMkLst>
        <pc:spChg chg="del mod ord">
          <ac:chgData name="Porter, Shameka" userId="f3784141-ff79-44f5-87d2-6c1d8b9d04f9" providerId="ADAL" clId="{8781805C-3B08-44B3-86B9-AFEA318E63A7}" dt="2023-09-22T16:49:03.450" v="81" actId="700"/>
          <ac:spMkLst>
            <pc:docMk/>
            <pc:sldMk cId="3972683905" sldId="141169319"/>
            <ac:spMk id="2" creationId="{3F97C729-C256-4DE8-9BE6-C11FFC430C53}"/>
          </ac:spMkLst>
        </pc:spChg>
        <pc:spChg chg="del mod ord">
          <ac:chgData name="Porter, Shameka" userId="f3784141-ff79-44f5-87d2-6c1d8b9d04f9" providerId="ADAL" clId="{8781805C-3B08-44B3-86B9-AFEA318E63A7}" dt="2023-09-22T16:49:03.450" v="81" actId="700"/>
          <ac:spMkLst>
            <pc:docMk/>
            <pc:sldMk cId="3972683905" sldId="141169319"/>
            <ac:spMk id="3" creationId="{8AAE93A4-DF6F-481B-B9A7-DF48E018EA95}"/>
          </ac:spMkLst>
        </pc:spChg>
        <pc:spChg chg="add mod ord">
          <ac:chgData name="Porter, Shameka" userId="f3784141-ff79-44f5-87d2-6c1d8b9d04f9" providerId="ADAL" clId="{8781805C-3B08-44B3-86B9-AFEA318E63A7}" dt="2023-09-22T16:49:03.450" v="81" actId="700"/>
          <ac:spMkLst>
            <pc:docMk/>
            <pc:sldMk cId="3972683905" sldId="141169319"/>
            <ac:spMk id="4" creationId="{F4DCFFC0-6723-4FB7-91E1-26C2BC18DF00}"/>
          </ac:spMkLst>
        </pc:spChg>
        <pc:spChg chg="add mod ord">
          <ac:chgData name="Porter, Shameka" userId="f3784141-ff79-44f5-87d2-6c1d8b9d04f9" providerId="ADAL" clId="{8781805C-3B08-44B3-86B9-AFEA318E63A7}" dt="2023-09-22T16:49:03.450" v="81" actId="700"/>
          <ac:spMkLst>
            <pc:docMk/>
            <pc:sldMk cId="3972683905" sldId="141169319"/>
            <ac:spMk id="5" creationId="{83EBCB8E-62A1-4DC8-B646-61B8577882C5}"/>
          </ac:spMkLst>
        </pc:spChg>
        <pc:spChg chg="add mod ord">
          <ac:chgData name="Porter, Shameka" userId="f3784141-ff79-44f5-87d2-6c1d8b9d04f9" providerId="ADAL" clId="{8781805C-3B08-44B3-86B9-AFEA318E63A7}" dt="2023-09-22T16:49:03.450" v="81" actId="700"/>
          <ac:spMkLst>
            <pc:docMk/>
            <pc:sldMk cId="3972683905" sldId="141169319"/>
            <ac:spMk id="6" creationId="{BAF6B68D-43D6-4C89-9EFF-3726B5282AA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FB2BC-AA5F-46BF-862B-A070C58C3BE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9D112E6-1C46-49FC-83A0-8CB8C9B0FD5D}">
      <dgm:prSet phldrT="[Text]"/>
      <dgm:spPr/>
      <dgm:t>
        <a:bodyPr/>
        <a:lstStyle/>
        <a:p>
          <a:r>
            <a:rPr lang="en-US"/>
            <a:t>Benefit Updates</a:t>
          </a:r>
        </a:p>
      </dgm:t>
    </dgm:pt>
    <dgm:pt modelId="{9E8AD589-E3F7-46C0-B1E5-4D56EEEAFD86}" type="parTrans" cxnId="{68181C5B-6D14-4B78-8F3B-EB0C80CFDD2A}">
      <dgm:prSet/>
      <dgm:spPr/>
      <dgm:t>
        <a:bodyPr/>
        <a:lstStyle/>
        <a:p>
          <a:endParaRPr lang="en-US"/>
        </a:p>
      </dgm:t>
    </dgm:pt>
    <dgm:pt modelId="{646C3CA3-8B86-4727-8F9A-CF4502A83F03}" type="sibTrans" cxnId="{68181C5B-6D14-4B78-8F3B-EB0C80CFDD2A}">
      <dgm:prSet/>
      <dgm:spPr/>
      <dgm:t>
        <a:bodyPr/>
        <a:lstStyle/>
        <a:p>
          <a:endParaRPr lang="en-US"/>
        </a:p>
      </dgm:t>
    </dgm:pt>
    <dgm:pt modelId="{10A0E414-2FD6-451D-BF30-910B832A4687}">
      <dgm:prSet phldrT="[Text]"/>
      <dgm:spPr/>
      <dgm:t>
        <a:bodyPr/>
        <a:lstStyle/>
        <a:p>
          <a:r>
            <a:rPr lang="en-US">
              <a:solidFill>
                <a:schemeClr val="tx1"/>
              </a:solidFill>
            </a:rPr>
            <a:t>No benefit changes for 2024</a:t>
          </a:r>
        </a:p>
      </dgm:t>
    </dgm:pt>
    <dgm:pt modelId="{6E8CA97C-E68A-442E-8276-9C9E48AD7CA7}" type="parTrans" cxnId="{19EA9695-E048-4F02-8BA1-441D1E2CDC39}">
      <dgm:prSet/>
      <dgm:spPr/>
      <dgm:t>
        <a:bodyPr/>
        <a:lstStyle/>
        <a:p>
          <a:endParaRPr lang="en-US"/>
        </a:p>
      </dgm:t>
    </dgm:pt>
    <dgm:pt modelId="{6E66596E-46DE-409D-BC8D-21B0E3D3EBE3}" type="sibTrans" cxnId="{19EA9695-E048-4F02-8BA1-441D1E2CDC39}">
      <dgm:prSet/>
      <dgm:spPr/>
      <dgm:t>
        <a:bodyPr/>
        <a:lstStyle/>
        <a:p>
          <a:endParaRPr lang="en-US"/>
        </a:p>
      </dgm:t>
    </dgm:pt>
    <dgm:pt modelId="{F8BBCA20-EAED-436A-8290-D01EDCF20B58}">
      <dgm:prSet phldrT="[Text]"/>
      <dgm:spPr/>
      <dgm:t>
        <a:bodyPr/>
        <a:lstStyle/>
        <a:p>
          <a:r>
            <a:rPr lang="en-US"/>
            <a:t>Anthem premiums for the HSA, HMO and POS plans are increasing by 1.7</a:t>
          </a:r>
          <a:r>
            <a:rPr lang="en-US">
              <a:solidFill>
                <a:schemeClr val="tx1"/>
              </a:solidFill>
            </a:rPr>
            <a:t>%</a:t>
          </a:r>
        </a:p>
      </dgm:t>
    </dgm:pt>
    <dgm:pt modelId="{5116B5F9-6495-429B-9389-7344BB1036F9}" type="parTrans" cxnId="{7D7B7761-B57E-46B3-8D85-DF807E60FF08}">
      <dgm:prSet/>
      <dgm:spPr/>
      <dgm:t>
        <a:bodyPr/>
        <a:lstStyle/>
        <a:p>
          <a:endParaRPr lang="en-US"/>
        </a:p>
      </dgm:t>
    </dgm:pt>
    <dgm:pt modelId="{6E4D80BE-7E7D-450E-8887-0DB0CC731B51}" type="sibTrans" cxnId="{7D7B7761-B57E-46B3-8D85-DF807E60FF08}">
      <dgm:prSet/>
      <dgm:spPr/>
      <dgm:t>
        <a:bodyPr/>
        <a:lstStyle/>
        <a:p>
          <a:endParaRPr lang="en-US"/>
        </a:p>
      </dgm:t>
    </dgm:pt>
    <dgm:pt modelId="{89819ABB-0027-4D54-892F-CA7B3D8DB007}">
      <dgm:prSet phldrT="[Text]"/>
      <dgm:spPr/>
      <dgm:t>
        <a:bodyPr/>
        <a:lstStyle/>
        <a:p>
          <a:r>
            <a:rPr lang="en-US"/>
            <a:t>Tobacco Attestation and </a:t>
          </a:r>
          <a:br>
            <a:rPr lang="en-US"/>
          </a:br>
          <a:r>
            <a:rPr lang="en-US"/>
            <a:t>Wellness Credit</a:t>
          </a:r>
        </a:p>
      </dgm:t>
    </dgm:pt>
    <dgm:pt modelId="{09592085-655D-46C3-B8A5-572A989A2700}" type="parTrans" cxnId="{9C6E4E8E-155D-4495-AD42-74E6D8D467D1}">
      <dgm:prSet/>
      <dgm:spPr/>
      <dgm:t>
        <a:bodyPr/>
        <a:lstStyle/>
        <a:p>
          <a:endParaRPr lang="en-US"/>
        </a:p>
      </dgm:t>
    </dgm:pt>
    <dgm:pt modelId="{4391E29D-BC8F-44A5-903D-06658F9903AB}" type="sibTrans" cxnId="{9C6E4E8E-155D-4495-AD42-74E6D8D467D1}">
      <dgm:prSet/>
      <dgm:spPr/>
      <dgm:t>
        <a:bodyPr/>
        <a:lstStyle/>
        <a:p>
          <a:endParaRPr lang="en-US"/>
        </a:p>
      </dgm:t>
    </dgm:pt>
    <dgm:pt modelId="{FF0D756F-1817-4024-B5DF-EDE2EC3D11C1}">
      <dgm:prSet phldrT="[Text]"/>
      <dgm:spPr/>
      <dgm:t>
        <a:bodyPr/>
        <a:lstStyle/>
        <a:p>
          <a:r>
            <a:rPr lang="en-US"/>
            <a:t>Kaiser HMO Plan premiums are increasing </a:t>
          </a:r>
          <a:r>
            <a:rPr lang="en-US">
              <a:solidFill>
                <a:schemeClr val="tx1"/>
              </a:solidFill>
            </a:rPr>
            <a:t>by 6%</a:t>
          </a:r>
        </a:p>
      </dgm:t>
    </dgm:pt>
    <dgm:pt modelId="{966EC9C3-E68D-4ED4-AE8C-A0D412043BFC}" type="parTrans" cxnId="{49FF2ACE-F2E0-4B09-8259-B0B5E559287B}">
      <dgm:prSet/>
      <dgm:spPr/>
      <dgm:t>
        <a:bodyPr/>
        <a:lstStyle/>
        <a:p>
          <a:endParaRPr lang="en-US"/>
        </a:p>
      </dgm:t>
    </dgm:pt>
    <dgm:pt modelId="{639EC105-2CA7-4468-8F4F-1E76AFB6EED8}" type="sibTrans" cxnId="{49FF2ACE-F2E0-4B09-8259-B0B5E559287B}">
      <dgm:prSet/>
      <dgm:spPr/>
      <dgm:t>
        <a:bodyPr/>
        <a:lstStyle/>
        <a:p>
          <a:endParaRPr lang="en-US"/>
        </a:p>
      </dgm:t>
    </dgm:pt>
    <dgm:pt modelId="{3939CB5E-82CD-405E-9E4A-DC4B841824F5}">
      <dgm:prSet phldrT="[Text]"/>
      <dgm:spPr/>
      <dgm:t>
        <a:bodyPr/>
        <a:lstStyle/>
        <a:p>
          <a:r>
            <a:rPr lang="en-US" dirty="0"/>
            <a:t>If you enroll in medical coverage for 2024, you </a:t>
          </a:r>
          <a:r>
            <a:rPr lang="en-US" b="1" dirty="0"/>
            <a:t>must</a:t>
          </a:r>
          <a:r>
            <a:rPr lang="en-US" dirty="0"/>
            <a:t> complete </a:t>
          </a:r>
          <a:br>
            <a:rPr lang="en-US" dirty="0"/>
          </a:br>
          <a:r>
            <a:rPr lang="en-US" dirty="0"/>
            <a:t>the </a:t>
          </a:r>
          <a:r>
            <a:rPr lang="en-US" i="1" dirty="0"/>
            <a:t>Tobacco-Use Attestation</a:t>
          </a:r>
          <a:r>
            <a:rPr lang="en-US" dirty="0"/>
            <a:t> </a:t>
          </a:r>
          <a:br>
            <a:rPr lang="en-US" dirty="0"/>
          </a:br>
          <a:r>
            <a:rPr lang="en-US" dirty="0"/>
            <a:t>by </a:t>
          </a:r>
          <a:r>
            <a:rPr lang="en-US" b="1" dirty="0"/>
            <a:t>October 13</a:t>
          </a:r>
          <a:r>
            <a:rPr lang="en-US" b="0" dirty="0"/>
            <a:t>.</a:t>
          </a:r>
          <a:r>
            <a:rPr lang="en-US" b="1" dirty="0"/>
            <a:t> </a:t>
          </a:r>
          <a:r>
            <a:rPr lang="en-US" b="0" dirty="0"/>
            <a:t>If you do not complete the attestation online, you will pay a $25 biweekly tobacco-use surcharge starting January 1, 2024</a:t>
          </a:r>
          <a:endParaRPr lang="en-US" dirty="0"/>
        </a:p>
      </dgm:t>
    </dgm:pt>
    <dgm:pt modelId="{D3C57B42-D5BB-446C-A58D-B2BB69478565}" type="sibTrans" cxnId="{FDE6D6F0-1AF8-454C-B618-DEAD05649E07}">
      <dgm:prSet/>
      <dgm:spPr/>
      <dgm:t>
        <a:bodyPr/>
        <a:lstStyle/>
        <a:p>
          <a:endParaRPr lang="en-US"/>
        </a:p>
      </dgm:t>
    </dgm:pt>
    <dgm:pt modelId="{8B807C39-7B39-45EA-AAAC-8D9112F73D36}" type="parTrans" cxnId="{FDE6D6F0-1AF8-454C-B618-DEAD05649E07}">
      <dgm:prSet/>
      <dgm:spPr/>
      <dgm:t>
        <a:bodyPr/>
        <a:lstStyle/>
        <a:p>
          <a:endParaRPr lang="en-US"/>
        </a:p>
      </dgm:t>
    </dgm:pt>
    <dgm:pt modelId="{C2BE8007-DA0E-413F-BB5B-00F027EFD14E}">
      <dgm:prSet phldrT="[Text]"/>
      <dgm:spPr/>
      <dgm:t>
        <a:bodyPr/>
        <a:lstStyle/>
        <a:p>
          <a:r>
            <a:rPr lang="en-US">
              <a:solidFill>
                <a:schemeClr val="tx1"/>
              </a:solidFill>
            </a:rPr>
            <a:t>No changes to Basic Life and </a:t>
          </a:r>
          <a:r>
            <a:rPr lang="en-US" err="1">
              <a:solidFill>
                <a:schemeClr val="tx1"/>
              </a:solidFill>
            </a:rPr>
            <a:t>AD&amp;D</a:t>
          </a:r>
          <a:r>
            <a:rPr lang="en-US">
              <a:solidFill>
                <a:schemeClr val="tx1"/>
              </a:solidFill>
            </a:rPr>
            <a:t>, Supplemental Life or Dependent Life premiums</a:t>
          </a:r>
        </a:p>
      </dgm:t>
    </dgm:pt>
    <dgm:pt modelId="{D9961C64-EDF1-4D08-93F6-C08E3A1957F3}" type="parTrans" cxnId="{E3AF5050-B08A-473D-BCEC-4164A32A8167}">
      <dgm:prSet/>
      <dgm:spPr/>
      <dgm:t>
        <a:bodyPr/>
        <a:lstStyle/>
        <a:p>
          <a:endParaRPr lang="en-US"/>
        </a:p>
      </dgm:t>
    </dgm:pt>
    <dgm:pt modelId="{6940597E-F7E1-4624-8DEC-570E085013CB}" type="sibTrans" cxnId="{E3AF5050-B08A-473D-BCEC-4164A32A8167}">
      <dgm:prSet/>
      <dgm:spPr/>
      <dgm:t>
        <a:bodyPr/>
        <a:lstStyle/>
        <a:p>
          <a:endParaRPr lang="en-US"/>
        </a:p>
      </dgm:t>
    </dgm:pt>
    <dgm:pt modelId="{E0284A89-C6EA-4BA1-9D4D-4FD2FDBB2C3C}">
      <dgm:prSet phldrT="[Text]"/>
      <dgm:spPr/>
      <dgm:t>
        <a:bodyPr/>
        <a:lstStyle/>
        <a:p>
          <a:r>
            <a:rPr lang="en-US">
              <a:solidFill>
                <a:schemeClr val="tx1"/>
              </a:solidFill>
            </a:rPr>
            <a:t>Aetna Dental PPO Plan premiums are increasing by 2.7%</a:t>
          </a:r>
        </a:p>
      </dgm:t>
    </dgm:pt>
    <dgm:pt modelId="{671F013B-AF17-4B51-87B5-5F797EA8EB67}" type="parTrans" cxnId="{642AC580-5CE7-4711-868C-5FB9649CECEE}">
      <dgm:prSet/>
      <dgm:spPr/>
      <dgm:t>
        <a:bodyPr/>
        <a:lstStyle/>
        <a:p>
          <a:endParaRPr lang="en-US"/>
        </a:p>
      </dgm:t>
    </dgm:pt>
    <dgm:pt modelId="{0FB769E3-650B-4B55-9CDD-D08F953697CC}" type="sibTrans" cxnId="{642AC580-5CE7-4711-868C-5FB9649CECEE}">
      <dgm:prSet/>
      <dgm:spPr/>
      <dgm:t>
        <a:bodyPr/>
        <a:lstStyle/>
        <a:p>
          <a:endParaRPr lang="en-US"/>
        </a:p>
      </dgm:t>
    </dgm:pt>
    <dgm:pt modelId="{88C10DCA-370A-4791-B970-B69132E34EBC}">
      <dgm:prSet phldrT="[Text]"/>
      <dgm:spPr/>
      <dgm:t>
        <a:bodyPr/>
        <a:lstStyle/>
        <a:p>
          <a:endParaRPr lang="en-US">
            <a:solidFill>
              <a:schemeClr val="tx1"/>
            </a:solidFill>
          </a:endParaRPr>
        </a:p>
      </dgm:t>
    </dgm:pt>
    <dgm:pt modelId="{C5EBC7F3-53CB-4F38-BEF8-FEEFAEC837C9}" type="parTrans" cxnId="{D5316D1E-447D-472F-A701-1D9CE8B103E0}">
      <dgm:prSet/>
      <dgm:spPr/>
      <dgm:t>
        <a:bodyPr/>
        <a:lstStyle/>
        <a:p>
          <a:endParaRPr lang="en-US"/>
        </a:p>
      </dgm:t>
    </dgm:pt>
    <dgm:pt modelId="{5CC66370-452F-47E3-8B5D-D894B42C999D}" type="sibTrans" cxnId="{D5316D1E-447D-472F-A701-1D9CE8B103E0}">
      <dgm:prSet/>
      <dgm:spPr/>
      <dgm:t>
        <a:bodyPr/>
        <a:lstStyle/>
        <a:p>
          <a:endParaRPr lang="en-US"/>
        </a:p>
      </dgm:t>
    </dgm:pt>
    <dgm:pt modelId="{A00F5D80-E361-4B04-80F8-D453E6ADF13C}">
      <dgm:prSet phldrT="[Text]"/>
      <dgm:spPr/>
      <dgm:t>
        <a:bodyPr/>
        <a:lstStyle/>
        <a:p>
          <a:r>
            <a:rPr lang="en-US" b="1" dirty="0"/>
            <a:t>Wellness Credit for 2024 – </a:t>
          </a:r>
          <a:r>
            <a:rPr lang="en-US" b="0" dirty="0"/>
            <a:t>You can still reduce your 2024 premium under any of the medical plans by $20 each month ($240 per year). </a:t>
          </a:r>
          <a:r>
            <a:rPr lang="en-US" dirty="0"/>
            <a:t>Complete your biometric screening by December 31, 2023, to earn/keep your $240 wellness credit. T</a:t>
          </a:r>
          <a:r>
            <a:rPr lang="en-US" b="0" dirty="0"/>
            <a:t>here will be no COVID-19 vaccination requirement to earn the wellness credit </a:t>
          </a:r>
          <a:endParaRPr lang="en-US" dirty="0"/>
        </a:p>
      </dgm:t>
    </dgm:pt>
    <dgm:pt modelId="{F87542D3-9AF3-457F-8728-2C00F2A645E4}" type="parTrans" cxnId="{8E750A6E-A435-4A87-8C22-6DF6747BBB6C}">
      <dgm:prSet/>
      <dgm:spPr/>
      <dgm:t>
        <a:bodyPr/>
        <a:lstStyle/>
        <a:p>
          <a:endParaRPr lang="en-US"/>
        </a:p>
      </dgm:t>
    </dgm:pt>
    <dgm:pt modelId="{94E79699-23EB-4B5D-BD47-E6078ED379E4}" type="sibTrans" cxnId="{8E750A6E-A435-4A87-8C22-6DF6747BBB6C}">
      <dgm:prSet/>
      <dgm:spPr/>
      <dgm:t>
        <a:bodyPr/>
        <a:lstStyle/>
        <a:p>
          <a:endParaRPr lang="en-US"/>
        </a:p>
      </dgm:t>
    </dgm:pt>
    <dgm:pt modelId="{D54E42E9-C756-4392-AE72-4061EF74AD01}">
      <dgm:prSet phldrT="[Text]"/>
      <dgm:spPr/>
      <dgm:t>
        <a:bodyPr/>
        <a:lstStyle/>
        <a:p>
          <a:r>
            <a:rPr lang="en-US">
              <a:solidFill>
                <a:schemeClr val="tx1"/>
              </a:solidFill>
            </a:rPr>
            <a:t>Aetna Dental HMO Plan Premiums increasing by 4%</a:t>
          </a:r>
        </a:p>
      </dgm:t>
    </dgm:pt>
    <dgm:pt modelId="{A57FBE90-691A-4C79-8847-54033E2657F1}" type="parTrans" cxnId="{1BB27B94-45A7-4D01-A9A2-73FFCE9CE6D9}">
      <dgm:prSet/>
      <dgm:spPr/>
      <dgm:t>
        <a:bodyPr/>
        <a:lstStyle/>
        <a:p>
          <a:endParaRPr lang="en-US"/>
        </a:p>
      </dgm:t>
    </dgm:pt>
    <dgm:pt modelId="{E3674551-23DB-4F89-8299-CB4FFFA42024}" type="sibTrans" cxnId="{1BB27B94-45A7-4D01-A9A2-73FFCE9CE6D9}">
      <dgm:prSet/>
      <dgm:spPr/>
      <dgm:t>
        <a:bodyPr/>
        <a:lstStyle/>
        <a:p>
          <a:endParaRPr lang="en-US"/>
        </a:p>
      </dgm:t>
    </dgm:pt>
    <dgm:pt modelId="{717AB974-17B9-4188-8BBF-A568714D0257}">
      <dgm:prSet phldrT="[Text]"/>
      <dgm:spPr/>
      <dgm:t>
        <a:bodyPr/>
        <a:lstStyle/>
        <a:p>
          <a:r>
            <a:rPr lang="en-US">
              <a:solidFill>
                <a:schemeClr val="tx1"/>
              </a:solidFill>
            </a:rPr>
            <a:t>EyeMed Vision PPO Plan decreasing by 7.5%</a:t>
          </a:r>
        </a:p>
      </dgm:t>
    </dgm:pt>
    <dgm:pt modelId="{3F0B3719-245F-42B8-85DF-F376CA7836AC}" type="parTrans" cxnId="{2327310B-A722-448E-B89D-0673BAD15B7B}">
      <dgm:prSet/>
      <dgm:spPr/>
      <dgm:t>
        <a:bodyPr/>
        <a:lstStyle/>
        <a:p>
          <a:endParaRPr lang="en-US"/>
        </a:p>
      </dgm:t>
    </dgm:pt>
    <dgm:pt modelId="{50EC03C3-49BD-44F0-BE5D-1FE29F44A804}" type="sibTrans" cxnId="{2327310B-A722-448E-B89D-0673BAD15B7B}">
      <dgm:prSet/>
      <dgm:spPr/>
      <dgm:t>
        <a:bodyPr/>
        <a:lstStyle/>
        <a:p>
          <a:endParaRPr lang="en-US"/>
        </a:p>
      </dgm:t>
    </dgm:pt>
    <dgm:pt modelId="{693B81E0-975E-4C8D-B971-676FCA210DF3}">
      <dgm:prSet phldrT="[Text]"/>
      <dgm:spPr/>
      <dgm:t>
        <a:bodyPr/>
        <a:lstStyle/>
        <a:p>
          <a:r>
            <a:rPr lang="en-US">
              <a:solidFill>
                <a:schemeClr val="tx1"/>
              </a:solidFill>
            </a:rPr>
            <a:t>Anthem HSA employee-only coverage in-network deductible increasing to $1,800 and out-of-pocket maximum increasing to $3,600</a:t>
          </a:r>
        </a:p>
      </dgm:t>
    </dgm:pt>
    <dgm:pt modelId="{EA10DF60-ECB8-452E-8A8D-0C390633E6AE}" type="parTrans" cxnId="{42656B9C-2DB9-4F10-B5C9-81A358584676}">
      <dgm:prSet/>
      <dgm:spPr/>
      <dgm:t>
        <a:bodyPr/>
        <a:lstStyle/>
        <a:p>
          <a:endParaRPr lang="en-US"/>
        </a:p>
      </dgm:t>
    </dgm:pt>
    <dgm:pt modelId="{4333BF38-9772-45BE-9A43-7301763C563E}" type="sibTrans" cxnId="{42656B9C-2DB9-4F10-B5C9-81A358584676}">
      <dgm:prSet/>
      <dgm:spPr/>
      <dgm:t>
        <a:bodyPr/>
        <a:lstStyle/>
        <a:p>
          <a:endParaRPr lang="en-US"/>
        </a:p>
      </dgm:t>
    </dgm:pt>
    <dgm:pt modelId="{AFF2DC73-C4F8-4351-BA3E-D59260EACE02}">
      <dgm:prSet phldrT="[Text]"/>
      <dgm:spPr/>
      <dgm:t>
        <a:bodyPr/>
        <a:lstStyle/>
        <a:p>
          <a:r>
            <a:rPr lang="en-US">
              <a:solidFill>
                <a:schemeClr val="tx1"/>
              </a:solidFill>
            </a:rPr>
            <a:t>Anthem HSA family coverage in-network deductible increasing to $3,600 and out-of-pocket maximum increasing to $7,200  </a:t>
          </a:r>
        </a:p>
      </dgm:t>
    </dgm:pt>
    <dgm:pt modelId="{7D2398BE-71CF-40CF-AE67-18F7AF3AF8A3}" type="parTrans" cxnId="{9767FAD5-4AC3-4653-A9EA-E4202A135675}">
      <dgm:prSet/>
      <dgm:spPr/>
      <dgm:t>
        <a:bodyPr/>
        <a:lstStyle/>
        <a:p>
          <a:endParaRPr lang="en-US"/>
        </a:p>
      </dgm:t>
    </dgm:pt>
    <dgm:pt modelId="{00ED45CC-5D81-45CE-8443-A9276FE980F0}" type="sibTrans" cxnId="{9767FAD5-4AC3-4653-A9EA-E4202A135675}">
      <dgm:prSet/>
      <dgm:spPr/>
      <dgm:t>
        <a:bodyPr/>
        <a:lstStyle/>
        <a:p>
          <a:endParaRPr lang="en-US"/>
        </a:p>
      </dgm:t>
    </dgm:pt>
    <dgm:pt modelId="{D13C3F43-799E-4D54-8A88-C6661E182201}">
      <dgm:prSet phldrT="[Text]"/>
      <dgm:spPr/>
      <dgm:t>
        <a:bodyPr/>
        <a:lstStyle/>
        <a:p>
          <a:r>
            <a:rPr lang="en-US" dirty="0"/>
            <a:t>If you are a tobacco user, you </a:t>
          </a:r>
          <a:r>
            <a:rPr lang="en-US" b="1" dirty="0"/>
            <a:t>must</a:t>
          </a:r>
          <a:r>
            <a:rPr lang="en-US" dirty="0"/>
            <a:t> complete a tobacco cessation program by </a:t>
          </a:r>
          <a:r>
            <a:rPr lang="en-US" b="1" dirty="0"/>
            <a:t>May 31, 2024</a:t>
          </a:r>
          <a:r>
            <a:rPr lang="en-US" dirty="0"/>
            <a:t>, to receive a refund of the surcharge. You will receive details about the tobacco cessation program in the first quarter of 2024. </a:t>
          </a:r>
        </a:p>
      </dgm:t>
    </dgm:pt>
    <dgm:pt modelId="{646F17AF-146B-4E8A-B1A6-07B86D5396E1}" type="parTrans" cxnId="{797E62BD-5323-4C5E-A7E6-6A79A0C7883B}">
      <dgm:prSet/>
      <dgm:spPr/>
      <dgm:t>
        <a:bodyPr/>
        <a:lstStyle/>
        <a:p>
          <a:endParaRPr lang="en-US"/>
        </a:p>
      </dgm:t>
    </dgm:pt>
    <dgm:pt modelId="{8EAB5CAC-0FF5-45DB-B60D-CC2D2E68D2DB}" type="sibTrans" cxnId="{797E62BD-5323-4C5E-A7E6-6A79A0C7883B}">
      <dgm:prSet/>
      <dgm:spPr/>
      <dgm:t>
        <a:bodyPr/>
        <a:lstStyle/>
        <a:p>
          <a:endParaRPr lang="en-US"/>
        </a:p>
      </dgm:t>
    </dgm:pt>
    <dgm:pt modelId="{7274EE96-F014-4901-8851-1A2ECBB60B11}">
      <dgm:prSet phldrT="[Text]"/>
      <dgm:spPr/>
      <dgm:t>
        <a:bodyPr/>
        <a:lstStyle/>
        <a:p>
          <a:endParaRPr lang="en-US" dirty="0"/>
        </a:p>
      </dgm:t>
    </dgm:pt>
    <dgm:pt modelId="{B37A0DF6-14C9-4C50-941A-C4A08372C0ED}" type="parTrans" cxnId="{2CC40B97-67C0-47D5-AB55-29E692D84DDF}">
      <dgm:prSet/>
      <dgm:spPr/>
      <dgm:t>
        <a:bodyPr/>
        <a:lstStyle/>
        <a:p>
          <a:endParaRPr lang="en-US"/>
        </a:p>
      </dgm:t>
    </dgm:pt>
    <dgm:pt modelId="{6A832075-C58D-4173-98C2-954EDCF8EE2E}" type="sibTrans" cxnId="{2CC40B97-67C0-47D5-AB55-29E692D84DDF}">
      <dgm:prSet/>
      <dgm:spPr/>
      <dgm:t>
        <a:bodyPr/>
        <a:lstStyle/>
        <a:p>
          <a:endParaRPr lang="en-US"/>
        </a:p>
      </dgm:t>
    </dgm:pt>
    <dgm:pt modelId="{5E6E4F31-97D5-425D-88C8-9EE712DD3B38}">
      <dgm:prSet phldrT="[Text]"/>
      <dgm:spPr/>
      <dgm:t>
        <a:bodyPr/>
        <a:lstStyle/>
        <a:p>
          <a:endParaRPr lang="en-US" dirty="0"/>
        </a:p>
      </dgm:t>
    </dgm:pt>
    <dgm:pt modelId="{EB7C4350-A7B8-4240-B372-908C75129329}" type="parTrans" cxnId="{15184423-8EB3-4925-8FCF-EEF1009BDBE7}">
      <dgm:prSet/>
      <dgm:spPr/>
      <dgm:t>
        <a:bodyPr/>
        <a:lstStyle/>
        <a:p>
          <a:endParaRPr lang="en-US"/>
        </a:p>
      </dgm:t>
    </dgm:pt>
    <dgm:pt modelId="{B410D37D-DCE9-4803-BB94-0FAE82B42738}" type="sibTrans" cxnId="{15184423-8EB3-4925-8FCF-EEF1009BDBE7}">
      <dgm:prSet/>
      <dgm:spPr/>
      <dgm:t>
        <a:bodyPr/>
        <a:lstStyle/>
        <a:p>
          <a:endParaRPr lang="en-US"/>
        </a:p>
      </dgm:t>
    </dgm:pt>
    <dgm:pt modelId="{87C0E88E-DA85-488B-B2B8-442059D21100}" type="pres">
      <dgm:prSet presAssocID="{EEAFB2BC-AA5F-46BF-862B-A070C58C3BEB}" presName="Name0" presStyleCnt="0">
        <dgm:presLayoutVars>
          <dgm:dir/>
          <dgm:animLvl val="lvl"/>
          <dgm:resizeHandles val="exact"/>
        </dgm:presLayoutVars>
      </dgm:prSet>
      <dgm:spPr/>
    </dgm:pt>
    <dgm:pt modelId="{356957C1-F25E-4BD7-BB7E-850991BD2784}" type="pres">
      <dgm:prSet presAssocID="{89D112E6-1C46-49FC-83A0-8CB8C9B0FD5D}" presName="composite" presStyleCnt="0"/>
      <dgm:spPr/>
    </dgm:pt>
    <dgm:pt modelId="{3EADB3D6-BE78-48D2-8F5D-F8B19E770B8A}" type="pres">
      <dgm:prSet presAssocID="{89D112E6-1C46-49FC-83A0-8CB8C9B0FD5D}" presName="parTx" presStyleLbl="alignNode1" presStyleIdx="0" presStyleCnt="2">
        <dgm:presLayoutVars>
          <dgm:chMax val="0"/>
          <dgm:chPref val="0"/>
          <dgm:bulletEnabled val="1"/>
        </dgm:presLayoutVars>
      </dgm:prSet>
      <dgm:spPr/>
    </dgm:pt>
    <dgm:pt modelId="{308BE48A-7E12-4CF5-9E51-059489EF3E54}" type="pres">
      <dgm:prSet presAssocID="{89D112E6-1C46-49FC-83A0-8CB8C9B0FD5D}" presName="desTx" presStyleLbl="alignAccFollowNode1" presStyleIdx="0" presStyleCnt="2">
        <dgm:presLayoutVars>
          <dgm:bulletEnabled val="1"/>
        </dgm:presLayoutVars>
      </dgm:prSet>
      <dgm:spPr/>
    </dgm:pt>
    <dgm:pt modelId="{FD970174-3B63-40ED-AA6B-139958E78205}" type="pres">
      <dgm:prSet presAssocID="{646C3CA3-8B86-4727-8F9A-CF4502A83F03}" presName="space" presStyleCnt="0"/>
      <dgm:spPr/>
    </dgm:pt>
    <dgm:pt modelId="{2D5D2BE2-0385-49A2-BFC0-87E7B402B5FC}" type="pres">
      <dgm:prSet presAssocID="{89819ABB-0027-4D54-892F-CA7B3D8DB007}" presName="composite" presStyleCnt="0"/>
      <dgm:spPr/>
    </dgm:pt>
    <dgm:pt modelId="{B0631D05-375F-451E-B806-036CB5402BC2}" type="pres">
      <dgm:prSet presAssocID="{89819ABB-0027-4D54-892F-CA7B3D8DB007}" presName="parTx" presStyleLbl="alignNode1" presStyleIdx="1" presStyleCnt="2">
        <dgm:presLayoutVars>
          <dgm:chMax val="0"/>
          <dgm:chPref val="0"/>
          <dgm:bulletEnabled val="1"/>
        </dgm:presLayoutVars>
      </dgm:prSet>
      <dgm:spPr/>
    </dgm:pt>
    <dgm:pt modelId="{61DAF7B4-349F-45C2-9C6E-E25CB47C3EEF}" type="pres">
      <dgm:prSet presAssocID="{89819ABB-0027-4D54-892F-CA7B3D8DB007}" presName="desTx" presStyleLbl="alignAccFollowNode1" presStyleIdx="1" presStyleCnt="2">
        <dgm:presLayoutVars>
          <dgm:bulletEnabled val="1"/>
        </dgm:presLayoutVars>
      </dgm:prSet>
      <dgm:spPr/>
    </dgm:pt>
  </dgm:ptLst>
  <dgm:cxnLst>
    <dgm:cxn modelId="{47A5B101-E804-414E-950B-676A8DA773D5}" type="presOf" srcId="{EEAFB2BC-AA5F-46BF-862B-A070C58C3BEB}" destId="{87C0E88E-DA85-488B-B2B8-442059D21100}" srcOrd="0" destOrd="0" presId="urn:microsoft.com/office/officeart/2005/8/layout/hList1"/>
    <dgm:cxn modelId="{AEDCA608-2E3A-469A-94C5-4FB8AAE8F3B4}" type="presOf" srcId="{D54E42E9-C756-4392-AE72-4061EF74AD01}" destId="{308BE48A-7E12-4CF5-9E51-059489EF3E54}" srcOrd="0" destOrd="6" presId="urn:microsoft.com/office/officeart/2005/8/layout/hList1"/>
    <dgm:cxn modelId="{2327310B-A722-448E-B89D-0673BAD15B7B}" srcId="{89D112E6-1C46-49FC-83A0-8CB8C9B0FD5D}" destId="{717AB974-17B9-4188-8BBF-A568714D0257}" srcOrd="7" destOrd="0" parTransId="{3F0B3719-245F-42B8-85DF-F376CA7836AC}" sibTransId="{50EC03C3-49BD-44F0-BE5D-1FE29F44A804}"/>
    <dgm:cxn modelId="{9F18AF17-EE12-4AE3-AAC0-749A4297B250}" type="presOf" srcId="{89D112E6-1C46-49FC-83A0-8CB8C9B0FD5D}" destId="{3EADB3D6-BE78-48D2-8F5D-F8B19E770B8A}" srcOrd="0" destOrd="0" presId="urn:microsoft.com/office/officeart/2005/8/layout/hList1"/>
    <dgm:cxn modelId="{307DB017-C2D8-44CC-94CD-42F11F8F973E}" type="presOf" srcId="{D13C3F43-799E-4D54-8A88-C6661E182201}" destId="{61DAF7B4-349F-45C2-9C6E-E25CB47C3EEF}" srcOrd="0" destOrd="2" presId="urn:microsoft.com/office/officeart/2005/8/layout/hList1"/>
    <dgm:cxn modelId="{D5316D1E-447D-472F-A701-1D9CE8B103E0}" srcId="{89D112E6-1C46-49FC-83A0-8CB8C9B0FD5D}" destId="{88C10DCA-370A-4791-B970-B69132E34EBC}" srcOrd="9" destOrd="0" parTransId="{C5EBC7F3-53CB-4F38-BEF8-FEEFAEC837C9}" sibTransId="{5CC66370-452F-47E3-8B5D-D894B42C999D}"/>
    <dgm:cxn modelId="{0B6FD01E-F609-460C-B516-3173B853A77F}" type="presOf" srcId="{10A0E414-2FD6-451D-BF30-910B832A4687}" destId="{308BE48A-7E12-4CF5-9E51-059489EF3E54}" srcOrd="0" destOrd="0" presId="urn:microsoft.com/office/officeart/2005/8/layout/hList1"/>
    <dgm:cxn modelId="{15184423-8EB3-4925-8FCF-EEF1009BDBE7}" srcId="{89819ABB-0027-4D54-892F-CA7B3D8DB007}" destId="{5E6E4F31-97D5-425D-88C8-9EE712DD3B38}" srcOrd="1" destOrd="0" parTransId="{EB7C4350-A7B8-4240-B372-908C75129329}" sibTransId="{B410D37D-DCE9-4803-BB94-0FAE82B42738}"/>
    <dgm:cxn modelId="{A50EAC30-68C0-4295-B165-8AD34D6B6304}" type="presOf" srcId="{E0284A89-C6EA-4BA1-9D4D-4FD2FDBB2C3C}" destId="{308BE48A-7E12-4CF5-9E51-059489EF3E54}" srcOrd="0" destOrd="5" presId="urn:microsoft.com/office/officeart/2005/8/layout/hList1"/>
    <dgm:cxn modelId="{68181C5B-6D14-4B78-8F3B-EB0C80CFDD2A}" srcId="{EEAFB2BC-AA5F-46BF-862B-A070C58C3BEB}" destId="{89D112E6-1C46-49FC-83A0-8CB8C9B0FD5D}" srcOrd="0" destOrd="0" parTransId="{9E8AD589-E3F7-46C0-B1E5-4D56EEEAFD86}" sibTransId="{646C3CA3-8B86-4727-8F9A-CF4502A83F03}"/>
    <dgm:cxn modelId="{7D7B7761-B57E-46B3-8D85-DF807E60FF08}" srcId="{89D112E6-1C46-49FC-83A0-8CB8C9B0FD5D}" destId="{F8BBCA20-EAED-436A-8290-D01EDCF20B58}" srcOrd="1" destOrd="0" parTransId="{5116B5F9-6495-429B-9389-7344BB1036F9}" sibTransId="{6E4D80BE-7E7D-450E-8887-0DB0CC731B51}"/>
    <dgm:cxn modelId="{A4359144-41A3-42B0-8E41-68C3FB52EE69}" type="presOf" srcId="{5E6E4F31-97D5-425D-88C8-9EE712DD3B38}" destId="{61DAF7B4-349F-45C2-9C6E-E25CB47C3EEF}" srcOrd="0" destOrd="1" presId="urn:microsoft.com/office/officeart/2005/8/layout/hList1"/>
    <dgm:cxn modelId="{8E750A6E-A435-4A87-8C22-6DF6747BBB6C}" srcId="{89819ABB-0027-4D54-892F-CA7B3D8DB007}" destId="{A00F5D80-E361-4B04-80F8-D453E6ADF13C}" srcOrd="4" destOrd="0" parTransId="{F87542D3-9AF3-457F-8728-2C00F2A645E4}" sibTransId="{94E79699-23EB-4B5D-BD47-E6078ED379E4}"/>
    <dgm:cxn modelId="{E3AF5050-B08A-473D-BCEC-4164A32A8167}" srcId="{89D112E6-1C46-49FC-83A0-8CB8C9B0FD5D}" destId="{C2BE8007-DA0E-413F-BB5B-00F027EFD14E}" srcOrd="8" destOrd="0" parTransId="{D9961C64-EDF1-4D08-93F6-C08E3A1957F3}" sibTransId="{6940597E-F7E1-4624-8DEC-570E085013CB}"/>
    <dgm:cxn modelId="{5EF60D79-BEF5-49D5-8658-1FD7B181C7E0}" type="presOf" srcId="{717AB974-17B9-4188-8BBF-A568714D0257}" destId="{308BE48A-7E12-4CF5-9E51-059489EF3E54}" srcOrd="0" destOrd="7" presId="urn:microsoft.com/office/officeart/2005/8/layout/hList1"/>
    <dgm:cxn modelId="{887CA07B-4A67-4486-9A46-154BB5ADEB27}" type="presOf" srcId="{89819ABB-0027-4D54-892F-CA7B3D8DB007}" destId="{B0631D05-375F-451E-B806-036CB5402BC2}" srcOrd="0" destOrd="0" presId="urn:microsoft.com/office/officeart/2005/8/layout/hList1"/>
    <dgm:cxn modelId="{642AC580-5CE7-4711-868C-5FB9649CECEE}" srcId="{89D112E6-1C46-49FC-83A0-8CB8C9B0FD5D}" destId="{E0284A89-C6EA-4BA1-9D4D-4FD2FDBB2C3C}" srcOrd="5" destOrd="0" parTransId="{671F013B-AF17-4B51-87B5-5F797EA8EB67}" sibTransId="{0FB769E3-650B-4B55-9CDD-D08F953697CC}"/>
    <dgm:cxn modelId="{E531A38B-AB3C-4676-A7EE-452DBFC60632}" type="presOf" srcId="{7274EE96-F014-4901-8851-1A2ECBB60B11}" destId="{61DAF7B4-349F-45C2-9C6E-E25CB47C3EEF}" srcOrd="0" destOrd="3" presId="urn:microsoft.com/office/officeart/2005/8/layout/hList1"/>
    <dgm:cxn modelId="{9C6E4E8E-155D-4495-AD42-74E6D8D467D1}" srcId="{EEAFB2BC-AA5F-46BF-862B-A070C58C3BEB}" destId="{89819ABB-0027-4D54-892F-CA7B3D8DB007}" srcOrd="1" destOrd="0" parTransId="{09592085-655D-46C3-B8A5-572A989A2700}" sibTransId="{4391E29D-BC8F-44A5-903D-06658F9903AB}"/>
    <dgm:cxn modelId="{1BB27B94-45A7-4D01-A9A2-73FFCE9CE6D9}" srcId="{89D112E6-1C46-49FC-83A0-8CB8C9B0FD5D}" destId="{D54E42E9-C756-4392-AE72-4061EF74AD01}" srcOrd="6" destOrd="0" parTransId="{A57FBE90-691A-4C79-8847-54033E2657F1}" sibTransId="{E3674551-23DB-4F89-8299-CB4FFFA42024}"/>
    <dgm:cxn modelId="{19EA9695-E048-4F02-8BA1-441D1E2CDC39}" srcId="{89D112E6-1C46-49FC-83A0-8CB8C9B0FD5D}" destId="{10A0E414-2FD6-451D-BF30-910B832A4687}" srcOrd="0" destOrd="0" parTransId="{6E8CA97C-E68A-442E-8276-9C9E48AD7CA7}" sibTransId="{6E66596E-46DE-409D-BC8D-21B0E3D3EBE3}"/>
    <dgm:cxn modelId="{2CC40B97-67C0-47D5-AB55-29E692D84DDF}" srcId="{89819ABB-0027-4D54-892F-CA7B3D8DB007}" destId="{7274EE96-F014-4901-8851-1A2ECBB60B11}" srcOrd="3" destOrd="0" parTransId="{B37A0DF6-14C9-4C50-941A-C4A08372C0ED}" sibTransId="{6A832075-C58D-4173-98C2-954EDCF8EE2E}"/>
    <dgm:cxn modelId="{42656B9C-2DB9-4F10-B5C9-81A358584676}" srcId="{89D112E6-1C46-49FC-83A0-8CB8C9B0FD5D}" destId="{693B81E0-975E-4C8D-B971-676FCA210DF3}" srcOrd="2" destOrd="0" parTransId="{EA10DF60-ECB8-452E-8A8D-0C390633E6AE}" sibTransId="{4333BF38-9772-45BE-9A43-7301763C563E}"/>
    <dgm:cxn modelId="{54D965A6-84C0-483E-971C-73F9EDE96464}" type="presOf" srcId="{A00F5D80-E361-4B04-80F8-D453E6ADF13C}" destId="{61DAF7B4-349F-45C2-9C6E-E25CB47C3EEF}" srcOrd="0" destOrd="4" presId="urn:microsoft.com/office/officeart/2005/8/layout/hList1"/>
    <dgm:cxn modelId="{6E7898AF-4B10-4B13-A0A3-A139496323C9}" type="presOf" srcId="{AFF2DC73-C4F8-4351-BA3E-D59260EACE02}" destId="{308BE48A-7E12-4CF5-9E51-059489EF3E54}" srcOrd="0" destOrd="3" presId="urn:microsoft.com/office/officeart/2005/8/layout/hList1"/>
    <dgm:cxn modelId="{394D20B2-D64B-4BF0-8A6C-9ED892BB7F73}" type="presOf" srcId="{FF0D756F-1817-4024-B5DF-EDE2EC3D11C1}" destId="{308BE48A-7E12-4CF5-9E51-059489EF3E54}" srcOrd="0" destOrd="4" presId="urn:microsoft.com/office/officeart/2005/8/layout/hList1"/>
    <dgm:cxn modelId="{5951D7B9-478C-46CD-ACAE-15FDD48D29B6}" type="presOf" srcId="{693B81E0-975E-4C8D-B971-676FCA210DF3}" destId="{308BE48A-7E12-4CF5-9E51-059489EF3E54}" srcOrd="0" destOrd="2" presId="urn:microsoft.com/office/officeart/2005/8/layout/hList1"/>
    <dgm:cxn modelId="{F4F6B3BB-0372-4E30-9E93-396D1940F2B3}" type="presOf" srcId="{C2BE8007-DA0E-413F-BB5B-00F027EFD14E}" destId="{308BE48A-7E12-4CF5-9E51-059489EF3E54}" srcOrd="0" destOrd="8" presId="urn:microsoft.com/office/officeart/2005/8/layout/hList1"/>
    <dgm:cxn modelId="{797E62BD-5323-4C5E-A7E6-6A79A0C7883B}" srcId="{89819ABB-0027-4D54-892F-CA7B3D8DB007}" destId="{D13C3F43-799E-4D54-8A88-C6661E182201}" srcOrd="2" destOrd="0" parTransId="{646F17AF-146B-4E8A-B1A6-07B86D5396E1}" sibTransId="{8EAB5CAC-0FF5-45DB-B60D-CC2D2E68D2DB}"/>
    <dgm:cxn modelId="{49FF2ACE-F2E0-4B09-8259-B0B5E559287B}" srcId="{89D112E6-1C46-49FC-83A0-8CB8C9B0FD5D}" destId="{FF0D756F-1817-4024-B5DF-EDE2EC3D11C1}" srcOrd="4" destOrd="0" parTransId="{966EC9C3-E68D-4ED4-AE8C-A0D412043BFC}" sibTransId="{639EC105-2CA7-4468-8F4F-1E76AFB6EED8}"/>
    <dgm:cxn modelId="{9767FAD5-4AC3-4653-A9EA-E4202A135675}" srcId="{89D112E6-1C46-49FC-83A0-8CB8C9B0FD5D}" destId="{AFF2DC73-C4F8-4351-BA3E-D59260EACE02}" srcOrd="3" destOrd="0" parTransId="{7D2398BE-71CF-40CF-AE67-18F7AF3AF8A3}" sibTransId="{00ED45CC-5D81-45CE-8443-A9276FE980F0}"/>
    <dgm:cxn modelId="{08A6D7EA-6C70-4D74-BD6E-05744B4E875D}" type="presOf" srcId="{F8BBCA20-EAED-436A-8290-D01EDCF20B58}" destId="{308BE48A-7E12-4CF5-9E51-059489EF3E54}" srcOrd="0" destOrd="1" presId="urn:microsoft.com/office/officeart/2005/8/layout/hList1"/>
    <dgm:cxn modelId="{19C720F0-932E-4263-8632-37D71769ED2E}" type="presOf" srcId="{3939CB5E-82CD-405E-9E4A-DC4B841824F5}" destId="{61DAF7B4-349F-45C2-9C6E-E25CB47C3EEF}" srcOrd="0" destOrd="0" presId="urn:microsoft.com/office/officeart/2005/8/layout/hList1"/>
    <dgm:cxn modelId="{FDE6D6F0-1AF8-454C-B618-DEAD05649E07}" srcId="{89819ABB-0027-4D54-892F-CA7B3D8DB007}" destId="{3939CB5E-82CD-405E-9E4A-DC4B841824F5}" srcOrd="0" destOrd="0" parTransId="{8B807C39-7B39-45EA-AAAC-8D9112F73D36}" sibTransId="{D3C57B42-D5BB-446C-A58D-B2BB69478565}"/>
    <dgm:cxn modelId="{1B5157FF-DDEE-4949-A576-2D410FA0CD5E}" type="presOf" srcId="{88C10DCA-370A-4791-B970-B69132E34EBC}" destId="{308BE48A-7E12-4CF5-9E51-059489EF3E54}" srcOrd="0" destOrd="9" presId="urn:microsoft.com/office/officeart/2005/8/layout/hList1"/>
    <dgm:cxn modelId="{E0C2A564-141F-4E17-9523-BD41E77E94E1}" type="presParOf" srcId="{87C0E88E-DA85-488B-B2B8-442059D21100}" destId="{356957C1-F25E-4BD7-BB7E-850991BD2784}" srcOrd="0" destOrd="0" presId="urn:microsoft.com/office/officeart/2005/8/layout/hList1"/>
    <dgm:cxn modelId="{1B8EEB0A-B5DE-4BDC-A135-601475DABDBB}" type="presParOf" srcId="{356957C1-F25E-4BD7-BB7E-850991BD2784}" destId="{3EADB3D6-BE78-48D2-8F5D-F8B19E770B8A}" srcOrd="0" destOrd="0" presId="urn:microsoft.com/office/officeart/2005/8/layout/hList1"/>
    <dgm:cxn modelId="{4D5908FA-0970-4DFF-984F-1B3FFCF8A446}" type="presParOf" srcId="{356957C1-F25E-4BD7-BB7E-850991BD2784}" destId="{308BE48A-7E12-4CF5-9E51-059489EF3E54}" srcOrd="1" destOrd="0" presId="urn:microsoft.com/office/officeart/2005/8/layout/hList1"/>
    <dgm:cxn modelId="{6D383672-DA9C-4D58-9449-92C49221C311}" type="presParOf" srcId="{87C0E88E-DA85-488B-B2B8-442059D21100}" destId="{FD970174-3B63-40ED-AA6B-139958E78205}" srcOrd="1" destOrd="0" presId="urn:microsoft.com/office/officeart/2005/8/layout/hList1"/>
    <dgm:cxn modelId="{B9623790-CC8A-460D-A213-5CB3DB3794FD}" type="presParOf" srcId="{87C0E88E-DA85-488B-B2B8-442059D21100}" destId="{2D5D2BE2-0385-49A2-BFC0-87E7B402B5FC}" srcOrd="2" destOrd="0" presId="urn:microsoft.com/office/officeart/2005/8/layout/hList1"/>
    <dgm:cxn modelId="{1EFDE6B5-5F71-463A-BDF0-82BDE4309CE9}" type="presParOf" srcId="{2D5D2BE2-0385-49A2-BFC0-87E7B402B5FC}" destId="{B0631D05-375F-451E-B806-036CB5402BC2}" srcOrd="0" destOrd="0" presId="urn:microsoft.com/office/officeart/2005/8/layout/hList1"/>
    <dgm:cxn modelId="{56B02C9E-C3AC-42FD-AC3C-6A641A766CBF}" type="presParOf" srcId="{2D5D2BE2-0385-49A2-BFC0-87E7B402B5FC}" destId="{61DAF7B4-349F-45C2-9C6E-E25CB47C3EE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DB3D6-BE78-48D2-8F5D-F8B19E770B8A}">
      <dsp:nvSpPr>
        <dsp:cNvPr id="0" name=""/>
        <dsp:cNvSpPr/>
      </dsp:nvSpPr>
      <dsp:spPr>
        <a:xfrm>
          <a:off x="40" y="60545"/>
          <a:ext cx="3834512" cy="50919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Benefit Updates</a:t>
          </a:r>
        </a:p>
      </dsp:txBody>
      <dsp:txXfrm>
        <a:off x="40" y="60545"/>
        <a:ext cx="3834512" cy="509194"/>
      </dsp:txXfrm>
    </dsp:sp>
    <dsp:sp modelId="{308BE48A-7E12-4CF5-9E51-059489EF3E54}">
      <dsp:nvSpPr>
        <dsp:cNvPr id="0" name=""/>
        <dsp:cNvSpPr/>
      </dsp:nvSpPr>
      <dsp:spPr>
        <a:xfrm>
          <a:off x="40" y="569739"/>
          <a:ext cx="3834512" cy="424651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rPr>
            <a:t>No benefit changes for 2024</a:t>
          </a:r>
        </a:p>
        <a:p>
          <a:pPr marL="114300" lvl="1" indent="-114300" algn="l" defTabSz="622300">
            <a:lnSpc>
              <a:spcPct val="90000"/>
            </a:lnSpc>
            <a:spcBef>
              <a:spcPct val="0"/>
            </a:spcBef>
            <a:spcAft>
              <a:spcPct val="15000"/>
            </a:spcAft>
            <a:buChar char="•"/>
          </a:pPr>
          <a:r>
            <a:rPr lang="en-US" sz="1400" kern="1200"/>
            <a:t>Anthem premiums for the HSA, HMO and POS plans are increasing by 1.7</a:t>
          </a:r>
          <a:r>
            <a:rPr lang="en-US" sz="1400" kern="1200">
              <a:solidFill>
                <a:schemeClr val="tx1"/>
              </a:solidFill>
            </a:rPr>
            <a:t>%</a:t>
          </a:r>
        </a:p>
        <a:p>
          <a:pPr marL="114300" lvl="1" indent="-114300" algn="l" defTabSz="622300">
            <a:lnSpc>
              <a:spcPct val="90000"/>
            </a:lnSpc>
            <a:spcBef>
              <a:spcPct val="0"/>
            </a:spcBef>
            <a:spcAft>
              <a:spcPct val="15000"/>
            </a:spcAft>
            <a:buChar char="•"/>
          </a:pPr>
          <a:r>
            <a:rPr lang="en-US" sz="1400" kern="1200">
              <a:solidFill>
                <a:schemeClr val="tx1"/>
              </a:solidFill>
            </a:rPr>
            <a:t>Anthem HSA employee-only coverage in-network deductible increasing to $1,800 and out-of-pocket maximum increasing to $3,600</a:t>
          </a:r>
        </a:p>
        <a:p>
          <a:pPr marL="114300" lvl="1" indent="-114300" algn="l" defTabSz="622300">
            <a:lnSpc>
              <a:spcPct val="90000"/>
            </a:lnSpc>
            <a:spcBef>
              <a:spcPct val="0"/>
            </a:spcBef>
            <a:spcAft>
              <a:spcPct val="15000"/>
            </a:spcAft>
            <a:buChar char="•"/>
          </a:pPr>
          <a:r>
            <a:rPr lang="en-US" sz="1400" kern="1200">
              <a:solidFill>
                <a:schemeClr val="tx1"/>
              </a:solidFill>
            </a:rPr>
            <a:t>Anthem HSA family coverage in-network deductible increasing to $3,600 and out-of-pocket maximum increasing to $7,200  </a:t>
          </a:r>
        </a:p>
        <a:p>
          <a:pPr marL="114300" lvl="1" indent="-114300" algn="l" defTabSz="622300">
            <a:lnSpc>
              <a:spcPct val="90000"/>
            </a:lnSpc>
            <a:spcBef>
              <a:spcPct val="0"/>
            </a:spcBef>
            <a:spcAft>
              <a:spcPct val="15000"/>
            </a:spcAft>
            <a:buChar char="•"/>
          </a:pPr>
          <a:r>
            <a:rPr lang="en-US" sz="1400" kern="1200"/>
            <a:t>Kaiser HMO Plan premiums are increasing </a:t>
          </a:r>
          <a:r>
            <a:rPr lang="en-US" sz="1400" kern="1200">
              <a:solidFill>
                <a:schemeClr val="tx1"/>
              </a:solidFill>
            </a:rPr>
            <a:t>by 6%</a:t>
          </a:r>
        </a:p>
        <a:p>
          <a:pPr marL="114300" lvl="1" indent="-114300" algn="l" defTabSz="622300">
            <a:lnSpc>
              <a:spcPct val="90000"/>
            </a:lnSpc>
            <a:spcBef>
              <a:spcPct val="0"/>
            </a:spcBef>
            <a:spcAft>
              <a:spcPct val="15000"/>
            </a:spcAft>
            <a:buChar char="•"/>
          </a:pPr>
          <a:r>
            <a:rPr lang="en-US" sz="1400" kern="1200">
              <a:solidFill>
                <a:schemeClr val="tx1"/>
              </a:solidFill>
            </a:rPr>
            <a:t>Aetna Dental PPO Plan premiums are increasing by 2.7%</a:t>
          </a:r>
        </a:p>
        <a:p>
          <a:pPr marL="114300" lvl="1" indent="-114300" algn="l" defTabSz="622300">
            <a:lnSpc>
              <a:spcPct val="90000"/>
            </a:lnSpc>
            <a:spcBef>
              <a:spcPct val="0"/>
            </a:spcBef>
            <a:spcAft>
              <a:spcPct val="15000"/>
            </a:spcAft>
            <a:buChar char="•"/>
          </a:pPr>
          <a:r>
            <a:rPr lang="en-US" sz="1400" kern="1200">
              <a:solidFill>
                <a:schemeClr val="tx1"/>
              </a:solidFill>
            </a:rPr>
            <a:t>Aetna Dental HMO Plan Premiums increasing by 4%</a:t>
          </a:r>
        </a:p>
        <a:p>
          <a:pPr marL="114300" lvl="1" indent="-114300" algn="l" defTabSz="622300">
            <a:lnSpc>
              <a:spcPct val="90000"/>
            </a:lnSpc>
            <a:spcBef>
              <a:spcPct val="0"/>
            </a:spcBef>
            <a:spcAft>
              <a:spcPct val="15000"/>
            </a:spcAft>
            <a:buChar char="•"/>
          </a:pPr>
          <a:r>
            <a:rPr lang="en-US" sz="1400" kern="1200">
              <a:solidFill>
                <a:schemeClr val="tx1"/>
              </a:solidFill>
            </a:rPr>
            <a:t>EyeMed Vision PPO Plan decreasing by 7.5%</a:t>
          </a:r>
        </a:p>
        <a:p>
          <a:pPr marL="114300" lvl="1" indent="-114300" algn="l" defTabSz="622300">
            <a:lnSpc>
              <a:spcPct val="90000"/>
            </a:lnSpc>
            <a:spcBef>
              <a:spcPct val="0"/>
            </a:spcBef>
            <a:spcAft>
              <a:spcPct val="15000"/>
            </a:spcAft>
            <a:buChar char="•"/>
          </a:pPr>
          <a:r>
            <a:rPr lang="en-US" sz="1400" kern="1200">
              <a:solidFill>
                <a:schemeClr val="tx1"/>
              </a:solidFill>
            </a:rPr>
            <a:t>No changes to Basic Life and </a:t>
          </a:r>
          <a:r>
            <a:rPr lang="en-US" sz="1400" kern="1200" err="1">
              <a:solidFill>
                <a:schemeClr val="tx1"/>
              </a:solidFill>
            </a:rPr>
            <a:t>AD&amp;D</a:t>
          </a:r>
          <a:r>
            <a:rPr lang="en-US" sz="1400" kern="1200">
              <a:solidFill>
                <a:schemeClr val="tx1"/>
              </a:solidFill>
            </a:rPr>
            <a:t>, Supplemental Life or Dependent Life premiums</a:t>
          </a:r>
        </a:p>
        <a:p>
          <a:pPr marL="114300" lvl="1" indent="-114300" algn="l" defTabSz="622300">
            <a:lnSpc>
              <a:spcPct val="90000"/>
            </a:lnSpc>
            <a:spcBef>
              <a:spcPct val="0"/>
            </a:spcBef>
            <a:spcAft>
              <a:spcPct val="15000"/>
            </a:spcAft>
            <a:buChar char="•"/>
          </a:pPr>
          <a:endParaRPr lang="en-US" sz="1400" kern="1200">
            <a:solidFill>
              <a:schemeClr val="tx1"/>
            </a:solidFill>
          </a:endParaRPr>
        </a:p>
      </dsp:txBody>
      <dsp:txXfrm>
        <a:off x="40" y="569739"/>
        <a:ext cx="3834512" cy="4246514"/>
      </dsp:txXfrm>
    </dsp:sp>
    <dsp:sp modelId="{B0631D05-375F-451E-B806-036CB5402BC2}">
      <dsp:nvSpPr>
        <dsp:cNvPr id="0" name=""/>
        <dsp:cNvSpPr/>
      </dsp:nvSpPr>
      <dsp:spPr>
        <a:xfrm>
          <a:off x="4371384" y="60545"/>
          <a:ext cx="3834512" cy="50919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Tobacco Attestation and </a:t>
          </a:r>
          <a:br>
            <a:rPr lang="en-US" sz="1400" kern="1200"/>
          </a:br>
          <a:r>
            <a:rPr lang="en-US" sz="1400" kern="1200"/>
            <a:t>Wellness Credit</a:t>
          </a:r>
        </a:p>
      </dsp:txBody>
      <dsp:txXfrm>
        <a:off x="4371384" y="60545"/>
        <a:ext cx="3834512" cy="509194"/>
      </dsp:txXfrm>
    </dsp:sp>
    <dsp:sp modelId="{61DAF7B4-349F-45C2-9C6E-E25CB47C3EEF}">
      <dsp:nvSpPr>
        <dsp:cNvPr id="0" name=""/>
        <dsp:cNvSpPr/>
      </dsp:nvSpPr>
      <dsp:spPr>
        <a:xfrm>
          <a:off x="4371384" y="569739"/>
          <a:ext cx="3834512" cy="424651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If you enroll in medical coverage for 2024, you </a:t>
          </a:r>
          <a:r>
            <a:rPr lang="en-US" sz="1400" b="1" kern="1200" dirty="0"/>
            <a:t>must</a:t>
          </a:r>
          <a:r>
            <a:rPr lang="en-US" sz="1400" kern="1200" dirty="0"/>
            <a:t> complete </a:t>
          </a:r>
          <a:br>
            <a:rPr lang="en-US" sz="1400" kern="1200" dirty="0"/>
          </a:br>
          <a:r>
            <a:rPr lang="en-US" sz="1400" kern="1200" dirty="0"/>
            <a:t>the </a:t>
          </a:r>
          <a:r>
            <a:rPr lang="en-US" sz="1400" i="1" kern="1200" dirty="0"/>
            <a:t>Tobacco-Use Attestation</a:t>
          </a:r>
          <a:r>
            <a:rPr lang="en-US" sz="1400" kern="1200" dirty="0"/>
            <a:t> </a:t>
          </a:r>
          <a:br>
            <a:rPr lang="en-US" sz="1400" kern="1200" dirty="0"/>
          </a:br>
          <a:r>
            <a:rPr lang="en-US" sz="1400" kern="1200" dirty="0"/>
            <a:t>by </a:t>
          </a:r>
          <a:r>
            <a:rPr lang="en-US" sz="1400" b="1" kern="1200" dirty="0"/>
            <a:t>October 13</a:t>
          </a:r>
          <a:r>
            <a:rPr lang="en-US" sz="1400" b="0" kern="1200" dirty="0"/>
            <a:t>.</a:t>
          </a:r>
          <a:r>
            <a:rPr lang="en-US" sz="1400" b="1" kern="1200" dirty="0"/>
            <a:t> </a:t>
          </a:r>
          <a:r>
            <a:rPr lang="en-US" sz="1400" b="0" kern="1200" dirty="0"/>
            <a:t>If you do not complete the attestation online, you will pay a $25 biweekly tobacco-use surcharge starting January 1, 2024</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If you are a tobacco user, you </a:t>
          </a:r>
          <a:r>
            <a:rPr lang="en-US" sz="1400" b="1" kern="1200" dirty="0"/>
            <a:t>must</a:t>
          </a:r>
          <a:r>
            <a:rPr lang="en-US" sz="1400" kern="1200" dirty="0"/>
            <a:t> complete a tobacco cessation program by </a:t>
          </a:r>
          <a:r>
            <a:rPr lang="en-US" sz="1400" b="1" kern="1200" dirty="0"/>
            <a:t>May 31, 2024</a:t>
          </a:r>
          <a:r>
            <a:rPr lang="en-US" sz="1400" kern="1200" dirty="0"/>
            <a:t>, to receive a refund of the surcharge. You will receive details about the tobacco cessation program in the first quarter of 2024. </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a:t>Wellness Credit for 2024 – </a:t>
          </a:r>
          <a:r>
            <a:rPr lang="en-US" sz="1400" b="0" kern="1200" dirty="0"/>
            <a:t>You can still reduce your 2024 premium under any of the medical plans by $20 each month ($240 per year). </a:t>
          </a:r>
          <a:r>
            <a:rPr lang="en-US" sz="1400" kern="1200" dirty="0"/>
            <a:t>Complete your biometric screening by December 31, 2023, to earn/keep your $240 wellness credit. T</a:t>
          </a:r>
          <a:r>
            <a:rPr lang="en-US" sz="1400" b="0" kern="1200" dirty="0"/>
            <a:t>here will be no COVID-19 vaccination requirement to earn the wellness credit </a:t>
          </a:r>
          <a:endParaRPr lang="en-US" sz="1400" kern="1200" dirty="0"/>
        </a:p>
      </dsp:txBody>
      <dsp:txXfrm>
        <a:off x="4371384" y="569739"/>
        <a:ext cx="3834512" cy="42465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69745"/>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sz="quarter" idx="1"/>
          </p:nvPr>
        </p:nvSpPr>
        <p:spPr>
          <a:xfrm>
            <a:off x="4022485" y="0"/>
            <a:ext cx="3078383" cy="469745"/>
          </a:xfrm>
          <a:prstGeom prst="rect">
            <a:avLst/>
          </a:prstGeom>
        </p:spPr>
        <p:txBody>
          <a:bodyPr vert="horz" lIns="92464" tIns="46232" rIns="92464" bIns="46232" rtlCol="0"/>
          <a:lstStyle>
            <a:lvl1pPr algn="r">
              <a:defRPr sz="1200"/>
            </a:lvl1pPr>
          </a:lstStyle>
          <a:p>
            <a:fld id="{0F62143B-AB90-43B9-AD61-7FCD68EEB0C7}" type="datetimeFigureOut">
              <a:rPr lang="en-US" smtClean="0"/>
              <a:t>9/22/2023</a:t>
            </a:fld>
            <a:endParaRPr lang="en-US"/>
          </a:p>
        </p:txBody>
      </p:sp>
      <p:sp>
        <p:nvSpPr>
          <p:cNvPr id="4" name="Footer Placeholder 3"/>
          <p:cNvSpPr>
            <a:spLocks noGrp="1"/>
          </p:cNvSpPr>
          <p:nvPr>
            <p:ph type="ftr" sz="quarter" idx="2"/>
          </p:nvPr>
        </p:nvSpPr>
        <p:spPr>
          <a:xfrm>
            <a:off x="0" y="8917127"/>
            <a:ext cx="3078383" cy="469745"/>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p:cNvSpPr>
            <a:spLocks noGrp="1"/>
          </p:cNvSpPr>
          <p:nvPr>
            <p:ph type="sldNum" sz="quarter" idx="3"/>
          </p:nvPr>
        </p:nvSpPr>
        <p:spPr>
          <a:xfrm>
            <a:off x="4022485" y="8917127"/>
            <a:ext cx="3078383" cy="469745"/>
          </a:xfrm>
          <a:prstGeom prst="rect">
            <a:avLst/>
          </a:prstGeom>
        </p:spPr>
        <p:txBody>
          <a:bodyPr vert="horz" lIns="92464" tIns="46232" rIns="92464" bIns="46232" rtlCol="0" anchor="b"/>
          <a:lstStyle>
            <a:lvl1pPr algn="r">
              <a:defRPr sz="1200"/>
            </a:lvl1pPr>
          </a:lstStyle>
          <a:p>
            <a:fld id="{D533838D-D2F6-4E9C-8839-5B630DBBF5AE}" type="slidenum">
              <a:rPr lang="en-US" smtClean="0"/>
              <a:t>‹#›</a:t>
            </a:fld>
            <a:endParaRPr lang="en-US"/>
          </a:p>
        </p:txBody>
      </p:sp>
    </p:spTree>
    <p:extLst>
      <p:ext uri="{BB962C8B-B14F-4D97-AF65-F5344CB8AC3E}">
        <p14:creationId xmlns:p14="http://schemas.microsoft.com/office/powerpoint/2010/main" val="627803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1" tIns="47111" rIns="94221" bIns="47111" rtlCol="0"/>
          <a:lstStyle>
            <a:lvl1pPr algn="r">
              <a:defRPr sz="1200"/>
            </a:lvl1pPr>
          </a:lstStyle>
          <a:p>
            <a:fld id="{3253EAEF-AE4B-46C8-B37E-2AE6244C2D41}" type="datetimeFigureOut">
              <a:rPr lang="en-US" smtClean="0"/>
              <a:pPr/>
              <a:t>9/22/2023</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a:defRPr sz="1200"/>
            </a:lvl1pPr>
          </a:lstStyle>
          <a:p>
            <a:fld id="{EA3D752B-4229-4D24-ABE3-D90EF711488B}" type="slidenum">
              <a:rPr lang="en-US" smtClean="0"/>
              <a:pPr/>
              <a:t>‹#›</a:t>
            </a:fld>
            <a:endParaRPr lang="en-US"/>
          </a:p>
        </p:txBody>
      </p:sp>
    </p:spTree>
    <p:extLst>
      <p:ext uri="{BB962C8B-B14F-4D97-AF65-F5344CB8AC3E}">
        <p14:creationId xmlns:p14="http://schemas.microsoft.com/office/powerpoint/2010/main" val="219406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1</a:t>
            </a:fld>
            <a:endParaRPr lang="en-US"/>
          </a:p>
        </p:txBody>
      </p:sp>
    </p:spTree>
    <p:extLst>
      <p:ext uri="{BB962C8B-B14F-4D97-AF65-F5344CB8AC3E}">
        <p14:creationId xmlns:p14="http://schemas.microsoft.com/office/powerpoint/2010/main" val="32036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10</a:t>
            </a:fld>
            <a:endParaRPr lang="en-US"/>
          </a:p>
        </p:txBody>
      </p:sp>
    </p:spTree>
    <p:extLst>
      <p:ext uri="{BB962C8B-B14F-4D97-AF65-F5344CB8AC3E}">
        <p14:creationId xmlns:p14="http://schemas.microsoft.com/office/powerpoint/2010/main" val="361415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11</a:t>
            </a:fld>
            <a:endParaRPr lang="en-US"/>
          </a:p>
        </p:txBody>
      </p:sp>
    </p:spTree>
    <p:extLst>
      <p:ext uri="{BB962C8B-B14F-4D97-AF65-F5344CB8AC3E}">
        <p14:creationId xmlns:p14="http://schemas.microsoft.com/office/powerpoint/2010/main" val="1417918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12</a:t>
            </a:fld>
            <a:endParaRPr lang="en-US"/>
          </a:p>
        </p:txBody>
      </p:sp>
    </p:spTree>
    <p:extLst>
      <p:ext uri="{BB962C8B-B14F-4D97-AF65-F5344CB8AC3E}">
        <p14:creationId xmlns:p14="http://schemas.microsoft.com/office/powerpoint/2010/main" val="354132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b="1">
              <a:latin typeface="Calibri" charset="0"/>
              <a:ea typeface="MS PGothic" charset="0"/>
            </a:endParaRPr>
          </a:p>
        </p:txBody>
      </p:sp>
      <p:sp>
        <p:nvSpPr>
          <p:cNvPr id="4" name="Slide Number Placeholder 3"/>
          <p:cNvSpPr>
            <a:spLocks noGrp="1"/>
          </p:cNvSpPr>
          <p:nvPr>
            <p:ph type="sldNum" sz="quarter" idx="5"/>
          </p:nvPr>
        </p:nvSpPr>
        <p:spPr/>
        <p:txBody>
          <a:bodyPr/>
          <a:lstStyle/>
          <a:p>
            <a:pPr>
              <a:defRPr/>
            </a:pPr>
            <a:fld id="{E64E6AEF-2A63-C448-9232-9ECDFD87C6B8}" type="slidenum">
              <a:rPr lang="en-US" smtClean="0"/>
              <a:pPr>
                <a:defRPr/>
              </a:pPr>
              <a:t>13</a:t>
            </a:fld>
            <a:endParaRPr lang="en-US"/>
          </a:p>
        </p:txBody>
      </p:sp>
    </p:spTree>
    <p:extLst>
      <p:ext uri="{BB962C8B-B14F-4D97-AF65-F5344CB8AC3E}">
        <p14:creationId xmlns:p14="http://schemas.microsoft.com/office/powerpoint/2010/main" val="56814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73EA3092-1261-D044-BE86-4EB29A4B6D4E}"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09638"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90114" name="Rectangle 2"/>
          <p:cNvSpPr>
            <a:spLocks noGrp="1" noRot="1" noChangeAspect="1" noChangeArrowheads="1" noTextEdit="1"/>
          </p:cNvSpPr>
          <p:nvPr>
            <p:ph type="sldImg"/>
          </p:nvPr>
        </p:nvSpPr>
        <p:spPr bwMode="auto">
          <a:xfrm>
            <a:off x="1625600" y="541338"/>
            <a:ext cx="3757613" cy="2817812"/>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xfrm>
            <a:off x="608772" y="3617575"/>
            <a:ext cx="5860981" cy="521224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b="1" kern="1200">
              <a:solidFill>
                <a:srgbClr val="FF0000"/>
              </a:solidFill>
              <a:effectLst/>
              <a:latin typeface="+mn-lt"/>
              <a:ea typeface="MS PGothic" panose="020B0600070205080204" pitchFamily="34" charset="-128"/>
              <a:cs typeface="MS PGothic" charset="0"/>
            </a:endParaRPr>
          </a:p>
        </p:txBody>
      </p:sp>
    </p:spTree>
    <p:extLst>
      <p:ext uri="{BB962C8B-B14F-4D97-AF65-F5344CB8AC3E}">
        <p14:creationId xmlns:p14="http://schemas.microsoft.com/office/powerpoint/2010/main" val="397745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kern="1200">
              <a:solidFill>
                <a:schemeClr val="tx1"/>
              </a:solidFill>
              <a:effectLst/>
              <a:latin typeface="+mn-lt"/>
              <a:ea typeface="MS PGothic" panose="020B0600070205080204" pitchFamily="34" charset="-128"/>
              <a:cs typeface="MS PGothic" charset="0"/>
            </a:endParaRPr>
          </a:p>
        </p:txBody>
      </p:sp>
      <p:sp>
        <p:nvSpPr>
          <p:cNvPr id="983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469DC8-C33A-B947-8E06-AF1239CC1974}"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26891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3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a:solidFill>
                <a:schemeClr val="tx1">
                  <a:lumMod val="65000"/>
                  <a:lumOff val="35000"/>
                </a:schemeClr>
              </a:solidFill>
              <a:ea typeface="+mn-ea"/>
              <a:cs typeface="+mn-cs"/>
            </a:endParaRPr>
          </a:p>
        </p:txBody>
      </p:sp>
      <p:sp>
        <p:nvSpPr>
          <p:cNvPr id="1064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04272C1-53B5-584F-B290-BF51C78967AC}" type="slidenum">
              <a:rPr kumimoji="0" 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29333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EB3D-634B-404C-AF2F-825BF9B02CC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279388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solidFill>
              <a:effectLst/>
              <a:latin typeface="Arial" panose="020B0604020202020204" pitchFamily="34" charset="0"/>
              <a:ea typeface="MS PGothic" panose="020B0600070205080204" pitchFamily="34" charset="-128"/>
              <a:cs typeface="MS PGothic"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53936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2</a:t>
            </a:fld>
            <a:endParaRPr lang="en-US"/>
          </a:p>
        </p:txBody>
      </p:sp>
    </p:spTree>
    <p:extLst>
      <p:ext uri="{BB962C8B-B14F-4D97-AF65-F5344CB8AC3E}">
        <p14:creationId xmlns:p14="http://schemas.microsoft.com/office/powerpoint/2010/main" val="1720695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0">
              <a:latin typeface="Calibri" charset="0"/>
              <a:ea typeface="MS PGothic" charset="0"/>
            </a:endParaRPr>
          </a:p>
        </p:txBody>
      </p:sp>
      <p:sp>
        <p:nvSpPr>
          <p:cNvPr id="983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469DC8-C33A-B947-8E06-AF1239CC1974}"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176234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mn-lt"/>
                <a:ea typeface="MS PGothic" panose="020B0600070205080204" pitchFamily="34" charset="-128"/>
                <a:cs typeface="MS PGothic" charset="0"/>
              </a:rPr>
              <a:t>Now let’s take a look at some key benefit and associated co-pays. Your annual deductible is $0 for you and your family. Your Annual out of pocket maximum is $3000 for an individual and $6,000 for a family, meaning those are the maximum dollar amounts you or your family would be responsible for paying out of pocket in a plan year. A few other key benefits to call out…… (read out benefits &amp; co-pays). Again, all benefits on the Kaiser Permanente plan are based on co-pays only.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1817497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mn-lt"/>
                <a:ea typeface="MS PGothic" panose="020B0600070205080204" pitchFamily="34" charset="-128"/>
                <a:cs typeface="MS PGothic" charset="0"/>
              </a:rPr>
              <a:t>We’d also like to point out a number of benefits available to you at $0 copay….. (read out covered services)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545845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mn-lt"/>
                <a:ea typeface="MS PGothic" panose="020B0600070205080204" pitchFamily="34" charset="-128"/>
                <a:cs typeface="MS PGothic" charset="0"/>
              </a:rPr>
              <a:t>Now let’s take a look at your pharmacy copays. With the Kaiser Permanente plan, our formulary is broken out into 5 tiers. Tier 1 drugs are preventative generic, Tier 2 drugs are preferred generic, Tier 3 drugs are preferred brand, Tier 4 drugs are Non-preferred and Tier 5 drugs are specialty. With mail order, you can receive a 90 days supply sent to your home and you save a bit of money on a 3-month supply. </a:t>
            </a:r>
          </a:p>
        </p:txBody>
      </p:sp>
      <p:sp>
        <p:nvSpPr>
          <p:cNvPr id="1024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9A8B0BD-7405-3F4C-8970-5299C03DBA60}" type="slidenum">
              <a:rPr kumimoji="0" 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3441093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0">
              <a:solidFill>
                <a:schemeClr val="tx1"/>
              </a:solidFill>
              <a:latin typeface="+mn-lt"/>
              <a:ea typeface="MS PGothic" charset="0"/>
            </a:endParaRPr>
          </a:p>
        </p:txBody>
      </p:sp>
      <p:sp>
        <p:nvSpPr>
          <p:cNvPr id="983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469DC8-C33A-B947-8E06-AF1239CC1974}"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2081195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8066" name="Notes Placeholder 2"/>
          <p:cNvSpPr>
            <a:spLocks noGrp="1"/>
          </p:cNvSpPr>
          <p:nvPr>
            <p:ph type="body" idx="1"/>
          </p:nvPr>
        </p:nvSpPr>
        <p:spPr bwMode="auto">
          <a:xfrm>
            <a:off x="551619" y="4602662"/>
            <a:ext cx="5991432" cy="445965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endParaRPr lang="en-US">
              <a:latin typeface="Calibri" charset="0"/>
              <a:ea typeface="MS PGothic" charset="0"/>
            </a:endParaRPr>
          </a:p>
        </p:txBody>
      </p:sp>
      <p:sp>
        <p:nvSpPr>
          <p:cNvPr id="88067" name="Slide Number Placeholder 3"/>
          <p:cNvSpPr>
            <a:spLocks noGrp="1"/>
          </p:cNvSpPr>
          <p:nvPr>
            <p:ph type="sldNum" sz="quarter" idx="5"/>
          </p:nvPr>
        </p:nvSpPr>
        <p:spPr bwMode="auto">
          <a:xfrm>
            <a:off x="5829921" y="8829823"/>
            <a:ext cx="1026526" cy="46498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C09C6A2-F920-1148-9D82-C5EA93AFCD78}" type="slidenum">
              <a:rPr lang="en-US" sz="1200">
                <a:solidFill>
                  <a:srgbClr val="000000"/>
                </a:solidFill>
              </a:rPr>
              <a:pPr/>
              <a:t>25</a:t>
            </a:fld>
            <a:endParaRPr lang="en-US" sz="1200">
              <a:solidFill>
                <a:srgbClr val="000000"/>
              </a:solidFill>
            </a:endParaRPr>
          </a:p>
        </p:txBody>
      </p:sp>
    </p:spTree>
    <p:extLst>
      <p:ext uri="{BB962C8B-B14F-4D97-AF65-F5344CB8AC3E}">
        <p14:creationId xmlns:p14="http://schemas.microsoft.com/office/powerpoint/2010/main" val="1618632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581474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3470371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solidFill>
              <a:effectLst/>
              <a:latin typeface="Arial" panose="020B0604020202020204" pitchFamily="34" charset="0"/>
              <a:ea typeface="MS PGothic" panose="020B0600070205080204" pitchFamily="34" charset="-128"/>
              <a:cs typeface="MS PGothic"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63479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0">
              <a:solidFill>
                <a:schemeClr val="tx1"/>
              </a:solidFill>
              <a:latin typeface="+mn-lt"/>
              <a:ea typeface="MS PGothic" charset="0"/>
            </a:endParaRPr>
          </a:p>
        </p:txBody>
      </p:sp>
      <p:sp>
        <p:nvSpPr>
          <p:cNvPr id="983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469DC8-C33A-B947-8E06-AF1239CC1974}"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164197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a:t>
            </a:fld>
            <a:endParaRPr lang="en-US"/>
          </a:p>
        </p:txBody>
      </p:sp>
    </p:spTree>
    <p:extLst>
      <p:ext uri="{BB962C8B-B14F-4D97-AF65-F5344CB8AC3E}">
        <p14:creationId xmlns:p14="http://schemas.microsoft.com/office/powerpoint/2010/main" val="1105499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a:solidFill>
                <a:schemeClr val="tx1"/>
              </a:solidFill>
              <a:effectLst/>
              <a:latin typeface="+mn-lt"/>
              <a:ea typeface="MS PGothic" panose="020B0600070205080204" pitchFamily="34" charset="-128"/>
              <a:cs typeface="MS PGothic" charset="0"/>
            </a:endParaRPr>
          </a:p>
        </p:txBody>
      </p:sp>
      <p:sp>
        <p:nvSpPr>
          <p:cNvPr id="860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1C3664-89B1-F84B-A223-1D7D00FA2412}" type="slidenum">
              <a:rPr kumimoji="0" 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478254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4E6AEF-2A63-C448-9232-9ECDFD87C6B8}" type="slidenum">
              <a:rPr lang="en-US" smtClean="0"/>
              <a:pPr>
                <a:defRPr/>
              </a:pPr>
              <a:t>31</a:t>
            </a:fld>
            <a:endParaRPr lang="en-US"/>
          </a:p>
        </p:txBody>
      </p:sp>
    </p:spTree>
    <p:extLst>
      <p:ext uri="{BB962C8B-B14F-4D97-AF65-F5344CB8AC3E}">
        <p14:creationId xmlns:p14="http://schemas.microsoft.com/office/powerpoint/2010/main" val="1554884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32</a:t>
            </a:fld>
            <a:endParaRPr lang="en-US"/>
          </a:p>
        </p:txBody>
      </p:sp>
    </p:spTree>
    <p:extLst>
      <p:ext uri="{BB962C8B-B14F-4D97-AF65-F5344CB8AC3E}">
        <p14:creationId xmlns:p14="http://schemas.microsoft.com/office/powerpoint/2010/main" val="34564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33</a:t>
            </a:fld>
            <a:endParaRPr lang="en-US"/>
          </a:p>
        </p:txBody>
      </p:sp>
    </p:spTree>
    <p:extLst>
      <p:ext uri="{BB962C8B-B14F-4D97-AF65-F5344CB8AC3E}">
        <p14:creationId xmlns:p14="http://schemas.microsoft.com/office/powerpoint/2010/main" val="4232240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34</a:t>
            </a:fld>
            <a:endParaRPr lang="en-US"/>
          </a:p>
        </p:txBody>
      </p:sp>
    </p:spTree>
    <p:extLst>
      <p:ext uri="{BB962C8B-B14F-4D97-AF65-F5344CB8AC3E}">
        <p14:creationId xmlns:p14="http://schemas.microsoft.com/office/powerpoint/2010/main" val="1791272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35</a:t>
            </a:fld>
            <a:endParaRPr lang="en-US"/>
          </a:p>
        </p:txBody>
      </p:sp>
    </p:spTree>
    <p:extLst>
      <p:ext uri="{BB962C8B-B14F-4D97-AF65-F5344CB8AC3E}">
        <p14:creationId xmlns:p14="http://schemas.microsoft.com/office/powerpoint/2010/main" val="2656404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36</a:t>
            </a:fld>
            <a:endParaRPr lang="en-US"/>
          </a:p>
        </p:txBody>
      </p:sp>
    </p:spTree>
    <p:extLst>
      <p:ext uri="{BB962C8B-B14F-4D97-AF65-F5344CB8AC3E}">
        <p14:creationId xmlns:p14="http://schemas.microsoft.com/office/powerpoint/2010/main" val="754475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37</a:t>
            </a:fld>
            <a:endParaRPr lang="en-US"/>
          </a:p>
        </p:txBody>
      </p:sp>
    </p:spTree>
    <p:extLst>
      <p:ext uri="{BB962C8B-B14F-4D97-AF65-F5344CB8AC3E}">
        <p14:creationId xmlns:p14="http://schemas.microsoft.com/office/powerpoint/2010/main" val="2615235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38</a:t>
            </a:fld>
            <a:endParaRPr lang="en-US"/>
          </a:p>
        </p:txBody>
      </p:sp>
    </p:spTree>
    <p:extLst>
      <p:ext uri="{BB962C8B-B14F-4D97-AF65-F5344CB8AC3E}">
        <p14:creationId xmlns:p14="http://schemas.microsoft.com/office/powerpoint/2010/main" val="2230372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39</a:t>
            </a:fld>
            <a:endParaRPr lang="en-US"/>
          </a:p>
        </p:txBody>
      </p:sp>
    </p:spTree>
    <p:extLst>
      <p:ext uri="{BB962C8B-B14F-4D97-AF65-F5344CB8AC3E}">
        <p14:creationId xmlns:p14="http://schemas.microsoft.com/office/powerpoint/2010/main" val="194749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4</a:t>
            </a:fld>
            <a:endParaRPr lang="en-US"/>
          </a:p>
        </p:txBody>
      </p:sp>
    </p:spTree>
    <p:extLst>
      <p:ext uri="{BB962C8B-B14F-4D97-AF65-F5344CB8AC3E}">
        <p14:creationId xmlns:p14="http://schemas.microsoft.com/office/powerpoint/2010/main" val="197311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40</a:t>
            </a:fld>
            <a:endParaRPr lang="en-US"/>
          </a:p>
        </p:txBody>
      </p:sp>
    </p:spTree>
    <p:extLst>
      <p:ext uri="{BB962C8B-B14F-4D97-AF65-F5344CB8AC3E}">
        <p14:creationId xmlns:p14="http://schemas.microsoft.com/office/powerpoint/2010/main" val="3950484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41</a:t>
            </a:fld>
            <a:endParaRPr lang="en-US"/>
          </a:p>
        </p:txBody>
      </p:sp>
    </p:spTree>
    <p:extLst>
      <p:ext uri="{BB962C8B-B14F-4D97-AF65-F5344CB8AC3E}">
        <p14:creationId xmlns:p14="http://schemas.microsoft.com/office/powerpoint/2010/main" val="1069748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42</a:t>
            </a:fld>
            <a:endParaRPr lang="en-US"/>
          </a:p>
        </p:txBody>
      </p:sp>
    </p:spTree>
    <p:extLst>
      <p:ext uri="{BB962C8B-B14F-4D97-AF65-F5344CB8AC3E}">
        <p14:creationId xmlns:p14="http://schemas.microsoft.com/office/powerpoint/2010/main" val="677566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43</a:t>
            </a:fld>
            <a:endParaRPr lang="en-US"/>
          </a:p>
        </p:txBody>
      </p:sp>
    </p:spTree>
    <p:extLst>
      <p:ext uri="{BB962C8B-B14F-4D97-AF65-F5344CB8AC3E}">
        <p14:creationId xmlns:p14="http://schemas.microsoft.com/office/powerpoint/2010/main" val="1530617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D752B-4229-4D24-ABE3-D90EF711488B}" type="slidenum">
              <a:rPr lang="en-US" smtClean="0"/>
              <a:pPr/>
              <a:t>44</a:t>
            </a:fld>
            <a:endParaRPr lang="en-US"/>
          </a:p>
        </p:txBody>
      </p:sp>
    </p:spTree>
    <p:extLst>
      <p:ext uri="{BB962C8B-B14F-4D97-AF65-F5344CB8AC3E}">
        <p14:creationId xmlns:p14="http://schemas.microsoft.com/office/powerpoint/2010/main" val="2295359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43AEF0-48FE-4299-AC34-6C096C2BF150}" type="slidenum">
              <a:rPr lang="en-US" smtClean="0"/>
              <a:t>58</a:t>
            </a:fld>
            <a:endParaRPr lang="en-US"/>
          </a:p>
        </p:txBody>
      </p:sp>
    </p:spTree>
    <p:extLst>
      <p:ext uri="{BB962C8B-B14F-4D97-AF65-F5344CB8AC3E}">
        <p14:creationId xmlns:p14="http://schemas.microsoft.com/office/powerpoint/2010/main" val="3342956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60</a:t>
            </a:fld>
            <a:endParaRPr lang="en-US"/>
          </a:p>
        </p:txBody>
      </p:sp>
    </p:spTree>
    <p:extLst>
      <p:ext uri="{BB962C8B-B14F-4D97-AF65-F5344CB8AC3E}">
        <p14:creationId xmlns:p14="http://schemas.microsoft.com/office/powerpoint/2010/main" val="1925495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5</a:t>
            </a:fld>
            <a:endParaRPr lang="en-US"/>
          </a:p>
        </p:txBody>
      </p:sp>
    </p:spTree>
    <p:extLst>
      <p:ext uri="{BB962C8B-B14F-4D97-AF65-F5344CB8AC3E}">
        <p14:creationId xmlns:p14="http://schemas.microsoft.com/office/powerpoint/2010/main" val="18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6</a:t>
            </a:fld>
            <a:endParaRPr lang="en-US"/>
          </a:p>
        </p:txBody>
      </p:sp>
    </p:spTree>
    <p:extLst>
      <p:ext uri="{BB962C8B-B14F-4D97-AF65-F5344CB8AC3E}">
        <p14:creationId xmlns:p14="http://schemas.microsoft.com/office/powerpoint/2010/main" val="424028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D752B-4229-4D24-ABE3-D90EF711488B}" type="slidenum">
              <a:rPr lang="en-US" smtClean="0"/>
              <a:pPr/>
              <a:t>7</a:t>
            </a:fld>
            <a:endParaRPr lang="en-US"/>
          </a:p>
        </p:txBody>
      </p:sp>
    </p:spTree>
    <p:extLst>
      <p:ext uri="{BB962C8B-B14F-4D97-AF65-F5344CB8AC3E}">
        <p14:creationId xmlns:p14="http://schemas.microsoft.com/office/powerpoint/2010/main" val="427480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8</a:t>
            </a:fld>
            <a:endParaRPr lang="en-US"/>
          </a:p>
        </p:txBody>
      </p:sp>
    </p:spTree>
    <p:extLst>
      <p:ext uri="{BB962C8B-B14F-4D97-AF65-F5344CB8AC3E}">
        <p14:creationId xmlns:p14="http://schemas.microsoft.com/office/powerpoint/2010/main" val="345193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3D752B-4229-4D24-ABE3-D90EF711488B}" type="slidenum">
              <a:rPr lang="en-US" smtClean="0"/>
              <a:pPr/>
              <a:t>9</a:t>
            </a:fld>
            <a:endParaRPr lang="en-US"/>
          </a:p>
        </p:txBody>
      </p:sp>
    </p:spTree>
    <p:extLst>
      <p:ext uri="{BB962C8B-B14F-4D97-AF65-F5344CB8AC3E}">
        <p14:creationId xmlns:p14="http://schemas.microsoft.com/office/powerpoint/2010/main" val="105148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bwMode="ltGray">
          <a:xfrm>
            <a:off x="452247" y="1905000"/>
            <a:ext cx="7162800" cy="1524000"/>
          </a:xfrm>
          <a:prstGeom prst="rect">
            <a:avLst/>
          </a:prstGeom>
        </p:spPr>
        <p:txBody>
          <a:bodyPr anchor="t"/>
          <a:lstStyle>
            <a:lvl1pPr algn="l">
              <a:lnSpc>
                <a:spcPts val="3800"/>
              </a:lnSpc>
              <a:defRPr sz="3600" baseline="0">
                <a:solidFill>
                  <a:schemeClr val="bg1"/>
                </a:solidFill>
                <a:latin typeface="Century Gothic" pitchFamily="34" charset="0"/>
              </a:defRPr>
            </a:lvl1pPr>
          </a:lstStyle>
          <a:p>
            <a:r>
              <a:rPr lang="en-US"/>
              <a:t>GENERIC</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a:spLocks/>
          </p:cNvSpPr>
          <p:nvPr userDrawn="1"/>
        </p:nvSpPr>
        <p:spPr>
          <a:xfrm>
            <a:off x="857250" y="677703"/>
            <a:ext cx="7406640" cy="5340668"/>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tx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857251" y="2476500"/>
            <a:ext cx="7820024" cy="1905001"/>
          </a:xfrm>
          <a:prstGeom prst="rect">
            <a:avLst/>
          </a:prstGeom>
        </p:spPr>
        <p:txBody>
          <a:bodyPr anchor="ctr" anchorCtr="0"/>
          <a:lstStyle>
            <a:lvl1pPr>
              <a:lnSpc>
                <a:spcPts val="5000"/>
              </a:lnSpc>
              <a:defRPr sz="48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364192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Section Header">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57251" y="2476500"/>
            <a:ext cx="7820024" cy="1905001"/>
          </a:xfrm>
          <a:prstGeom prst="rect">
            <a:avLst/>
          </a:prstGeom>
        </p:spPr>
        <p:txBody>
          <a:bodyPr anchor="ctr" anchorCtr="0"/>
          <a:lstStyle>
            <a:lvl1pPr>
              <a:lnSpc>
                <a:spcPts val="5000"/>
              </a:lnSpc>
              <a:defRPr sz="48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43008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A14A192-75BC-4918-AF6C-8BCAA3B78543}"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43B14C7-60A6-428C-AE32-4B9229A83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558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4A192-75BC-4918-AF6C-8BCAA3B78543}" type="datetimeFigureOut">
              <a:rPr lang="en-US" smtClean="0">
                <a:solidFill>
                  <a:prstClr val="black">
                    <a:tint val="75000"/>
                  </a:prstClr>
                </a:solidFill>
              </a:rPr>
              <a:pPr/>
              <a:t>9/22/2023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B14C7-60A6-428C-AE32-4B9229A83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62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4A192-75BC-4918-AF6C-8BCAA3B78543}"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B14C7-60A6-428C-AE32-4B9229A83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095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29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ext slide: Overall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50"/>
            </a:lvl1pPr>
          </a:lstStyle>
          <a:p>
            <a:r>
              <a:rPr lang="en-US"/>
              <a:t>Click to edit Master title style</a:t>
            </a:r>
          </a:p>
        </p:txBody>
      </p:sp>
      <p:sp>
        <p:nvSpPr>
          <p:cNvPr id="19" name="Text Placeholder 18"/>
          <p:cNvSpPr>
            <a:spLocks noGrp="1"/>
          </p:cNvSpPr>
          <p:nvPr>
            <p:ph type="body" sz="quarter" idx="10"/>
          </p:nvPr>
        </p:nvSpPr>
        <p:spPr>
          <a:xfrm>
            <a:off x="527303" y="1399032"/>
            <a:ext cx="82296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9042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7072-DF88-457C-8A70-D9CE3613B7D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61695B0-A33C-4C20-A148-574711C256B5}"/>
              </a:ext>
            </a:extLst>
          </p:cNvPr>
          <p:cNvSpPr>
            <a:spLocks noGrp="1"/>
          </p:cNvSpPr>
          <p:nvPr>
            <p:ph type="sldNum" sz="quarter" idx="10"/>
          </p:nvPr>
        </p:nvSpPr>
        <p:spPr/>
        <p:txBody>
          <a:bodyPr/>
          <a:lstStyle/>
          <a:p>
            <a:pPr defTabSz="342900">
              <a:defRPr/>
            </a:pPr>
            <a:fld id="{8C8B385D-DF67-E241-B0BF-76B80A8E743B}" type="slidenum">
              <a:rPr lang="en-US" smtClean="0">
                <a:solidFill>
                  <a:prstClr val="black"/>
                </a:solidFill>
              </a:rPr>
              <a:pPr defTabSz="342900">
                <a:defRPr/>
              </a:pPr>
              <a:t>‹#›</a:t>
            </a:fld>
            <a:r>
              <a:rPr lang="en-US">
                <a:solidFill>
                  <a:prstClr val="black"/>
                </a:solidFill>
              </a:rPr>
              <a:t>  |   Copyright © 2017 Kaiser Foundation Health Plan, Inc.</a:t>
            </a:r>
          </a:p>
        </p:txBody>
      </p:sp>
    </p:spTree>
    <p:extLst>
      <p:ext uri="{BB962C8B-B14F-4D97-AF65-F5344CB8AC3E}">
        <p14:creationId xmlns:p14="http://schemas.microsoft.com/office/powerpoint/2010/main" val="316964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437864" y="1295400"/>
            <a:ext cx="596293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5" name="Rectangle 4"/>
          <p:cNvSpPr/>
          <p:nvPr userDrawn="1"/>
        </p:nvSpPr>
        <p:spPr>
          <a:xfrm>
            <a:off x="452247" y="368408"/>
            <a:ext cx="82296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533400" y="457199"/>
            <a:ext cx="4267200" cy="2466975"/>
          </a:xfrm>
          <a:prstGeom prst="rect">
            <a:avLst/>
          </a:prstGeom>
        </p:spPr>
        <p:txBody>
          <a:bodyPr anchor="t"/>
          <a:lstStyle>
            <a:lvl1pPr>
              <a:lnSpc>
                <a:spcPts val="3600"/>
              </a:lnSpc>
              <a:defRPr sz="3600"/>
            </a:lvl1pPr>
          </a:lstStyle>
          <a:p>
            <a:r>
              <a:rPr lang="en-US"/>
              <a:t>CLICK TO EDIT MASTER TITLE STYLE</a:t>
            </a:r>
          </a:p>
        </p:txBody>
      </p:sp>
      <p:sp>
        <p:nvSpPr>
          <p:cNvPr id="6" name="TextBox 5"/>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533400" y="457199"/>
            <a:ext cx="4267200" cy="2466975"/>
          </a:xfrm>
          <a:prstGeom prst="rect">
            <a:avLst/>
          </a:prstGeom>
        </p:spPr>
        <p:txBody>
          <a:bodyPr anchor="t"/>
          <a:lstStyle>
            <a:lvl1pPr>
              <a:lnSpc>
                <a:spcPts val="3600"/>
              </a:lnSpc>
              <a:defRPr sz="36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2629119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533400" y="457199"/>
            <a:ext cx="4267200" cy="2466975"/>
          </a:xfrm>
          <a:prstGeom prst="rect">
            <a:avLst/>
          </a:prstGeom>
        </p:spPr>
        <p:txBody>
          <a:bodyPr anchor="t"/>
          <a:lstStyle>
            <a:lvl1pPr>
              <a:lnSpc>
                <a:spcPts val="3600"/>
              </a:lnSpc>
              <a:defRPr sz="36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350658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reeform 4"/>
          <p:cNvSpPr/>
          <p:nvPr userDrawn="1"/>
        </p:nvSpPr>
        <p:spPr>
          <a:xfrm>
            <a:off x="452247" y="1061049"/>
            <a:ext cx="5469147" cy="5270740"/>
          </a:xfrm>
          <a:custGeom>
            <a:avLst/>
            <a:gdLst>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9147" h="5270740">
                <a:moveTo>
                  <a:pt x="0" y="0"/>
                </a:moveTo>
                <a:lnTo>
                  <a:pt x="5469147" y="0"/>
                </a:lnTo>
                <a:lnTo>
                  <a:pt x="5469147" y="5270740"/>
                </a:lnTo>
                <a:lnTo>
                  <a:pt x="370935" y="5270740"/>
                </a:lnTo>
                <a:cubicBezTo>
                  <a:pt x="221411" y="5262113"/>
                  <a:pt x="2875" y="5296620"/>
                  <a:pt x="0" y="4830793"/>
                </a:cubicBezTo>
                <a:lnTo>
                  <a:pt x="0" y="0"/>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52247" y="368408"/>
            <a:ext cx="82296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298575"/>
            <a:ext cx="5334000" cy="4873625"/>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43600" y="1295401"/>
            <a:ext cx="2743200" cy="4876800"/>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7" name="TextBox 6"/>
          <p:cNvSpPr txBox="1"/>
          <p:nvPr userDrawn="1"/>
        </p:nvSpPr>
        <p:spPr>
          <a:xfrm>
            <a:off x="452247" y="6588415"/>
            <a:ext cx="131446" cy="112851"/>
          </a:xfrm>
          <a:prstGeom prst="rect">
            <a:avLst/>
          </a:prstGeom>
          <a:noFill/>
        </p:spPr>
        <p:txBody>
          <a:bodyPr wrap="none" lIns="0" tIns="0" rIns="0" bIns="0" rtlCol="0">
            <a:spAutoFit/>
          </a:bodyPr>
          <a:lstStyle/>
          <a:p>
            <a:pPr algn="l" rtl="0"/>
            <a:r>
              <a:rPr lang="en-US" sz="1100" b="0" i="0" u="none" strike="noStrike" kern="1200" baseline="30000">
                <a:solidFill>
                  <a:schemeClr val="tx2"/>
                </a:solidFill>
                <a:latin typeface="+mn-lt"/>
                <a:ea typeface="+mn-ea"/>
                <a:cs typeface="+mn-cs"/>
              </a:rPr>
              <a:t> </a:t>
            </a:r>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Freeform 4"/>
          <p:cNvSpPr/>
          <p:nvPr userDrawn="1"/>
        </p:nvSpPr>
        <p:spPr>
          <a:xfrm>
            <a:off x="452247" y="1061049"/>
            <a:ext cx="5469147" cy="5270740"/>
          </a:xfrm>
          <a:custGeom>
            <a:avLst/>
            <a:gdLst>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9147" h="5270740">
                <a:moveTo>
                  <a:pt x="0" y="0"/>
                </a:moveTo>
                <a:lnTo>
                  <a:pt x="5469147" y="0"/>
                </a:lnTo>
                <a:lnTo>
                  <a:pt x="5469147" y="5270740"/>
                </a:lnTo>
                <a:lnTo>
                  <a:pt x="370935" y="5270740"/>
                </a:lnTo>
                <a:cubicBezTo>
                  <a:pt x="221411" y="5262113"/>
                  <a:pt x="2875" y="5296620"/>
                  <a:pt x="0" y="4830793"/>
                </a:cubicBezTo>
                <a:lnTo>
                  <a:pt x="0" y="0"/>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52247" y="368408"/>
            <a:ext cx="82296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298575"/>
            <a:ext cx="5334000" cy="4873625"/>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43600" y="1295401"/>
            <a:ext cx="2743200" cy="4876800"/>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10" name="TextBox 9"/>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extLst>
      <p:ext uri="{BB962C8B-B14F-4D97-AF65-F5344CB8AC3E}">
        <p14:creationId xmlns:p14="http://schemas.microsoft.com/office/powerpoint/2010/main" val="299434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Freeform 4"/>
          <p:cNvSpPr/>
          <p:nvPr userDrawn="1"/>
        </p:nvSpPr>
        <p:spPr>
          <a:xfrm>
            <a:off x="452247" y="1061049"/>
            <a:ext cx="5469147" cy="5270740"/>
          </a:xfrm>
          <a:custGeom>
            <a:avLst/>
            <a:gdLst>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9147" h="5270740">
                <a:moveTo>
                  <a:pt x="0" y="0"/>
                </a:moveTo>
                <a:lnTo>
                  <a:pt x="5469147" y="0"/>
                </a:lnTo>
                <a:lnTo>
                  <a:pt x="5469147" y="5270740"/>
                </a:lnTo>
                <a:lnTo>
                  <a:pt x="370935" y="5270740"/>
                </a:lnTo>
                <a:cubicBezTo>
                  <a:pt x="221411" y="5262113"/>
                  <a:pt x="2875" y="5296620"/>
                  <a:pt x="0" y="4830793"/>
                </a:cubicBezTo>
                <a:lnTo>
                  <a:pt x="0" y="0"/>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52247" y="368408"/>
            <a:ext cx="82296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298575"/>
            <a:ext cx="5334000" cy="4873625"/>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43600" y="1295401"/>
            <a:ext cx="2743200" cy="4876800"/>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10" name="TextBox 9"/>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extLst>
      <p:ext uri="{BB962C8B-B14F-4D97-AF65-F5344CB8AC3E}">
        <p14:creationId xmlns:p14="http://schemas.microsoft.com/office/powerpoint/2010/main" val="66054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a:spLocks/>
          </p:cNvSpPr>
          <p:nvPr userDrawn="1"/>
        </p:nvSpPr>
        <p:spPr>
          <a:xfrm>
            <a:off x="857250" y="677703"/>
            <a:ext cx="7406640" cy="5340668"/>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tx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857251" y="2476500"/>
            <a:ext cx="7820024" cy="1905001"/>
          </a:xfrm>
          <a:prstGeom prst="rect">
            <a:avLst/>
          </a:prstGeom>
        </p:spPr>
        <p:txBody>
          <a:bodyPr anchor="ctr" anchorCtr="0"/>
          <a:lstStyle>
            <a:lvl1pPr>
              <a:lnSpc>
                <a:spcPts val="5000"/>
              </a:lnSpc>
              <a:defRPr sz="48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123023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721" r:id="rId4"/>
    <p:sldLayoutId id="2147483724" r:id="rId5"/>
    <p:sldLayoutId id="2147483677" r:id="rId6"/>
    <p:sldLayoutId id="2147483730" r:id="rId7"/>
    <p:sldLayoutId id="2147483731"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txStyles>
    <p:titleStyle>
      <a:lvl1pPr algn="l" rtl="0" eaLnBrk="1" fontAlgn="base" hangingPunct="1">
        <a:spcBef>
          <a:spcPct val="0"/>
        </a:spcBef>
        <a:spcAft>
          <a:spcPct val="0"/>
        </a:spcAft>
        <a:defRPr sz="28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230188" indent="-230188" algn="l" rtl="0" eaLnBrk="1" fontAlgn="base" hangingPunct="1">
        <a:spcBef>
          <a:spcPts val="100"/>
        </a:spcBef>
        <a:spcAft>
          <a:spcPct val="0"/>
        </a:spcAft>
        <a:buClr>
          <a:srgbClr val="323232"/>
        </a:buClr>
        <a:buSzPct val="85000"/>
        <a:buChar char="•"/>
        <a:defRPr sz="1600">
          <a:solidFill>
            <a:srgbClr val="323232"/>
          </a:solidFill>
          <a:latin typeface="Calibri" pitchFamily="34" charset="0"/>
          <a:ea typeface="+mn-ea"/>
          <a:cs typeface="+mn-cs"/>
        </a:defRPr>
      </a:lvl1pPr>
      <a:lvl2pPr marL="684213" indent="-227013" algn="l" rtl="0" eaLnBrk="1" fontAlgn="base" hangingPunct="1">
        <a:spcBef>
          <a:spcPts val="100"/>
        </a:spcBef>
        <a:spcAft>
          <a:spcPct val="0"/>
        </a:spcAft>
        <a:buClr>
          <a:srgbClr val="323232"/>
        </a:buClr>
        <a:buSzPct val="85000"/>
        <a:buChar char="–"/>
        <a:defRPr sz="1600">
          <a:solidFill>
            <a:srgbClr val="323232"/>
          </a:solidFill>
          <a:latin typeface="Calibri" pitchFamily="34" charset="0"/>
        </a:defRPr>
      </a:lvl2pPr>
      <a:lvl3pPr marL="1143000" indent="-228600" algn="l" rtl="0" eaLnBrk="1" fontAlgn="base" hangingPunct="1">
        <a:spcBef>
          <a:spcPts val="100"/>
        </a:spcBef>
        <a:spcAft>
          <a:spcPct val="0"/>
        </a:spcAft>
        <a:buClr>
          <a:srgbClr val="323232"/>
        </a:buClr>
        <a:buSzPct val="85000"/>
        <a:buFont typeface="Wingdings" pitchFamily="2" charset="2"/>
        <a:buChar char="§"/>
        <a:defRPr sz="1600">
          <a:solidFill>
            <a:srgbClr val="323232"/>
          </a:solidFill>
          <a:latin typeface="Calibri" pitchFamily="34" charset="0"/>
        </a:defRPr>
      </a:lvl3pPr>
      <a:lvl4pPr marL="1600200" indent="-228600" algn="l" rtl="0" eaLnBrk="1" fontAlgn="base" hangingPunct="1">
        <a:spcBef>
          <a:spcPts val="100"/>
        </a:spcBef>
        <a:spcAft>
          <a:spcPct val="0"/>
        </a:spcAft>
        <a:buClr>
          <a:srgbClr val="323232"/>
        </a:buClr>
        <a:buSzPct val="60000"/>
        <a:buFont typeface="Wingdings" pitchFamily="2" charset="2"/>
        <a:buChar char="v"/>
        <a:defRPr sz="1600">
          <a:solidFill>
            <a:srgbClr val="323232"/>
          </a:solidFill>
          <a:latin typeface="Calibri" pitchFamily="34" charset="0"/>
        </a:defRPr>
      </a:lvl4pPr>
      <a:lvl5pPr marL="2057400" indent="-228600" algn="l" rtl="0" eaLnBrk="1" fontAlgn="base" hangingPunct="1">
        <a:spcBef>
          <a:spcPts val="100"/>
        </a:spcBef>
        <a:spcAft>
          <a:spcPct val="0"/>
        </a:spcAft>
        <a:buClr>
          <a:srgbClr val="323232"/>
        </a:buClr>
        <a:buSzPct val="85000"/>
        <a:buChar char="»"/>
        <a:defRPr sz="1600">
          <a:solidFill>
            <a:srgbClr val="323232"/>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wmf"/><Relationship Id="rId7"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8.emf"/><Relationship Id="rId11" Type="http://schemas.openxmlformats.org/officeDocument/2006/relationships/image" Target="../media/image23.svg"/><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kp.org/trave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healthy.kaiserpermanente.org/georgia/why-kp/experience/my-health-manager" TargetMode="External"/><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sv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myameriflex.com/resources/guides/fsa-the-ultimate-guid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myameriflex.com/resources/guides/fsa-the-ultimate-guid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emf"/><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5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55.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 Id="rId9" Type="http://schemas.openxmlformats.org/officeDocument/2006/relationships/image" Target="../media/image97.emf"/></Relationships>
</file>

<file path=ppt/slides/_rels/slide56.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2.emf"/><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5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2.xml"/><Relationship Id="rId5" Type="http://schemas.openxmlformats.org/officeDocument/2006/relationships/image" Target="../media/image106.emf"/><Relationship Id="rId4" Type="http://schemas.openxmlformats.org/officeDocument/2006/relationships/image" Target="../media/image105.emf"/></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28600" y="1295400"/>
            <a:ext cx="7162800" cy="1524000"/>
          </a:xfrm>
        </p:spPr>
        <p:txBody>
          <a:bodyPr/>
          <a:lstStyle/>
          <a:p>
            <a:r>
              <a:rPr lang="en-US">
                <a:solidFill>
                  <a:srgbClr val="184A7D"/>
                </a:solidFill>
                <a:effectLst>
                  <a:outerShdw blurRad="50800" dist="38100" dir="2700000" algn="tl" rotWithShape="0">
                    <a:prstClr val="black">
                      <a:alpha val="40000"/>
                    </a:prstClr>
                  </a:outerShdw>
                </a:effectLst>
              </a:rPr>
              <a:t>Fulton County</a:t>
            </a:r>
            <a:br>
              <a:rPr lang="en-US">
                <a:solidFill>
                  <a:srgbClr val="FFFFFF"/>
                </a:solidFill>
                <a:effectLst>
                  <a:outerShdw blurRad="50800" dist="38100" dir="2700000" algn="tl" rotWithShape="0">
                    <a:prstClr val="black">
                      <a:alpha val="40000"/>
                    </a:prstClr>
                  </a:outerShdw>
                </a:effectLst>
              </a:rPr>
            </a:br>
            <a:r>
              <a:rPr lang="en-US">
                <a:solidFill>
                  <a:srgbClr val="E6874C"/>
                </a:solidFill>
                <a:effectLst>
                  <a:outerShdw blurRad="50800" dist="38100" dir="2700000" algn="tl" rotWithShape="0">
                    <a:prstClr val="black">
                      <a:alpha val="40000"/>
                    </a:prstClr>
                  </a:outerShdw>
                </a:effectLst>
              </a:rPr>
              <a:t>2024 Active </a:t>
            </a:r>
            <a:br>
              <a:rPr lang="en-US">
                <a:solidFill>
                  <a:srgbClr val="E6874C"/>
                </a:solidFill>
                <a:effectLst>
                  <a:outerShdw blurRad="50800" dist="38100" dir="2700000" algn="tl" rotWithShape="0">
                    <a:prstClr val="black">
                      <a:alpha val="40000"/>
                    </a:prstClr>
                  </a:outerShdw>
                </a:effectLst>
              </a:rPr>
            </a:br>
            <a:r>
              <a:rPr lang="en-US">
                <a:solidFill>
                  <a:srgbClr val="E6874C"/>
                </a:solidFill>
                <a:effectLst>
                  <a:outerShdw blurRad="50800" dist="38100" dir="2700000" algn="tl" rotWithShape="0">
                    <a:prstClr val="black">
                      <a:alpha val="40000"/>
                    </a:prstClr>
                  </a:outerShdw>
                </a:effectLst>
              </a:rPr>
              <a:t>Open Enrollment</a:t>
            </a:r>
          </a:p>
        </p:txBody>
      </p:sp>
      <p:pic>
        <p:nvPicPr>
          <p:cNvPr id="5" name="Picture 4" descr="A blue and orange hands with hearts&#10;&#10;Description automatically generated">
            <a:extLst>
              <a:ext uri="{FF2B5EF4-FFF2-40B4-BE49-F238E27FC236}">
                <a16:creationId xmlns:a16="http://schemas.microsoft.com/office/drawing/2014/main" id="{01C32709-DFC1-EA80-7CC4-F87B99142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914400"/>
            <a:ext cx="5574760" cy="5943600"/>
          </a:xfrm>
          <a:prstGeom prst="rect">
            <a:avLst/>
          </a:prstGeom>
        </p:spPr>
      </p:pic>
      <p:pic>
        <p:nvPicPr>
          <p:cNvPr id="4" name="Picture 3" descr="Logo, company name&#10;&#10;Description automatically generated">
            <a:extLst>
              <a:ext uri="{FF2B5EF4-FFF2-40B4-BE49-F238E27FC236}">
                <a16:creationId xmlns:a16="http://schemas.microsoft.com/office/drawing/2014/main" id="{358A0EB4-6F8A-4036-9B6B-3DFDED6CB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24" y="178468"/>
            <a:ext cx="838200" cy="926432"/>
          </a:xfrm>
          <a:prstGeom prst="rect">
            <a:avLst/>
          </a:prstGeom>
        </p:spPr>
      </p:pic>
    </p:spTree>
    <p:extLst>
      <p:ext uri="{BB962C8B-B14F-4D97-AF65-F5344CB8AC3E}">
        <p14:creationId xmlns:p14="http://schemas.microsoft.com/office/powerpoint/2010/main" val="34468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8927" y="2209800"/>
            <a:ext cx="8205160" cy="3157875"/>
            <a:chOff x="438927" y="2209800"/>
            <a:chExt cx="6122024" cy="3157875"/>
          </a:xfrm>
        </p:grpSpPr>
        <p:sp>
          <p:nvSpPr>
            <p:cNvPr id="8" name="Freeform 7"/>
            <p:cNvSpPr/>
            <p:nvPr/>
          </p:nvSpPr>
          <p:spPr>
            <a:xfrm>
              <a:off x="438927" y="3113303"/>
              <a:ext cx="1689389" cy="1542032"/>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51116" rIns="51116" bIns="349700" numCol="1" spcCol="1270" anchor="ctr" anchorCtr="0">
              <a:noAutofit/>
            </a:bodyPr>
            <a:lstStyle/>
            <a:p>
              <a:pPr marL="0" lvl="1" defTabSz="444500">
                <a:lnSpc>
                  <a:spcPct val="90000"/>
                </a:lnSpc>
                <a:spcAft>
                  <a:spcPct val="15000"/>
                </a:spcAft>
              </a:pPr>
              <a:r>
                <a:rPr lang="en-US" sz="1400"/>
                <a:t>Be sure to see providers who participate in the Anthem HMO network; otherwise, no benefits are paid except for emergencies.</a:t>
              </a:r>
              <a:endParaRPr lang="en-US" sz="1400" kern="1200"/>
            </a:p>
          </p:txBody>
        </p:sp>
        <p:sp>
          <p:nvSpPr>
            <p:cNvPr id="9" name="Shape 8"/>
            <p:cNvSpPr/>
            <p:nvPr/>
          </p:nvSpPr>
          <p:spPr>
            <a:xfrm>
              <a:off x="1405552" y="3581400"/>
              <a:ext cx="1786275" cy="1786275"/>
            </a:xfrm>
            <a:prstGeom prst="leftCircularArrow">
              <a:avLst>
                <a:gd name="adj1" fmla="val 2727"/>
                <a:gd name="adj2" fmla="val 332294"/>
                <a:gd name="adj3" fmla="val 2108902"/>
                <a:gd name="adj4" fmla="val 9025586"/>
                <a:gd name="adj5" fmla="val 6611"/>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Freeform 9"/>
            <p:cNvSpPr/>
            <p:nvPr/>
          </p:nvSpPr>
          <p:spPr>
            <a:xfrm>
              <a:off x="816970" y="4355410"/>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See Anthem Providers</a:t>
              </a:r>
            </a:p>
          </p:txBody>
        </p:sp>
        <p:sp>
          <p:nvSpPr>
            <p:cNvPr id="11" name="Freeform 10"/>
            <p:cNvSpPr/>
            <p:nvPr/>
          </p:nvSpPr>
          <p:spPr>
            <a:xfrm>
              <a:off x="2548021" y="3047535"/>
              <a:ext cx="1689389" cy="1542032"/>
            </a:xfrm>
            <a:custGeom>
              <a:avLst/>
              <a:gdLst>
                <a:gd name="connsiteX0" fmla="*/ 0 w 1689389"/>
                <a:gd name="connsiteY0" fmla="*/ 152400 h 1523995"/>
                <a:gd name="connsiteX1" fmla="*/ 152400 w 1689389"/>
                <a:gd name="connsiteY1" fmla="*/ 0 h 1523995"/>
                <a:gd name="connsiteX2" fmla="*/ 1536990 w 1689389"/>
                <a:gd name="connsiteY2" fmla="*/ 0 h 1523995"/>
                <a:gd name="connsiteX3" fmla="*/ 1689390 w 1689389"/>
                <a:gd name="connsiteY3" fmla="*/ 152400 h 1523995"/>
                <a:gd name="connsiteX4" fmla="*/ 1689389 w 1689389"/>
                <a:gd name="connsiteY4" fmla="*/ 1371596 h 1523995"/>
                <a:gd name="connsiteX5" fmla="*/ 1536989 w 1689389"/>
                <a:gd name="connsiteY5" fmla="*/ 1523996 h 1523995"/>
                <a:gd name="connsiteX6" fmla="*/ 152400 w 1689389"/>
                <a:gd name="connsiteY6" fmla="*/ 1523995 h 1523995"/>
                <a:gd name="connsiteX7" fmla="*/ 0 w 1689389"/>
                <a:gd name="connsiteY7" fmla="*/ 1371595 h 1523995"/>
                <a:gd name="connsiteX8" fmla="*/ 0 w 1689389"/>
                <a:gd name="connsiteY8" fmla="*/ 152400 h 152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523995">
                  <a:moveTo>
                    <a:pt x="0" y="152400"/>
                  </a:moveTo>
                  <a:cubicBezTo>
                    <a:pt x="0" y="68232"/>
                    <a:pt x="68232" y="0"/>
                    <a:pt x="152400" y="0"/>
                  </a:cubicBezTo>
                  <a:lnTo>
                    <a:pt x="1536990" y="0"/>
                  </a:lnTo>
                  <a:cubicBezTo>
                    <a:pt x="1621158" y="0"/>
                    <a:pt x="1689390" y="68232"/>
                    <a:pt x="1689390" y="152400"/>
                  </a:cubicBezTo>
                  <a:cubicBezTo>
                    <a:pt x="1689390" y="558799"/>
                    <a:pt x="1689389" y="965197"/>
                    <a:pt x="1689389" y="1371596"/>
                  </a:cubicBezTo>
                  <a:cubicBezTo>
                    <a:pt x="1689389" y="1455764"/>
                    <a:pt x="1621157" y="1523996"/>
                    <a:pt x="1536989" y="1523996"/>
                  </a:cubicBezTo>
                  <a:lnTo>
                    <a:pt x="152400" y="1523995"/>
                  </a:lnTo>
                  <a:cubicBezTo>
                    <a:pt x="68232" y="1523995"/>
                    <a:pt x="0" y="1455763"/>
                    <a:pt x="0" y="1371595"/>
                  </a:cubicBezTo>
                  <a:lnTo>
                    <a:pt x="0" y="15240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121" tIns="380692" rIns="54121" bIns="54120" numCol="1" spcCol="1270" anchor="ctr" anchorCtr="0">
              <a:noAutofit/>
            </a:bodyPr>
            <a:lstStyle/>
            <a:p>
              <a:pPr marL="0" lvl="1" defTabSz="577850">
                <a:lnSpc>
                  <a:spcPct val="90000"/>
                </a:lnSpc>
                <a:spcAft>
                  <a:spcPct val="15000"/>
                </a:spcAft>
              </a:pPr>
              <a:r>
                <a:rPr lang="en-US" sz="1400"/>
                <a:t>You pay applicable copays for services (e.g., doctor’s office visit, urgent care visit, hospital visit). Plan pays 100% of covered charges after the applicable copay.</a:t>
              </a:r>
              <a:endParaRPr lang="en-US" sz="1400" kern="1200"/>
            </a:p>
          </p:txBody>
        </p:sp>
        <p:sp>
          <p:nvSpPr>
            <p:cNvPr id="12" name="Circular Arrow 11"/>
            <p:cNvSpPr/>
            <p:nvPr/>
          </p:nvSpPr>
          <p:spPr>
            <a:xfrm>
              <a:off x="3497966" y="2209800"/>
              <a:ext cx="2002141" cy="2002141"/>
            </a:xfrm>
            <a:prstGeom prst="circularArrow">
              <a:avLst>
                <a:gd name="adj1" fmla="val 2433"/>
                <a:gd name="adj2" fmla="val 294448"/>
                <a:gd name="adj3" fmla="val 19528906"/>
                <a:gd name="adj4" fmla="val 12574376"/>
                <a:gd name="adj5" fmla="val 5419"/>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3" name="Freeform 12"/>
            <p:cNvSpPr/>
            <p:nvPr/>
          </p:nvSpPr>
          <p:spPr>
            <a:xfrm>
              <a:off x="2923441"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Pay Your Copays</a:t>
              </a:r>
            </a:p>
          </p:txBody>
        </p:sp>
        <p:sp>
          <p:nvSpPr>
            <p:cNvPr id="14" name="Freeform 13"/>
            <p:cNvSpPr/>
            <p:nvPr/>
          </p:nvSpPr>
          <p:spPr>
            <a:xfrm>
              <a:off x="4657114" y="2972808"/>
              <a:ext cx="1689389" cy="1542032"/>
            </a:xfrm>
            <a:custGeom>
              <a:avLst/>
              <a:gdLst>
                <a:gd name="connsiteX0" fmla="*/ 0 w 1689389"/>
                <a:gd name="connsiteY0" fmla="*/ 167640 h 1676404"/>
                <a:gd name="connsiteX1" fmla="*/ 167640 w 1689389"/>
                <a:gd name="connsiteY1" fmla="*/ 0 h 1676404"/>
                <a:gd name="connsiteX2" fmla="*/ 1521749 w 1689389"/>
                <a:gd name="connsiteY2" fmla="*/ 0 h 1676404"/>
                <a:gd name="connsiteX3" fmla="*/ 1689389 w 1689389"/>
                <a:gd name="connsiteY3" fmla="*/ 167640 h 1676404"/>
                <a:gd name="connsiteX4" fmla="*/ 1689389 w 1689389"/>
                <a:gd name="connsiteY4" fmla="*/ 1508764 h 1676404"/>
                <a:gd name="connsiteX5" fmla="*/ 1521749 w 1689389"/>
                <a:gd name="connsiteY5" fmla="*/ 1676404 h 1676404"/>
                <a:gd name="connsiteX6" fmla="*/ 167640 w 1689389"/>
                <a:gd name="connsiteY6" fmla="*/ 1676404 h 1676404"/>
                <a:gd name="connsiteX7" fmla="*/ 0 w 1689389"/>
                <a:gd name="connsiteY7" fmla="*/ 1508764 h 1676404"/>
                <a:gd name="connsiteX8" fmla="*/ 0 w 1689389"/>
                <a:gd name="connsiteY8" fmla="*/ 167640 h 16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676404">
                  <a:moveTo>
                    <a:pt x="0" y="167640"/>
                  </a:moveTo>
                  <a:cubicBezTo>
                    <a:pt x="0" y="75055"/>
                    <a:pt x="75055" y="0"/>
                    <a:pt x="167640" y="0"/>
                  </a:cubicBezTo>
                  <a:lnTo>
                    <a:pt x="1521749" y="0"/>
                  </a:lnTo>
                  <a:cubicBezTo>
                    <a:pt x="1614334" y="0"/>
                    <a:pt x="1689389" y="75055"/>
                    <a:pt x="1689389" y="167640"/>
                  </a:cubicBezTo>
                  <a:lnTo>
                    <a:pt x="1689389" y="1508764"/>
                  </a:lnTo>
                  <a:cubicBezTo>
                    <a:pt x="1689389" y="1601349"/>
                    <a:pt x="1614334" y="1676404"/>
                    <a:pt x="1521749" y="1676404"/>
                  </a:cubicBezTo>
                  <a:lnTo>
                    <a:pt x="167640" y="1676404"/>
                  </a:lnTo>
                  <a:cubicBezTo>
                    <a:pt x="75055" y="1676404"/>
                    <a:pt x="0" y="1601349"/>
                    <a:pt x="0" y="1508764"/>
                  </a:cubicBezTo>
                  <a:lnTo>
                    <a:pt x="0" y="16764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29" tIns="57629" rIns="57629" bIns="416858" numCol="1" spcCol="1270" anchor="ctr" anchorCtr="0">
              <a:noAutofit/>
            </a:bodyPr>
            <a:lstStyle/>
            <a:p>
              <a:pPr marL="0" lvl="1" defTabSz="533400">
                <a:lnSpc>
                  <a:spcPct val="90000"/>
                </a:lnSpc>
                <a:spcAft>
                  <a:spcPct val="15000"/>
                </a:spcAft>
              </a:pPr>
              <a:r>
                <a:rPr lang="en-US" sz="1400"/>
                <a:t>Plan pays 100% of covered charges once you reach the annual out-of-pocket maximum.</a:t>
              </a:r>
              <a:endParaRPr lang="en-US" sz="1400" kern="1200"/>
            </a:p>
          </p:txBody>
        </p:sp>
        <p:sp>
          <p:nvSpPr>
            <p:cNvPr id="16" name="Freeform 15"/>
            <p:cNvSpPr/>
            <p:nvPr/>
          </p:nvSpPr>
          <p:spPr>
            <a:xfrm>
              <a:off x="5059272" y="4356149"/>
              <a:ext cx="1501679" cy="822960"/>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Aft>
                  <a:spcPct val="35000"/>
                </a:spcAft>
              </a:pPr>
              <a:r>
                <a:rPr lang="en-US"/>
                <a:t>Annual Out-of-Pocket Maximum</a:t>
              </a:r>
            </a:p>
          </p:txBody>
        </p:sp>
      </p:grpSp>
      <p:sp>
        <p:nvSpPr>
          <p:cNvPr id="3" name="Title 2"/>
          <p:cNvSpPr>
            <a:spLocks noGrp="1"/>
          </p:cNvSpPr>
          <p:nvPr>
            <p:ph type="title"/>
          </p:nvPr>
        </p:nvSpPr>
        <p:spPr/>
        <p:txBody>
          <a:bodyPr/>
          <a:lstStyle/>
          <a:p>
            <a:r>
              <a:rPr lang="en-US"/>
              <a:t>How the Anthem HMO Plan Works</a:t>
            </a:r>
          </a:p>
        </p:txBody>
      </p:sp>
      <p:sp>
        <p:nvSpPr>
          <p:cNvPr id="5" name="TextBox 4"/>
          <p:cNvSpPr txBox="1"/>
          <p:nvPr/>
        </p:nvSpPr>
        <p:spPr>
          <a:xfrm>
            <a:off x="441462" y="1161585"/>
            <a:ext cx="1874565" cy="1885950"/>
          </a:xfrm>
          <a:prstGeom prst="downArrowCallou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Start here!</a:t>
            </a:r>
          </a:p>
          <a:p>
            <a:pPr algn="ctr"/>
            <a:r>
              <a:rPr lang="en-US" sz="1400"/>
              <a:t>No charge to you for in-network preventive care. No PCP referrals needed!</a:t>
            </a:r>
          </a:p>
        </p:txBody>
      </p:sp>
    </p:spTree>
    <p:extLst>
      <p:ext uri="{BB962C8B-B14F-4D97-AF65-F5344CB8AC3E}">
        <p14:creationId xmlns:p14="http://schemas.microsoft.com/office/powerpoint/2010/main" val="337865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98575"/>
            <a:ext cx="5334000" cy="4873625"/>
          </a:xfrm>
          <a:noFill/>
        </p:spPr>
        <p:txBody>
          <a:bodyPr/>
          <a:lstStyle/>
          <a:p>
            <a:r>
              <a:rPr lang="en-US"/>
              <a:t>Go to </a:t>
            </a:r>
            <a:r>
              <a:rPr lang="en-US" b="1"/>
              <a:t>anthem.com/find-care</a:t>
            </a:r>
          </a:p>
          <a:p>
            <a:r>
              <a:rPr lang="en-US" b="1"/>
              <a:t>To search as a member: </a:t>
            </a:r>
            <a:r>
              <a:rPr lang="en-US"/>
              <a:t>Use your member ID card number or log in with a username and password</a:t>
            </a:r>
          </a:p>
          <a:p>
            <a:pPr lvl="1"/>
            <a:r>
              <a:rPr lang="en-US"/>
              <a:t>Once you’re logged in, the search will automatically include doctors and other providers in your plan</a:t>
            </a:r>
          </a:p>
          <a:p>
            <a:pPr lvl="1"/>
            <a:r>
              <a:rPr lang="en-US"/>
              <a:t>Enter the search categories based on what you need and click </a:t>
            </a:r>
            <a:r>
              <a:rPr lang="en-US" b="1"/>
              <a:t>Search</a:t>
            </a:r>
          </a:p>
          <a:p>
            <a:r>
              <a:rPr lang="en-US" b="1"/>
              <a:t>To search as a guest: </a:t>
            </a:r>
            <a:r>
              <a:rPr lang="en-US"/>
              <a:t>Select </a:t>
            </a:r>
            <a:r>
              <a:rPr lang="en-US" b="1"/>
              <a:t>Guests</a:t>
            </a:r>
            <a:r>
              <a:rPr lang="en-US"/>
              <a:t> </a:t>
            </a:r>
          </a:p>
          <a:p>
            <a:pPr lvl="1"/>
            <a:r>
              <a:rPr lang="en-US"/>
              <a:t>Select the best answers from each drop-down menu</a:t>
            </a:r>
          </a:p>
          <a:p>
            <a:pPr lvl="1"/>
            <a:r>
              <a:rPr lang="en-US"/>
              <a:t>Select a plan/network (Blue Open Access HMO, Blue Open Access POS, or Blue HSA Open Access POS) and click </a:t>
            </a:r>
            <a:r>
              <a:rPr lang="en-US" b="1"/>
              <a:t>Continue</a:t>
            </a:r>
          </a:p>
          <a:p>
            <a:pPr lvl="1"/>
            <a:r>
              <a:rPr lang="en-US"/>
              <a:t>Select the best answers for the next set of fields and click </a:t>
            </a:r>
            <a:r>
              <a:rPr lang="en-US" b="1"/>
              <a:t>Search</a:t>
            </a:r>
            <a:endParaRPr lang="en-US"/>
          </a:p>
        </p:txBody>
      </p:sp>
      <p:sp>
        <p:nvSpPr>
          <p:cNvPr id="4" name="Title 3"/>
          <p:cNvSpPr>
            <a:spLocks noGrp="1"/>
          </p:cNvSpPr>
          <p:nvPr>
            <p:ph type="title"/>
          </p:nvPr>
        </p:nvSpPr>
        <p:spPr/>
        <p:txBody>
          <a:bodyPr/>
          <a:lstStyle/>
          <a:p>
            <a:r>
              <a:rPr lang="en-US"/>
              <a:t>How to Locate an Anthem Network Doctor</a:t>
            </a:r>
          </a:p>
        </p:txBody>
      </p:sp>
      <p:pic>
        <p:nvPicPr>
          <p:cNvPr id="8" name="Picture 7"/>
          <p:cNvPicPr>
            <a:picLocks noChangeAspect="1"/>
          </p:cNvPicPr>
          <p:nvPr/>
        </p:nvPicPr>
        <p:blipFill>
          <a:blip r:embed="rId3"/>
          <a:stretch>
            <a:fillRect/>
          </a:stretch>
        </p:blipFill>
        <p:spPr>
          <a:xfrm>
            <a:off x="5960165" y="3684528"/>
            <a:ext cx="2743200" cy="1516593"/>
          </a:xfrm>
          <a:prstGeom prst="rect">
            <a:avLst/>
          </a:prstGeom>
          <a:ln>
            <a:solidFill>
              <a:schemeClr val="accent2"/>
            </a:solidFill>
          </a:ln>
        </p:spPr>
      </p:pic>
      <p:pic>
        <p:nvPicPr>
          <p:cNvPr id="9" name="Content Placeholder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60165" y="1298575"/>
            <a:ext cx="2765367" cy="2130425"/>
          </a:xfrm>
          <a:prstGeom prst="rect">
            <a:avLst/>
          </a:prstGeom>
          <a:ln>
            <a:solidFill>
              <a:schemeClr val="bg2"/>
            </a:solidFill>
          </a:ln>
        </p:spPr>
      </p:pic>
    </p:spTree>
    <p:extLst>
      <p:ext uri="{BB962C8B-B14F-4D97-AF65-F5344CB8AC3E}">
        <p14:creationId xmlns:p14="http://schemas.microsoft.com/office/powerpoint/2010/main" val="425042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864" y="1295400"/>
            <a:ext cx="7486936" cy="4876800"/>
          </a:xfrm>
        </p:spPr>
        <p:txBody>
          <a:bodyPr/>
          <a:lstStyle/>
          <a:p>
            <a:r>
              <a:rPr lang="en-US"/>
              <a:t>Anthem and health care provider Grady Health System together offer you access </a:t>
            </a:r>
            <a:br>
              <a:rPr lang="en-US"/>
            </a:br>
            <a:r>
              <a:rPr lang="en-US"/>
              <a:t>to high-quality health services at </a:t>
            </a:r>
            <a:r>
              <a:rPr lang="en-US" b="1"/>
              <a:t>no cost to you</a:t>
            </a:r>
            <a:r>
              <a:rPr lang="en-US"/>
              <a:t>.*</a:t>
            </a:r>
          </a:p>
          <a:p>
            <a:pPr lvl="1"/>
            <a:r>
              <a:rPr lang="en-US"/>
              <a:t>Inpatient services, including hospitalizations and inpatient testing </a:t>
            </a:r>
          </a:p>
          <a:p>
            <a:pPr lvl="1"/>
            <a:r>
              <a:rPr lang="en-US"/>
              <a:t>Outpatient services, including doctor visits and outpatient treatment </a:t>
            </a:r>
          </a:p>
          <a:p>
            <a:pPr lvl="1"/>
            <a:r>
              <a:rPr lang="en-US"/>
              <a:t>Neighborhood health centers for visits to Grady’s neighborhood clinics</a:t>
            </a:r>
          </a:p>
          <a:p>
            <a:r>
              <a:rPr lang="en-US"/>
              <a:t>Grady is one of the largest public hospital systems in the Southeast and is a </a:t>
            </a:r>
            <a:br>
              <a:rPr lang="en-US"/>
            </a:br>
            <a:r>
              <a:rPr lang="en-US"/>
              <a:t>world-renowned teaching hospital. </a:t>
            </a:r>
          </a:p>
          <a:p>
            <a:pPr lvl="1"/>
            <a:r>
              <a:rPr lang="en-US"/>
              <a:t>Staffed with doctors from Emory University and Morehouse Schools of Medicine—two of the most prestigious medical teaching institutions in the U.S.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sz="1100">
                <a:latin typeface="Arial" panose="020B0604020202020204" pitchFamily="34" charset="0"/>
                <a:cs typeface="Arial" panose="020B0604020202020204" pitchFamily="34" charset="0"/>
              </a:rPr>
              <a:t>*If you enroll in the Anthem HSA Plan and use Grady Health System providers, services will be covered at 100% </a:t>
            </a:r>
            <a:r>
              <a:rPr lang="en-US" sz="1100" b="1" i="1">
                <a:latin typeface="Arial" panose="020B0604020202020204" pitchFamily="34" charset="0"/>
                <a:cs typeface="Arial" panose="020B0604020202020204" pitchFamily="34" charset="0"/>
              </a:rPr>
              <a:t>after you meet the deductible</a:t>
            </a:r>
            <a:r>
              <a:rPr lang="en-US" sz="1100">
                <a:latin typeface="Arial" panose="020B0604020202020204" pitchFamily="34" charset="0"/>
                <a:cs typeface="Arial" panose="020B0604020202020204" pitchFamily="34" charset="0"/>
              </a:rPr>
              <a:t>.</a:t>
            </a:r>
          </a:p>
        </p:txBody>
      </p:sp>
      <p:sp>
        <p:nvSpPr>
          <p:cNvPr id="3" name="Title 2"/>
          <p:cNvSpPr>
            <a:spLocks noGrp="1"/>
          </p:cNvSpPr>
          <p:nvPr>
            <p:ph type="title"/>
          </p:nvPr>
        </p:nvSpPr>
        <p:spPr/>
        <p:txBody>
          <a:bodyPr/>
          <a:lstStyle/>
          <a:p>
            <a:r>
              <a:rPr lang="en-US"/>
              <a:t>Benefits of Using Grady Health Care</a:t>
            </a:r>
          </a:p>
        </p:txBody>
      </p:sp>
    </p:spTree>
    <p:extLst>
      <p:ext uri="{BB962C8B-B14F-4D97-AF65-F5344CB8AC3E}">
        <p14:creationId xmlns:p14="http://schemas.microsoft.com/office/powerpoint/2010/main" val="2694692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table">
            <a:extLst>
              <a:ext uri="{FF2B5EF4-FFF2-40B4-BE49-F238E27FC236}">
                <a16:creationId xmlns:a16="http://schemas.microsoft.com/office/drawing/2014/main" id="{615CFD65-B10D-3FD3-E868-231894E78DDF}"/>
              </a:ext>
            </a:extLst>
          </p:cNvPr>
          <p:cNvPicPr>
            <a:picLocks noChangeAspect="1"/>
          </p:cNvPicPr>
          <p:nvPr/>
        </p:nvPicPr>
        <p:blipFill>
          <a:blip r:embed="rId3"/>
          <a:stretch>
            <a:fillRect/>
          </a:stretch>
        </p:blipFill>
        <p:spPr>
          <a:xfrm>
            <a:off x="0" y="844187"/>
            <a:ext cx="9144000" cy="4346258"/>
          </a:xfrm>
          <a:prstGeom prst="rect">
            <a:avLst/>
          </a:prstGeom>
        </p:spPr>
      </p:pic>
      <p:cxnSp>
        <p:nvCxnSpPr>
          <p:cNvPr id="4" name="Straight Connector 3">
            <a:extLst>
              <a:ext uri="{FF2B5EF4-FFF2-40B4-BE49-F238E27FC236}">
                <a16:creationId xmlns:a16="http://schemas.microsoft.com/office/drawing/2014/main" id="{8E97B14A-CC6B-F549-A344-B89C367FBA28}"/>
              </a:ext>
            </a:extLst>
          </p:cNvPr>
          <p:cNvCxnSpPr>
            <a:cxnSpLocks/>
          </p:cNvCxnSpPr>
          <p:nvPr/>
        </p:nvCxnSpPr>
        <p:spPr>
          <a:xfrm>
            <a:off x="0" y="5278307"/>
            <a:ext cx="9143766"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6F808E6-EA80-8044-B47D-928F3ABC9693}"/>
              </a:ext>
            </a:extLst>
          </p:cNvPr>
          <p:cNvSpPr txBox="1"/>
          <p:nvPr/>
        </p:nvSpPr>
        <p:spPr>
          <a:xfrm>
            <a:off x="3587726" y="910342"/>
            <a:ext cx="5155519" cy="789960"/>
          </a:xfrm>
          <a:prstGeom prst="rect">
            <a:avLst/>
          </a:prstGeom>
          <a:noFill/>
        </p:spPr>
        <p:txBody>
          <a:bodyPr wrap="square" lIns="0" tIns="0" rIns="0" bIns="0" rtlCol="0">
            <a:spAutoFit/>
          </a:bodyPr>
          <a:lstStyle/>
          <a:p>
            <a:pPr>
              <a:spcAft>
                <a:spcPts val="375"/>
              </a:spcAft>
            </a:pPr>
            <a:r>
              <a:rPr lang="en-US" sz="3300" b="1" spc="-53">
                <a:solidFill>
                  <a:srgbClr val="0070C0"/>
                </a:solidFill>
              </a:rPr>
              <a:t>Find your healthy place</a:t>
            </a:r>
          </a:p>
          <a:p>
            <a:r>
              <a:rPr lang="en-US" sz="1500" b="1">
                <a:solidFill>
                  <a:srgbClr val="0070C0"/>
                </a:solidFill>
              </a:rPr>
              <a:t>With care designed to help you thrive</a:t>
            </a:r>
          </a:p>
        </p:txBody>
      </p:sp>
      <p:sp>
        <p:nvSpPr>
          <p:cNvPr id="17" name="TextBox 16">
            <a:extLst>
              <a:ext uri="{FF2B5EF4-FFF2-40B4-BE49-F238E27FC236}">
                <a16:creationId xmlns:a16="http://schemas.microsoft.com/office/drawing/2014/main" id="{8F83CE96-31F2-4387-B092-DD5C3D6C06DB}"/>
              </a:ext>
            </a:extLst>
          </p:cNvPr>
          <p:cNvSpPr txBox="1"/>
          <p:nvPr/>
        </p:nvSpPr>
        <p:spPr>
          <a:xfrm>
            <a:off x="160507" y="3721288"/>
            <a:ext cx="3608765" cy="461665"/>
          </a:xfrm>
          <a:prstGeom prst="rect">
            <a:avLst/>
          </a:prstGeom>
          <a:noFill/>
        </p:spPr>
        <p:txBody>
          <a:bodyPr wrap="square" rtlCol="0">
            <a:spAutoFit/>
          </a:bodyPr>
          <a:lstStyle/>
          <a:p>
            <a:br>
              <a:rPr lang="en-US" sz="900" b="1">
                <a:solidFill>
                  <a:srgbClr val="FF0000"/>
                </a:solidFill>
              </a:rPr>
            </a:br>
            <a:endParaRPr lang="en-US" sz="1500" b="1">
              <a:solidFill>
                <a:schemeClr val="tx2"/>
              </a:solidFill>
            </a:endParaRPr>
          </a:p>
        </p:txBody>
      </p:sp>
      <p:sp>
        <p:nvSpPr>
          <p:cNvPr id="2" name="TextBox 1">
            <a:extLst>
              <a:ext uri="{FF2B5EF4-FFF2-40B4-BE49-F238E27FC236}">
                <a16:creationId xmlns:a16="http://schemas.microsoft.com/office/drawing/2014/main" id="{99927E60-AFF9-4E5D-9F28-D5A7B93D1C83}"/>
              </a:ext>
            </a:extLst>
          </p:cNvPr>
          <p:cNvSpPr txBox="1"/>
          <p:nvPr/>
        </p:nvSpPr>
        <p:spPr>
          <a:xfrm>
            <a:off x="6851448" y="4861344"/>
            <a:ext cx="2821783" cy="323165"/>
          </a:xfrm>
          <a:prstGeom prst="rect">
            <a:avLst/>
          </a:prstGeom>
          <a:noFill/>
        </p:spPr>
        <p:txBody>
          <a:bodyPr wrap="square" rtlCol="0">
            <a:spAutoFit/>
          </a:bodyPr>
          <a:lstStyle/>
          <a:p>
            <a:r>
              <a:rPr lang="en-US" sz="1500" b="1">
                <a:solidFill>
                  <a:srgbClr val="92CCF0"/>
                </a:solidFill>
              </a:rPr>
              <a:t>2024 Annual Enrollment </a:t>
            </a:r>
          </a:p>
        </p:txBody>
      </p:sp>
      <p:pic>
        <p:nvPicPr>
          <p:cNvPr id="3" name="Picture 2">
            <a:extLst>
              <a:ext uri="{FF2B5EF4-FFF2-40B4-BE49-F238E27FC236}">
                <a16:creationId xmlns:a16="http://schemas.microsoft.com/office/drawing/2014/main" id="{01D7610A-5B5A-A044-66F6-B47E8F82FE75}"/>
              </a:ext>
            </a:extLst>
          </p:cNvPr>
          <p:cNvPicPr>
            <a:picLocks noChangeAspect="1"/>
          </p:cNvPicPr>
          <p:nvPr/>
        </p:nvPicPr>
        <p:blipFill>
          <a:blip r:embed="rId4"/>
          <a:stretch>
            <a:fillRect/>
          </a:stretch>
        </p:blipFill>
        <p:spPr>
          <a:xfrm>
            <a:off x="156734" y="5406892"/>
            <a:ext cx="1216258" cy="484674"/>
          </a:xfrm>
          <a:prstGeom prst="rect">
            <a:avLst/>
          </a:prstGeom>
        </p:spPr>
      </p:pic>
      <p:pic>
        <p:nvPicPr>
          <p:cNvPr id="6" name="Picture 5">
            <a:extLst>
              <a:ext uri="{FF2B5EF4-FFF2-40B4-BE49-F238E27FC236}">
                <a16:creationId xmlns:a16="http://schemas.microsoft.com/office/drawing/2014/main" id="{192F857E-5F26-A92A-98E1-F7FF7F9092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3411" y="283606"/>
            <a:ext cx="2014695" cy="345515"/>
          </a:xfrm>
          <a:prstGeom prst="rect">
            <a:avLst/>
          </a:prstGeom>
        </p:spPr>
      </p:pic>
    </p:spTree>
    <p:extLst>
      <p:ext uri="{BB962C8B-B14F-4D97-AF65-F5344CB8AC3E}">
        <p14:creationId xmlns:p14="http://schemas.microsoft.com/office/powerpoint/2010/main" val="3547051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69A80E-D45E-F444-81A7-F135720102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0814" y="1396324"/>
            <a:ext cx="6858000" cy="4065353"/>
          </a:xfrm>
          <a:prstGeom prst="rect">
            <a:avLst/>
          </a:prstGeom>
        </p:spPr>
      </p:pic>
      <p:sp>
        <p:nvSpPr>
          <p:cNvPr id="8" name="Title 1">
            <a:extLst>
              <a:ext uri="{FF2B5EF4-FFF2-40B4-BE49-F238E27FC236}">
                <a16:creationId xmlns:a16="http://schemas.microsoft.com/office/drawing/2014/main" id="{1C166872-83DE-924A-B7B9-AC459D5B8F79}"/>
              </a:ext>
            </a:extLst>
          </p:cNvPr>
          <p:cNvSpPr txBox="1">
            <a:spLocks/>
          </p:cNvSpPr>
          <p:nvPr/>
        </p:nvSpPr>
        <p:spPr bwMode="auto">
          <a:xfrm>
            <a:off x="1370815" y="1257988"/>
            <a:ext cx="6390155"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0070C0"/>
                </a:solidFill>
              </a:rPr>
              <a:t>Finding your healthy place with connected care</a:t>
            </a:r>
            <a:endParaRPr lang="en-US" sz="2100" i="1">
              <a:solidFill>
                <a:srgbClr val="0070C0"/>
              </a:solidFill>
            </a:endParaRPr>
          </a:p>
        </p:txBody>
      </p:sp>
      <p:sp>
        <p:nvSpPr>
          <p:cNvPr id="12" name="TextBox 2">
            <a:extLst>
              <a:ext uri="{FF2B5EF4-FFF2-40B4-BE49-F238E27FC236}">
                <a16:creationId xmlns:a16="http://schemas.microsoft.com/office/drawing/2014/main" id="{C932FA00-EE3E-A54E-B709-B4EFD7BD379B}"/>
              </a:ext>
            </a:extLst>
          </p:cNvPr>
          <p:cNvSpPr txBox="1">
            <a:spLocks noChangeArrowheads="1"/>
          </p:cNvSpPr>
          <p:nvPr/>
        </p:nvSpPr>
        <p:spPr bwMode="auto">
          <a:xfrm>
            <a:off x="1391194" y="2138555"/>
            <a:ext cx="2776184"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indent="0" defTabSz="342900">
              <a:spcBef>
                <a:spcPts val="0"/>
              </a:spcBef>
              <a:spcAft>
                <a:spcPts val="450"/>
              </a:spcAft>
              <a:defRPr/>
            </a:pPr>
            <a:r>
              <a:rPr lang="en-US" sz="1350">
                <a:solidFill>
                  <a:prstClr val="black">
                    <a:lumMod val="65000"/>
                    <a:lumOff val="35000"/>
                  </a:prstClr>
                </a:solidFill>
              </a:rPr>
              <a:t>We combine care and coverage:</a:t>
            </a:r>
          </a:p>
          <a:p>
            <a:pPr defTabSz="342900">
              <a:spcBef>
                <a:spcPts val="0"/>
              </a:spcBef>
              <a:spcAft>
                <a:spcPts val="450"/>
              </a:spcAft>
              <a:buClr>
                <a:srgbClr val="0070C0"/>
              </a:buClr>
              <a:buFont typeface="Wingdings" pitchFamily="2" charset="2"/>
              <a:buChar char="§"/>
              <a:defRPr/>
            </a:pPr>
            <a:r>
              <a:rPr lang="en-US" sz="1350" b="1">
                <a:solidFill>
                  <a:prstClr val="black">
                    <a:lumMod val="65000"/>
                    <a:lumOff val="35000"/>
                  </a:prstClr>
                </a:solidFill>
              </a:rPr>
              <a:t>Doctors</a:t>
            </a:r>
          </a:p>
          <a:p>
            <a:pPr defTabSz="342900">
              <a:spcBef>
                <a:spcPts val="0"/>
              </a:spcBef>
              <a:spcAft>
                <a:spcPts val="450"/>
              </a:spcAft>
              <a:buClr>
                <a:srgbClr val="0070C0"/>
              </a:buClr>
              <a:buFont typeface="Wingdings" pitchFamily="2" charset="2"/>
              <a:buChar char="§"/>
              <a:defRPr/>
            </a:pPr>
            <a:r>
              <a:rPr lang="en-US" sz="1350" b="1">
                <a:solidFill>
                  <a:prstClr val="black">
                    <a:lumMod val="65000"/>
                    <a:lumOff val="35000"/>
                  </a:prstClr>
                </a:solidFill>
              </a:rPr>
              <a:t>Hospitals</a:t>
            </a:r>
          </a:p>
          <a:p>
            <a:pPr defTabSz="342900">
              <a:spcBef>
                <a:spcPts val="0"/>
              </a:spcBef>
              <a:spcAft>
                <a:spcPts val="1500"/>
              </a:spcAft>
              <a:buClr>
                <a:srgbClr val="0070C0"/>
              </a:buClr>
              <a:buFont typeface="Wingdings" pitchFamily="2" charset="2"/>
              <a:buChar char="§"/>
              <a:defRPr/>
            </a:pPr>
            <a:r>
              <a:rPr lang="en-US" sz="1350" b="1">
                <a:solidFill>
                  <a:prstClr val="black">
                    <a:lumMod val="65000"/>
                    <a:lumOff val="35000"/>
                  </a:prstClr>
                </a:solidFill>
              </a:rPr>
              <a:t>Health plan </a:t>
            </a:r>
          </a:p>
          <a:p>
            <a:pPr marL="0" indent="0" defTabSz="342900">
              <a:spcBef>
                <a:spcPts val="0"/>
              </a:spcBef>
              <a:spcAft>
                <a:spcPts val="1500"/>
              </a:spcAft>
              <a:defRPr/>
            </a:pPr>
            <a:r>
              <a:rPr lang="en-US" sz="1350">
                <a:solidFill>
                  <a:prstClr val="black">
                    <a:lumMod val="65000"/>
                    <a:lumOff val="35000"/>
                  </a:prstClr>
                </a:solidFill>
              </a:rPr>
              <a:t>Care feels easier and is centered around you.</a:t>
            </a:r>
          </a:p>
        </p:txBody>
      </p:sp>
      <p:grpSp>
        <p:nvGrpSpPr>
          <p:cNvPr id="3" name="Group 2">
            <a:extLst>
              <a:ext uri="{FF2B5EF4-FFF2-40B4-BE49-F238E27FC236}">
                <a16:creationId xmlns:a16="http://schemas.microsoft.com/office/drawing/2014/main" id="{120FEAA9-11FA-CB48-ABFC-ABCC56FC70BF}"/>
              </a:ext>
            </a:extLst>
          </p:cNvPr>
          <p:cNvGrpSpPr/>
          <p:nvPr/>
        </p:nvGrpSpPr>
        <p:grpSpPr>
          <a:xfrm>
            <a:off x="4321216" y="1656521"/>
            <a:ext cx="3672092" cy="2645295"/>
            <a:chOff x="3778322" y="1308013"/>
            <a:chExt cx="5064640" cy="3648457"/>
          </a:xfrm>
        </p:grpSpPr>
        <p:pic>
          <p:nvPicPr>
            <p:cNvPr id="7" name="Picture 6" descr="A picture containing necklace&#10;&#10;Description automatically generated">
              <a:extLst>
                <a:ext uri="{FF2B5EF4-FFF2-40B4-BE49-F238E27FC236}">
                  <a16:creationId xmlns:a16="http://schemas.microsoft.com/office/drawing/2014/main" id="{7C3753B1-6155-0E42-BF3D-256F163B83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57860" y="1308013"/>
              <a:ext cx="4762097" cy="3648457"/>
            </a:xfrm>
            <a:prstGeom prst="rect">
              <a:avLst/>
            </a:prstGeom>
          </p:spPr>
        </p:pic>
        <p:sp>
          <p:nvSpPr>
            <p:cNvPr id="9" name="Rectangle 8">
              <a:extLst>
                <a:ext uri="{FF2B5EF4-FFF2-40B4-BE49-F238E27FC236}">
                  <a16:creationId xmlns:a16="http://schemas.microsoft.com/office/drawing/2014/main" id="{7250B5D4-6C55-FA43-BCFF-2263913584AF}"/>
                </a:ext>
              </a:extLst>
            </p:cNvPr>
            <p:cNvSpPr/>
            <p:nvPr/>
          </p:nvSpPr>
          <p:spPr>
            <a:xfrm>
              <a:off x="5503118" y="1477699"/>
              <a:ext cx="1384467" cy="350207"/>
            </a:xfrm>
            <a:prstGeom prst="rect">
              <a:avLst/>
            </a:prstGeom>
            <a:solidFill>
              <a:schemeClr val="bg1"/>
            </a:solidFill>
          </p:spPr>
          <p:txBody>
            <a:bodyPr wrap="none">
              <a:spAutoFit/>
            </a:bodyPr>
            <a:lstStyle/>
            <a:p>
              <a:pPr algn="ctr" defTabSz="342900">
                <a:spcBef>
                  <a:spcPts val="0"/>
                </a:spcBef>
                <a:spcAft>
                  <a:spcPts val="450"/>
                </a:spcAft>
                <a:defRPr/>
              </a:pPr>
              <a:r>
                <a:rPr lang="en-US" sz="1050" b="1">
                  <a:solidFill>
                    <a:srgbClr val="0170C0"/>
                  </a:solidFill>
                </a:rPr>
                <a:t>Primary care</a:t>
              </a:r>
            </a:p>
          </p:txBody>
        </p:sp>
        <p:sp>
          <p:nvSpPr>
            <p:cNvPr id="19" name="Rectangle 18">
              <a:extLst>
                <a:ext uri="{FF2B5EF4-FFF2-40B4-BE49-F238E27FC236}">
                  <a16:creationId xmlns:a16="http://schemas.microsoft.com/office/drawing/2014/main" id="{B0DCCAE3-F915-D94B-A968-AE323BAE5D57}"/>
                </a:ext>
              </a:extLst>
            </p:cNvPr>
            <p:cNvSpPr/>
            <p:nvPr/>
          </p:nvSpPr>
          <p:spPr>
            <a:xfrm>
              <a:off x="7772442" y="2694800"/>
              <a:ext cx="1070520" cy="573065"/>
            </a:xfrm>
            <a:prstGeom prst="rect">
              <a:avLst/>
            </a:prstGeom>
            <a:solidFill>
              <a:schemeClr val="bg1"/>
            </a:solidFill>
          </p:spPr>
          <p:txBody>
            <a:bodyPr wrap="none">
              <a:spAutoFit/>
            </a:bodyPr>
            <a:lstStyle/>
            <a:p>
              <a:pPr defTabSz="342900">
                <a:spcBef>
                  <a:spcPts val="0"/>
                </a:spcBef>
                <a:spcAft>
                  <a:spcPts val="450"/>
                </a:spcAft>
                <a:defRPr/>
              </a:pPr>
              <a:r>
                <a:rPr lang="en-US" sz="1050" b="1">
                  <a:solidFill>
                    <a:srgbClr val="0170C0"/>
                  </a:solidFill>
                </a:rPr>
                <a:t>Specialty</a:t>
              </a:r>
              <a:br>
                <a:rPr lang="en-US" sz="1050" b="1">
                  <a:solidFill>
                    <a:srgbClr val="0170C0"/>
                  </a:solidFill>
                </a:rPr>
              </a:br>
              <a:r>
                <a:rPr lang="en-US" sz="1050" b="1">
                  <a:solidFill>
                    <a:srgbClr val="0170C0"/>
                  </a:solidFill>
                </a:rPr>
                <a:t>care</a:t>
              </a:r>
            </a:p>
          </p:txBody>
        </p:sp>
        <p:sp>
          <p:nvSpPr>
            <p:cNvPr id="20" name="Rectangle 19">
              <a:extLst>
                <a:ext uri="{FF2B5EF4-FFF2-40B4-BE49-F238E27FC236}">
                  <a16:creationId xmlns:a16="http://schemas.microsoft.com/office/drawing/2014/main" id="{DB1AA9B5-419D-5447-8A22-7F0A3C1BDEF1}"/>
                </a:ext>
              </a:extLst>
            </p:cNvPr>
            <p:cNvSpPr/>
            <p:nvPr/>
          </p:nvSpPr>
          <p:spPr>
            <a:xfrm>
              <a:off x="3778322" y="2694800"/>
              <a:ext cx="822898" cy="573065"/>
            </a:xfrm>
            <a:prstGeom prst="rect">
              <a:avLst/>
            </a:prstGeom>
            <a:solidFill>
              <a:schemeClr val="bg1"/>
            </a:solidFill>
          </p:spPr>
          <p:txBody>
            <a:bodyPr wrap="none">
              <a:spAutoFit/>
            </a:bodyPr>
            <a:lstStyle/>
            <a:p>
              <a:pPr algn="r" defTabSz="342900">
                <a:spcBef>
                  <a:spcPts val="0"/>
                </a:spcBef>
                <a:spcAft>
                  <a:spcPts val="450"/>
                </a:spcAft>
                <a:defRPr/>
              </a:pPr>
              <a:r>
                <a:rPr lang="en-US" sz="1050" b="1">
                  <a:solidFill>
                    <a:srgbClr val="0170C0"/>
                  </a:solidFill>
                </a:rPr>
                <a:t>Health</a:t>
              </a:r>
              <a:br>
                <a:rPr lang="en-US" sz="1050" b="1">
                  <a:solidFill>
                    <a:srgbClr val="0170C0"/>
                  </a:solidFill>
                </a:rPr>
              </a:br>
              <a:r>
                <a:rPr lang="en-US" sz="1050" b="1">
                  <a:solidFill>
                    <a:srgbClr val="0170C0"/>
                  </a:solidFill>
                </a:rPr>
                <a:t>plan</a:t>
              </a:r>
            </a:p>
          </p:txBody>
        </p:sp>
        <p:sp>
          <p:nvSpPr>
            <p:cNvPr id="10" name="Rectangle 9">
              <a:extLst>
                <a:ext uri="{FF2B5EF4-FFF2-40B4-BE49-F238E27FC236}">
                  <a16:creationId xmlns:a16="http://schemas.microsoft.com/office/drawing/2014/main" id="{86FD7699-5056-0346-AD11-9B8019FE2A2E}"/>
                </a:ext>
              </a:extLst>
            </p:cNvPr>
            <p:cNvSpPr/>
            <p:nvPr/>
          </p:nvSpPr>
          <p:spPr>
            <a:xfrm>
              <a:off x="7295395" y="4133040"/>
              <a:ext cx="1145690" cy="573065"/>
            </a:xfrm>
            <a:prstGeom prst="rect">
              <a:avLst/>
            </a:prstGeom>
            <a:solidFill>
              <a:schemeClr val="bg1"/>
            </a:solidFill>
          </p:spPr>
          <p:txBody>
            <a:bodyPr wrap="none">
              <a:spAutoFit/>
            </a:bodyPr>
            <a:lstStyle/>
            <a:p>
              <a:pPr defTabSz="342900">
                <a:spcBef>
                  <a:spcPts val="0"/>
                </a:spcBef>
                <a:spcAft>
                  <a:spcPts val="450"/>
                </a:spcAft>
                <a:defRPr/>
              </a:pPr>
              <a:r>
                <a:rPr lang="en-US" sz="1050" b="1">
                  <a:solidFill>
                    <a:srgbClr val="0170C0"/>
                  </a:solidFill>
                </a:rPr>
                <a:t>Pharmacy</a:t>
              </a:r>
              <a:br>
                <a:rPr lang="en-US" sz="1050" b="1">
                  <a:solidFill>
                    <a:srgbClr val="0170C0"/>
                  </a:solidFill>
                </a:rPr>
              </a:br>
              <a:r>
                <a:rPr lang="en-US" sz="1050" b="1">
                  <a:solidFill>
                    <a:srgbClr val="0170C0"/>
                  </a:solidFill>
                </a:rPr>
                <a:t>and labs</a:t>
              </a:r>
            </a:p>
          </p:txBody>
        </p:sp>
        <p:sp>
          <p:nvSpPr>
            <p:cNvPr id="11" name="Rectangle 10">
              <a:extLst>
                <a:ext uri="{FF2B5EF4-FFF2-40B4-BE49-F238E27FC236}">
                  <a16:creationId xmlns:a16="http://schemas.microsoft.com/office/drawing/2014/main" id="{BA64AA24-29FC-884F-B3A1-B1F9163F2E15}"/>
                </a:ext>
              </a:extLst>
            </p:cNvPr>
            <p:cNvSpPr/>
            <p:nvPr/>
          </p:nvSpPr>
          <p:spPr>
            <a:xfrm>
              <a:off x="3781636" y="4133040"/>
              <a:ext cx="1256235" cy="573065"/>
            </a:xfrm>
            <a:prstGeom prst="rect">
              <a:avLst/>
            </a:prstGeom>
            <a:solidFill>
              <a:schemeClr val="bg1"/>
            </a:solidFill>
          </p:spPr>
          <p:txBody>
            <a:bodyPr wrap="none">
              <a:spAutoFit/>
            </a:bodyPr>
            <a:lstStyle/>
            <a:p>
              <a:pPr algn="r" defTabSz="342900">
                <a:spcBef>
                  <a:spcPts val="0"/>
                </a:spcBef>
                <a:spcAft>
                  <a:spcPts val="450"/>
                </a:spcAft>
                <a:defRPr/>
              </a:pPr>
              <a:r>
                <a:rPr lang="en-US" sz="1050" b="1">
                  <a:solidFill>
                    <a:srgbClr val="0170C0"/>
                  </a:solidFill>
                </a:rPr>
                <a:t>Digital care</a:t>
              </a:r>
              <a:br>
                <a:rPr lang="en-US" sz="1050" b="1">
                  <a:solidFill>
                    <a:srgbClr val="0170C0"/>
                  </a:solidFill>
                </a:rPr>
              </a:br>
              <a:r>
                <a:rPr lang="en-US" sz="1050" b="1">
                  <a:solidFill>
                    <a:srgbClr val="0170C0"/>
                  </a:solidFill>
                </a:rPr>
                <a:t>options</a:t>
              </a:r>
            </a:p>
          </p:txBody>
        </p:sp>
      </p:grpSp>
      <p:sp>
        <p:nvSpPr>
          <p:cNvPr id="15" name="Rectangle 18">
            <a:extLst>
              <a:ext uri="{FF2B5EF4-FFF2-40B4-BE49-F238E27FC236}">
                <a16:creationId xmlns:a16="http://schemas.microsoft.com/office/drawing/2014/main" id="{0AB38EE2-2824-E64C-B190-01E7BDF69166}"/>
              </a:ext>
            </a:extLst>
          </p:cNvPr>
          <p:cNvSpPr>
            <a:spLocks noChangeArrowheads="1"/>
          </p:cNvSpPr>
          <p:nvPr/>
        </p:nvSpPr>
        <p:spPr bwMode="gray">
          <a:xfrm>
            <a:off x="1165860" y="5775960"/>
            <a:ext cx="3076956"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342900">
              <a:defRPr/>
            </a:pPr>
            <a:fld id="{8C8B385D-DF67-E241-B0BF-76B80A8E743B}" type="slidenum">
              <a:rPr lang="en-US" sz="675">
                <a:solidFill>
                  <a:prstClr val="black">
                    <a:lumMod val="50000"/>
                    <a:lumOff val="50000"/>
                  </a:prstClr>
                </a:solidFill>
              </a:rPr>
              <a:pPr defTabSz="342900">
                <a:defRPr/>
              </a:pPr>
              <a:t>14</a:t>
            </a:fld>
            <a:r>
              <a:rPr lang="en-US" sz="675">
                <a:solidFill>
                  <a:prstClr val="black">
                    <a:lumMod val="50000"/>
                    <a:lumOff val="50000"/>
                  </a:prstClr>
                </a:solidFill>
              </a:rPr>
              <a:t>  |   Copyright © 2020 Kaiser Foundation Health Plan, Inc.</a:t>
            </a:r>
          </a:p>
        </p:txBody>
      </p:sp>
    </p:spTree>
  </p:cSld>
  <p:clrMapOvr>
    <a:masterClrMapping/>
  </p:clrMapOvr>
  <p:transition advTm="4521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3A2E-C9AC-4745-9614-DC6BB51D7560}"/>
              </a:ext>
            </a:extLst>
          </p:cNvPr>
          <p:cNvSpPr/>
          <p:nvPr/>
        </p:nvSpPr>
        <p:spPr>
          <a:xfrm>
            <a:off x="0" y="857251"/>
            <a:ext cx="9144000" cy="4437706"/>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a:solidFill>
                <a:prstClr val="white"/>
              </a:solidFill>
              <a:latin typeface="Arial"/>
            </a:endParaRPr>
          </a:p>
        </p:txBody>
      </p:sp>
      <p:cxnSp>
        <p:nvCxnSpPr>
          <p:cNvPr id="16" name="Straight Connector 15">
            <a:extLst>
              <a:ext uri="{FF2B5EF4-FFF2-40B4-BE49-F238E27FC236}">
                <a16:creationId xmlns:a16="http://schemas.microsoft.com/office/drawing/2014/main" id="{526AD5B0-3D3A-1744-8C6D-678EE9849BAA}"/>
              </a:ext>
            </a:extLst>
          </p:cNvPr>
          <p:cNvCxnSpPr>
            <a:cxnSpLocks/>
          </p:cNvCxnSpPr>
          <p:nvPr/>
        </p:nvCxnSpPr>
        <p:spPr>
          <a:xfrm flipV="1">
            <a:off x="0" y="5307559"/>
            <a:ext cx="9144000" cy="1"/>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E0702120-5F48-0242-98F0-67C9E1E52F1C}"/>
              </a:ext>
            </a:extLst>
          </p:cNvPr>
          <p:cNvSpPr txBox="1">
            <a:spLocks/>
          </p:cNvSpPr>
          <p:nvPr/>
        </p:nvSpPr>
        <p:spPr bwMode="auto">
          <a:xfrm>
            <a:off x="1141979" y="2752597"/>
            <a:ext cx="6857999" cy="6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defRPr/>
            </a:pPr>
            <a:r>
              <a:rPr lang="en-US" sz="2100">
                <a:solidFill>
                  <a:prstClr val="white"/>
                </a:solidFill>
              </a:rPr>
              <a:t>Experience the many ways to get care</a:t>
            </a:r>
            <a:endParaRPr lang="en-US" sz="2100" i="1">
              <a:solidFill>
                <a:srgbClr val="0070C0"/>
              </a:solidFill>
            </a:endParaRPr>
          </a:p>
        </p:txBody>
      </p:sp>
    </p:spTree>
    <p:extLst>
      <p:ext uri="{BB962C8B-B14F-4D97-AF65-F5344CB8AC3E}">
        <p14:creationId xmlns:p14="http://schemas.microsoft.com/office/powerpoint/2010/main" val="1380972579"/>
      </p:ext>
    </p:extLst>
  </p:cSld>
  <p:clrMapOvr>
    <a:masterClrMapping/>
  </p:clrMapOvr>
  <mc:AlternateContent xmlns:mc="http://schemas.openxmlformats.org/markup-compatibility/2006" xmlns:p14="http://schemas.microsoft.com/office/powerpoint/2010/main">
    <mc:Choice Requires="p14">
      <p:transition spd="slow" p14:dur="2000" advTm="5030"/>
    </mc:Choice>
    <mc:Fallback xmlns="">
      <p:transition spd="slow" advTm="50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Oval 99">
            <a:extLst>
              <a:ext uri="{FF2B5EF4-FFF2-40B4-BE49-F238E27FC236}">
                <a16:creationId xmlns:a16="http://schemas.microsoft.com/office/drawing/2014/main" id="{27B05438-253A-4599-89E9-3F5462FA64A9}"/>
              </a:ext>
            </a:extLst>
          </p:cNvPr>
          <p:cNvSpPr/>
          <p:nvPr/>
        </p:nvSpPr>
        <p:spPr>
          <a:xfrm>
            <a:off x="4169012" y="2624921"/>
            <a:ext cx="1183802" cy="1186786"/>
          </a:xfrm>
          <a:prstGeom prst="ellipse">
            <a:avLst/>
          </a:prstGeom>
          <a:noFill/>
          <a:ln w="76200" cap="flat" cmpd="sng" algn="ctr">
            <a:solidFill>
              <a:srgbClr val="71C5E8"/>
            </a:solidFill>
            <a:prstDash val="solid"/>
          </a:ln>
          <a:effectLst/>
        </p:spPr>
        <p:txBody>
          <a:bodyPr rtlCol="0" anchor="ctr"/>
          <a:lstStyle/>
          <a:p>
            <a:pPr algn="ctr" defTabSz="685800" fontAlgn="auto">
              <a:spcBef>
                <a:spcPts val="0"/>
              </a:spcBef>
              <a:spcAft>
                <a:spcPts val="0"/>
              </a:spcAft>
              <a:defRPr/>
            </a:pPr>
            <a:endParaRPr lang="en-US" kern="0">
              <a:solidFill>
                <a:srgbClr val="FFFFFF"/>
              </a:solidFill>
              <a:latin typeface="Arial"/>
              <a:cs typeface="+mn-cs"/>
            </a:endParaRPr>
          </a:p>
        </p:txBody>
      </p:sp>
      <p:sp>
        <p:nvSpPr>
          <p:cNvPr id="101" name="TextBox 100">
            <a:extLst>
              <a:ext uri="{FF2B5EF4-FFF2-40B4-BE49-F238E27FC236}">
                <a16:creationId xmlns:a16="http://schemas.microsoft.com/office/drawing/2014/main" id="{AFE93A01-A11B-469C-8DCE-74597CC5942A}"/>
              </a:ext>
            </a:extLst>
          </p:cNvPr>
          <p:cNvSpPr txBox="1"/>
          <p:nvPr/>
        </p:nvSpPr>
        <p:spPr>
          <a:xfrm>
            <a:off x="1412431" y="3691110"/>
            <a:ext cx="2037226" cy="646331"/>
          </a:xfrm>
          <a:prstGeom prst="rect">
            <a:avLst/>
          </a:prstGeom>
          <a:noFill/>
        </p:spPr>
        <p:txBody>
          <a:bodyPr wrap="square" lIns="137160" rIns="137160" rtlCol="0">
            <a:spAutoFit/>
          </a:bodyPr>
          <a:lstStyle/>
          <a:p>
            <a:pPr algn="r" defTabSz="685800">
              <a:defRPr/>
            </a:pPr>
            <a:r>
              <a:rPr lang="en-US" sz="1200" b="1">
                <a:solidFill>
                  <a:srgbClr val="303030">
                    <a:lumMod val="65000"/>
                    <a:lumOff val="35000"/>
                  </a:srgbClr>
                </a:solidFill>
                <a:latin typeface="Arial"/>
              </a:rPr>
              <a:t>Video Visit</a:t>
            </a:r>
          </a:p>
          <a:p>
            <a:pPr algn="r" defTabSz="685800">
              <a:defRPr/>
            </a:pPr>
            <a:r>
              <a:rPr lang="en-US" sz="1200">
                <a:solidFill>
                  <a:srgbClr val="303030">
                    <a:lumMod val="65000"/>
                    <a:lumOff val="35000"/>
                  </a:srgbClr>
                </a:solidFill>
                <a:latin typeface="Arial"/>
              </a:rPr>
              <a:t>Online alternative to an</a:t>
            </a:r>
          </a:p>
          <a:p>
            <a:pPr algn="r" defTabSz="685800">
              <a:defRPr/>
            </a:pPr>
            <a:r>
              <a:rPr lang="en-US" sz="1200">
                <a:solidFill>
                  <a:srgbClr val="303030">
                    <a:lumMod val="65000"/>
                    <a:lumOff val="35000"/>
                  </a:srgbClr>
                </a:solidFill>
                <a:latin typeface="Arial"/>
              </a:rPr>
              <a:t> in-person appointment.</a:t>
            </a:r>
            <a:r>
              <a:rPr lang="en-US" sz="1200" baseline="30000">
                <a:solidFill>
                  <a:srgbClr val="303030">
                    <a:lumMod val="65000"/>
                    <a:lumOff val="35000"/>
                  </a:srgbClr>
                </a:solidFill>
                <a:latin typeface="Arial"/>
              </a:rPr>
              <a:t>1,2</a:t>
            </a:r>
            <a:endParaRPr lang="en-US" sz="900" baseline="30000">
              <a:solidFill>
                <a:srgbClr val="303030">
                  <a:lumMod val="65000"/>
                  <a:lumOff val="35000"/>
                </a:srgbClr>
              </a:solidFill>
              <a:latin typeface="Arial"/>
            </a:endParaRPr>
          </a:p>
        </p:txBody>
      </p:sp>
      <p:sp>
        <p:nvSpPr>
          <p:cNvPr id="102" name="TextBox 101">
            <a:extLst>
              <a:ext uri="{FF2B5EF4-FFF2-40B4-BE49-F238E27FC236}">
                <a16:creationId xmlns:a16="http://schemas.microsoft.com/office/drawing/2014/main" id="{33E55665-E668-4338-9F97-15F8C02C98AB}"/>
              </a:ext>
            </a:extLst>
          </p:cNvPr>
          <p:cNvSpPr txBox="1"/>
          <p:nvPr/>
        </p:nvSpPr>
        <p:spPr>
          <a:xfrm>
            <a:off x="6061563" y="2486914"/>
            <a:ext cx="2028065" cy="830997"/>
          </a:xfrm>
          <a:prstGeom prst="rect">
            <a:avLst/>
          </a:prstGeom>
          <a:noFill/>
        </p:spPr>
        <p:txBody>
          <a:bodyPr wrap="square" lIns="137160" rIns="137160" rtlCol="0">
            <a:spAutoFit/>
          </a:bodyPr>
          <a:lstStyle/>
          <a:p>
            <a:pPr defTabSz="685800">
              <a:defRPr/>
            </a:pPr>
            <a:r>
              <a:rPr lang="en-US" sz="1200" b="1">
                <a:solidFill>
                  <a:srgbClr val="303030">
                    <a:lumMod val="65000"/>
                    <a:lumOff val="35000"/>
                  </a:srgbClr>
                </a:solidFill>
                <a:latin typeface="Arial"/>
              </a:rPr>
              <a:t>Chat with a Doctor</a:t>
            </a:r>
          </a:p>
          <a:p>
            <a:pPr defTabSz="685800" fontAlgn="auto">
              <a:spcBef>
                <a:spcPts val="0"/>
              </a:spcBef>
              <a:spcAft>
                <a:spcPts val="0"/>
              </a:spcAft>
              <a:defRPr/>
            </a:pPr>
            <a:r>
              <a:rPr lang="en-US" sz="1200">
                <a:solidFill>
                  <a:srgbClr val="303030">
                    <a:lumMod val="65000"/>
                    <a:lumOff val="35000"/>
                  </a:srgbClr>
                </a:solidFill>
                <a:latin typeface="Arial"/>
              </a:rPr>
              <a:t>Connect in real time, online with a Kaiser Permanente physician.</a:t>
            </a:r>
          </a:p>
        </p:txBody>
      </p:sp>
      <p:sp>
        <p:nvSpPr>
          <p:cNvPr id="103" name="TextBox 102">
            <a:extLst>
              <a:ext uri="{FF2B5EF4-FFF2-40B4-BE49-F238E27FC236}">
                <a16:creationId xmlns:a16="http://schemas.microsoft.com/office/drawing/2014/main" id="{87DA4C20-769B-4D31-B817-C6A1E78F5A13}"/>
              </a:ext>
            </a:extLst>
          </p:cNvPr>
          <p:cNvSpPr txBox="1"/>
          <p:nvPr/>
        </p:nvSpPr>
        <p:spPr>
          <a:xfrm>
            <a:off x="3823529" y="4724871"/>
            <a:ext cx="1873292" cy="830997"/>
          </a:xfrm>
          <a:prstGeom prst="rect">
            <a:avLst/>
          </a:prstGeom>
          <a:noFill/>
        </p:spPr>
        <p:txBody>
          <a:bodyPr wrap="square" rtlCol="0">
            <a:spAutoFit/>
          </a:bodyPr>
          <a:lstStyle/>
          <a:p>
            <a:pPr algn="ctr" defTabSz="685800">
              <a:defRPr/>
            </a:pPr>
            <a:r>
              <a:rPr lang="en-US" sz="1200" b="1">
                <a:solidFill>
                  <a:srgbClr val="303030">
                    <a:lumMod val="65000"/>
                    <a:lumOff val="35000"/>
                  </a:srgbClr>
                </a:solidFill>
                <a:latin typeface="Arial"/>
              </a:rPr>
              <a:t>E-Visit</a:t>
            </a:r>
          </a:p>
          <a:p>
            <a:pPr algn="ctr" defTabSz="685800">
              <a:defRPr/>
            </a:pPr>
            <a:r>
              <a:rPr lang="en-US" sz="1200">
                <a:solidFill>
                  <a:srgbClr val="303030">
                    <a:lumMod val="65000"/>
                    <a:lumOff val="35000"/>
                  </a:srgbClr>
                </a:solidFill>
                <a:latin typeface="Arial"/>
              </a:rPr>
              <a:t>Online consultations are </a:t>
            </a:r>
            <a:br>
              <a:rPr lang="en-US" sz="1200">
                <a:solidFill>
                  <a:srgbClr val="303030">
                    <a:lumMod val="65000"/>
                    <a:lumOff val="35000"/>
                  </a:srgbClr>
                </a:solidFill>
                <a:latin typeface="Arial"/>
              </a:rPr>
            </a:br>
            <a:r>
              <a:rPr lang="en-US" sz="1200">
                <a:solidFill>
                  <a:srgbClr val="303030">
                    <a:lumMod val="65000"/>
                    <a:lumOff val="35000"/>
                  </a:srgbClr>
                </a:solidFill>
                <a:latin typeface="Arial"/>
              </a:rPr>
              <a:t>available for some </a:t>
            </a:r>
            <a:br>
              <a:rPr lang="en-US" sz="1200">
                <a:solidFill>
                  <a:srgbClr val="303030">
                    <a:lumMod val="65000"/>
                    <a:lumOff val="35000"/>
                  </a:srgbClr>
                </a:solidFill>
                <a:latin typeface="Arial"/>
              </a:rPr>
            </a:br>
            <a:r>
              <a:rPr lang="en-US" sz="1200">
                <a:solidFill>
                  <a:srgbClr val="303030">
                    <a:lumMod val="65000"/>
                    <a:lumOff val="35000"/>
                  </a:srgbClr>
                </a:solidFill>
                <a:latin typeface="Arial"/>
              </a:rPr>
              <a:t>medical conditions. </a:t>
            </a:r>
          </a:p>
        </p:txBody>
      </p:sp>
      <p:grpSp>
        <p:nvGrpSpPr>
          <p:cNvPr id="105" name="Group 104">
            <a:extLst>
              <a:ext uri="{FF2B5EF4-FFF2-40B4-BE49-F238E27FC236}">
                <a16:creationId xmlns:a16="http://schemas.microsoft.com/office/drawing/2014/main" id="{65F4CFA6-CAC8-47DB-9C93-DFFAFE2B7A7E}"/>
              </a:ext>
            </a:extLst>
          </p:cNvPr>
          <p:cNvGrpSpPr/>
          <p:nvPr/>
        </p:nvGrpSpPr>
        <p:grpSpPr>
          <a:xfrm>
            <a:off x="4604990" y="2803903"/>
            <a:ext cx="568288" cy="875405"/>
            <a:chOff x="4408753" y="3047038"/>
            <a:chExt cx="916678" cy="1372860"/>
          </a:xfrm>
        </p:grpSpPr>
        <p:sp>
          <p:nvSpPr>
            <p:cNvPr id="106" name="Freeform 85">
              <a:extLst>
                <a:ext uri="{FF2B5EF4-FFF2-40B4-BE49-F238E27FC236}">
                  <a16:creationId xmlns:a16="http://schemas.microsoft.com/office/drawing/2014/main" id="{121BED3E-9F41-49DF-BF69-25579870BB34}"/>
                </a:ext>
              </a:extLst>
            </p:cNvPr>
            <p:cNvSpPr/>
            <p:nvPr/>
          </p:nvSpPr>
          <p:spPr>
            <a:xfrm>
              <a:off x="4408753" y="3047038"/>
              <a:ext cx="505487" cy="1372860"/>
            </a:xfrm>
            <a:custGeom>
              <a:avLst/>
              <a:gdLst>
                <a:gd name="connsiteX0" fmla="*/ 150495 w 752288"/>
                <a:gd name="connsiteY0" fmla="*/ 449940 h 2043155"/>
                <a:gd name="connsiteX1" fmla="*/ 601793 w 752288"/>
                <a:gd name="connsiteY1" fmla="*/ 449940 h 2043155"/>
                <a:gd name="connsiteX2" fmla="*/ 752288 w 752288"/>
                <a:gd name="connsiteY2" fmla="*/ 600435 h 2043155"/>
                <a:gd name="connsiteX3" fmla="*/ 752287 w 752288"/>
                <a:gd name="connsiteY3" fmla="*/ 750929 h 2043155"/>
                <a:gd name="connsiteX4" fmla="*/ 752287 w 752288"/>
                <a:gd name="connsiteY4" fmla="*/ 1129445 h 2043155"/>
                <a:gd name="connsiteX5" fmla="*/ 695117 w 752288"/>
                <a:gd name="connsiteY5" fmla="*/ 1186615 h 2043155"/>
                <a:gd name="connsiteX6" fmla="*/ 664201 w 752288"/>
                <a:gd name="connsiteY6" fmla="*/ 1186615 h 2043155"/>
                <a:gd name="connsiteX7" fmla="*/ 607031 w 752288"/>
                <a:gd name="connsiteY7" fmla="*/ 1129445 h 2043155"/>
                <a:gd name="connsiteX8" fmla="*/ 607031 w 752288"/>
                <a:gd name="connsiteY8" fmla="*/ 750929 h 2043155"/>
                <a:gd name="connsiteX9" fmla="*/ 594331 w 752288"/>
                <a:gd name="connsiteY9" fmla="*/ 750929 h 2043155"/>
                <a:gd name="connsiteX10" fmla="*/ 594331 w 752288"/>
                <a:gd name="connsiteY10" fmla="*/ 1148467 h 2043155"/>
                <a:gd name="connsiteX11" fmla="*/ 594331 w 752288"/>
                <a:gd name="connsiteY11" fmla="*/ 1176813 h 2043155"/>
                <a:gd name="connsiteX12" fmla="*/ 594331 w 752288"/>
                <a:gd name="connsiteY12" fmla="*/ 1958350 h 2043155"/>
                <a:gd name="connsiteX13" fmla="*/ 510856 w 752288"/>
                <a:gd name="connsiteY13" fmla="*/ 2041825 h 2043155"/>
                <a:gd name="connsiteX14" fmla="*/ 465714 w 752288"/>
                <a:gd name="connsiteY14" fmla="*/ 2041825 h 2043155"/>
                <a:gd name="connsiteX15" fmla="*/ 382239 w 752288"/>
                <a:gd name="connsiteY15" fmla="*/ 1958350 h 2043155"/>
                <a:gd name="connsiteX16" fmla="*/ 382239 w 752288"/>
                <a:gd name="connsiteY16" fmla="*/ 1347830 h 2043155"/>
                <a:gd name="connsiteX17" fmla="*/ 366687 w 752288"/>
                <a:gd name="connsiteY17" fmla="*/ 1347830 h 2043155"/>
                <a:gd name="connsiteX18" fmla="*/ 366687 w 752288"/>
                <a:gd name="connsiteY18" fmla="*/ 1961554 h 2043155"/>
                <a:gd name="connsiteX19" fmla="*/ 285086 w 752288"/>
                <a:gd name="connsiteY19" fmla="*/ 2043155 h 2043155"/>
                <a:gd name="connsiteX20" fmla="*/ 240959 w 752288"/>
                <a:gd name="connsiteY20" fmla="*/ 2043155 h 2043155"/>
                <a:gd name="connsiteX21" fmla="*/ 159358 w 752288"/>
                <a:gd name="connsiteY21" fmla="*/ 1961554 h 2043155"/>
                <a:gd name="connsiteX22" fmla="*/ 159358 w 752288"/>
                <a:gd name="connsiteY22" fmla="*/ 1147923 h 2043155"/>
                <a:gd name="connsiteX23" fmla="*/ 159815 w 752288"/>
                <a:gd name="connsiteY23" fmla="*/ 1145660 h 2043155"/>
                <a:gd name="connsiteX24" fmla="*/ 159815 w 752288"/>
                <a:gd name="connsiteY24" fmla="*/ 750929 h 2043155"/>
                <a:gd name="connsiteX25" fmla="*/ 143447 w 752288"/>
                <a:gd name="connsiteY25" fmla="*/ 750929 h 2043155"/>
                <a:gd name="connsiteX26" fmla="*/ 143447 w 752288"/>
                <a:gd name="connsiteY26" fmla="*/ 1142280 h 2043155"/>
                <a:gd name="connsiteX27" fmla="*/ 82925 w 752288"/>
                <a:gd name="connsiteY27" fmla="*/ 1202802 h 2043155"/>
                <a:gd name="connsiteX28" fmla="*/ 60522 w 752288"/>
                <a:gd name="connsiteY28" fmla="*/ 1202802 h 2043155"/>
                <a:gd name="connsiteX29" fmla="*/ 0 w 752288"/>
                <a:gd name="connsiteY29" fmla="*/ 1142280 h 2043155"/>
                <a:gd name="connsiteX30" fmla="*/ 0 w 752288"/>
                <a:gd name="connsiteY30" fmla="*/ 750929 h 2043155"/>
                <a:gd name="connsiteX31" fmla="*/ 0 w 752288"/>
                <a:gd name="connsiteY31" fmla="*/ 661119 h 2043155"/>
                <a:gd name="connsiteX32" fmla="*/ 0 w 752288"/>
                <a:gd name="connsiteY32" fmla="*/ 600435 h 2043155"/>
                <a:gd name="connsiteX33" fmla="*/ 150495 w 752288"/>
                <a:gd name="connsiteY33" fmla="*/ 449940 h 2043155"/>
                <a:gd name="connsiteX34" fmla="*/ 375424 w 752288"/>
                <a:gd name="connsiteY34" fmla="*/ 0 h 2043155"/>
                <a:gd name="connsiteX35" fmla="*/ 591033 w 752288"/>
                <a:gd name="connsiteY35" fmla="*/ 215609 h 2043155"/>
                <a:gd name="connsiteX36" fmla="*/ 375424 w 752288"/>
                <a:gd name="connsiteY36" fmla="*/ 431218 h 2043155"/>
                <a:gd name="connsiteX37" fmla="*/ 159815 w 752288"/>
                <a:gd name="connsiteY37" fmla="*/ 215609 h 2043155"/>
                <a:gd name="connsiteX38" fmla="*/ 375424 w 752288"/>
                <a:gd name="connsiteY38" fmla="*/ 0 h 204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52288" h="2043155">
                  <a:moveTo>
                    <a:pt x="150495" y="449940"/>
                  </a:moveTo>
                  <a:lnTo>
                    <a:pt x="601793" y="449940"/>
                  </a:lnTo>
                  <a:cubicBezTo>
                    <a:pt x="684909" y="449940"/>
                    <a:pt x="752288" y="517319"/>
                    <a:pt x="752288" y="600435"/>
                  </a:cubicBezTo>
                  <a:cubicBezTo>
                    <a:pt x="752288" y="650600"/>
                    <a:pt x="752287" y="700764"/>
                    <a:pt x="752287" y="750929"/>
                  </a:cubicBezTo>
                  <a:lnTo>
                    <a:pt x="752287" y="1129445"/>
                  </a:lnTo>
                  <a:cubicBezTo>
                    <a:pt x="752287" y="1161019"/>
                    <a:pt x="726691" y="1186615"/>
                    <a:pt x="695117" y="1186615"/>
                  </a:cubicBezTo>
                  <a:lnTo>
                    <a:pt x="664201" y="1186615"/>
                  </a:lnTo>
                  <a:cubicBezTo>
                    <a:pt x="632627" y="1186615"/>
                    <a:pt x="607031" y="1161019"/>
                    <a:pt x="607031" y="1129445"/>
                  </a:cubicBezTo>
                  <a:lnTo>
                    <a:pt x="607031" y="750929"/>
                  </a:lnTo>
                  <a:lnTo>
                    <a:pt x="594331" y="750929"/>
                  </a:lnTo>
                  <a:lnTo>
                    <a:pt x="594331" y="1148467"/>
                  </a:lnTo>
                  <a:lnTo>
                    <a:pt x="594331" y="1176813"/>
                  </a:lnTo>
                  <a:lnTo>
                    <a:pt x="594331" y="1958350"/>
                  </a:lnTo>
                  <a:cubicBezTo>
                    <a:pt x="594331" y="2004452"/>
                    <a:pt x="556958" y="2041825"/>
                    <a:pt x="510856" y="2041825"/>
                  </a:cubicBezTo>
                  <a:lnTo>
                    <a:pt x="465714" y="2041825"/>
                  </a:lnTo>
                  <a:cubicBezTo>
                    <a:pt x="419612" y="2041825"/>
                    <a:pt x="382239" y="2004452"/>
                    <a:pt x="382239" y="1958350"/>
                  </a:cubicBezTo>
                  <a:lnTo>
                    <a:pt x="382239" y="1347830"/>
                  </a:lnTo>
                  <a:lnTo>
                    <a:pt x="366687" y="1347830"/>
                  </a:lnTo>
                  <a:lnTo>
                    <a:pt x="366687" y="1961554"/>
                  </a:lnTo>
                  <a:cubicBezTo>
                    <a:pt x="366687" y="2006621"/>
                    <a:pt x="330153" y="2043155"/>
                    <a:pt x="285086" y="2043155"/>
                  </a:cubicBezTo>
                  <a:lnTo>
                    <a:pt x="240959" y="2043155"/>
                  </a:lnTo>
                  <a:cubicBezTo>
                    <a:pt x="195892" y="2043155"/>
                    <a:pt x="159358" y="2006621"/>
                    <a:pt x="159358" y="1961554"/>
                  </a:cubicBezTo>
                  <a:lnTo>
                    <a:pt x="159358" y="1147923"/>
                  </a:lnTo>
                  <a:lnTo>
                    <a:pt x="159815" y="1145660"/>
                  </a:lnTo>
                  <a:lnTo>
                    <a:pt x="159815" y="750929"/>
                  </a:lnTo>
                  <a:lnTo>
                    <a:pt x="143447" y="750929"/>
                  </a:lnTo>
                  <a:lnTo>
                    <a:pt x="143447" y="1142280"/>
                  </a:lnTo>
                  <a:cubicBezTo>
                    <a:pt x="143447" y="1175705"/>
                    <a:pt x="116350" y="1202802"/>
                    <a:pt x="82925" y="1202802"/>
                  </a:cubicBezTo>
                  <a:lnTo>
                    <a:pt x="60522" y="1202802"/>
                  </a:lnTo>
                  <a:cubicBezTo>
                    <a:pt x="27097" y="1202802"/>
                    <a:pt x="0" y="1175705"/>
                    <a:pt x="0" y="1142280"/>
                  </a:cubicBezTo>
                  <a:lnTo>
                    <a:pt x="0" y="750929"/>
                  </a:lnTo>
                  <a:lnTo>
                    <a:pt x="0" y="661119"/>
                  </a:lnTo>
                  <a:lnTo>
                    <a:pt x="0" y="600435"/>
                  </a:lnTo>
                  <a:cubicBezTo>
                    <a:pt x="0" y="517319"/>
                    <a:pt x="67379" y="449940"/>
                    <a:pt x="150495" y="449940"/>
                  </a:cubicBezTo>
                  <a:close/>
                  <a:moveTo>
                    <a:pt x="375424" y="0"/>
                  </a:moveTo>
                  <a:cubicBezTo>
                    <a:pt x="494502" y="0"/>
                    <a:pt x="591033" y="96531"/>
                    <a:pt x="591033" y="215609"/>
                  </a:cubicBezTo>
                  <a:cubicBezTo>
                    <a:pt x="591033" y="334687"/>
                    <a:pt x="494502" y="431218"/>
                    <a:pt x="375424" y="431218"/>
                  </a:cubicBezTo>
                  <a:cubicBezTo>
                    <a:pt x="256346" y="431218"/>
                    <a:pt x="159815" y="334687"/>
                    <a:pt x="159815" y="215609"/>
                  </a:cubicBezTo>
                  <a:cubicBezTo>
                    <a:pt x="159815" y="96531"/>
                    <a:pt x="256346" y="0"/>
                    <a:pt x="375424" y="0"/>
                  </a:cubicBezTo>
                  <a:close/>
                </a:path>
              </a:pathLst>
            </a:custGeom>
            <a:solidFill>
              <a:srgbClr val="0B78B2"/>
            </a:solidFill>
            <a:ln w="9525" cap="flat" cmpd="sng" algn="ctr">
              <a:noFill/>
              <a:prstDash val="solid"/>
            </a:ln>
            <a:effectLst/>
          </p:spPr>
          <p:txBody>
            <a:bodyPr wrap="square" rtlCol="0" anchor="ctr">
              <a:noAutofit/>
            </a:bodyPr>
            <a:lstStyle/>
            <a:p>
              <a:pPr algn="ctr" defTabSz="685800">
                <a:defRPr/>
              </a:pPr>
              <a:endParaRPr lang="en-US" sz="750" kern="0">
                <a:solidFill>
                  <a:prstClr val="white"/>
                </a:solidFill>
                <a:latin typeface="Arial"/>
              </a:endParaRPr>
            </a:p>
          </p:txBody>
        </p:sp>
        <p:grpSp>
          <p:nvGrpSpPr>
            <p:cNvPr id="107" name="Group 106">
              <a:extLst>
                <a:ext uri="{FF2B5EF4-FFF2-40B4-BE49-F238E27FC236}">
                  <a16:creationId xmlns:a16="http://schemas.microsoft.com/office/drawing/2014/main" id="{3F6A1FDE-4621-4C10-8E7E-40E3F1A98B5C}"/>
                </a:ext>
              </a:extLst>
            </p:cNvPr>
            <p:cNvGrpSpPr/>
            <p:nvPr/>
          </p:nvGrpSpPr>
          <p:grpSpPr>
            <a:xfrm>
              <a:off x="4600376" y="3451219"/>
              <a:ext cx="725055" cy="393523"/>
              <a:chOff x="4460962" y="3552392"/>
              <a:chExt cx="691889" cy="375522"/>
            </a:xfrm>
          </p:grpSpPr>
          <p:grpSp>
            <p:nvGrpSpPr>
              <p:cNvPr id="109" name="Group 108">
                <a:extLst>
                  <a:ext uri="{FF2B5EF4-FFF2-40B4-BE49-F238E27FC236}">
                    <a16:creationId xmlns:a16="http://schemas.microsoft.com/office/drawing/2014/main" id="{DE8E95B3-72B3-438D-9FD3-4F624D0C7C97}"/>
                  </a:ext>
                </a:extLst>
              </p:cNvPr>
              <p:cNvGrpSpPr/>
              <p:nvPr/>
            </p:nvGrpSpPr>
            <p:grpSpPr>
              <a:xfrm rot="20700000">
                <a:off x="4514313" y="3552392"/>
                <a:ext cx="592457" cy="375522"/>
                <a:chOff x="2453721" y="5753156"/>
                <a:chExt cx="1145377" cy="725984"/>
              </a:xfrm>
            </p:grpSpPr>
            <p:sp>
              <p:nvSpPr>
                <p:cNvPr id="113" name="Rounded Rectangle 89">
                  <a:extLst>
                    <a:ext uri="{FF2B5EF4-FFF2-40B4-BE49-F238E27FC236}">
                      <a16:creationId xmlns:a16="http://schemas.microsoft.com/office/drawing/2014/main" id="{89AE9F99-F91B-4FE1-83C6-43A76ECF13DA}"/>
                    </a:ext>
                  </a:extLst>
                </p:cNvPr>
                <p:cNvSpPr/>
                <p:nvPr/>
              </p:nvSpPr>
              <p:spPr>
                <a:xfrm>
                  <a:off x="2453721" y="5753156"/>
                  <a:ext cx="1145377" cy="725984"/>
                </a:xfrm>
                <a:prstGeom prst="roundRect">
                  <a:avLst>
                    <a:gd name="adj" fmla="val 12898"/>
                  </a:avLst>
                </a:prstGeom>
                <a:solidFill>
                  <a:srgbClr val="71C5E8">
                    <a:lumMod val="60000"/>
                    <a:lumOff val="40000"/>
                  </a:srgbClr>
                </a:solidFill>
                <a:ln w="9525" cap="flat" cmpd="sng" algn="ctr">
                  <a:solidFill>
                    <a:sysClr val="window" lastClr="FFFFFF"/>
                  </a:solidFill>
                  <a:prstDash val="solid"/>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685800" fontAlgn="auto">
                    <a:spcBef>
                      <a:spcPts val="0"/>
                    </a:spcBef>
                    <a:spcAft>
                      <a:spcPts val="0"/>
                    </a:spcAft>
                    <a:defRPr/>
                  </a:pPr>
                  <a:endParaRPr lang="en-US" kern="0">
                    <a:solidFill>
                      <a:srgbClr val="003C71"/>
                    </a:solidFill>
                    <a:latin typeface="Arial"/>
                    <a:ea typeface="MS PGothic" panose="020B0600070205080204" pitchFamily="34" charset="-128"/>
                    <a:cs typeface="+mn-cs"/>
                  </a:endParaRPr>
                </a:p>
                <a:p>
                  <a:pPr algn="ctr" defTabSz="685800" fontAlgn="auto">
                    <a:spcBef>
                      <a:spcPts val="0"/>
                    </a:spcBef>
                    <a:spcAft>
                      <a:spcPts val="0"/>
                    </a:spcAft>
                    <a:defRPr/>
                  </a:pPr>
                  <a:endParaRPr lang="en-US" b="1" kern="0">
                    <a:solidFill>
                      <a:srgbClr val="003C71"/>
                    </a:solidFill>
                    <a:latin typeface="Arial"/>
                    <a:ea typeface="MS PGothic" panose="020B0600070205080204" pitchFamily="34" charset="-128"/>
                    <a:cs typeface="+mn-cs"/>
                  </a:endParaRPr>
                </a:p>
                <a:p>
                  <a:pPr algn="ctr" defTabSz="685800" fontAlgn="auto">
                    <a:spcBef>
                      <a:spcPts val="0"/>
                    </a:spcBef>
                    <a:spcAft>
                      <a:spcPts val="0"/>
                    </a:spcAft>
                    <a:defRPr/>
                  </a:pPr>
                  <a:endParaRPr lang="en-US" b="1" kern="0">
                    <a:solidFill>
                      <a:srgbClr val="003C71"/>
                    </a:solidFill>
                    <a:latin typeface="Arial"/>
                    <a:ea typeface="MS PGothic" panose="020B0600070205080204" pitchFamily="34" charset="-128"/>
                    <a:cs typeface="+mn-cs"/>
                  </a:endParaRPr>
                </a:p>
              </p:txBody>
            </p:sp>
            <p:sp>
              <p:nvSpPr>
                <p:cNvPr id="114" name="Freeform 90">
                  <a:extLst>
                    <a:ext uri="{FF2B5EF4-FFF2-40B4-BE49-F238E27FC236}">
                      <a16:creationId xmlns:a16="http://schemas.microsoft.com/office/drawing/2014/main" id="{C1DE0434-C860-4A5A-B6BE-0307A4515416}"/>
                    </a:ext>
                  </a:extLst>
                </p:cNvPr>
                <p:cNvSpPr/>
                <p:nvPr/>
              </p:nvSpPr>
              <p:spPr>
                <a:xfrm>
                  <a:off x="2460795" y="5765891"/>
                  <a:ext cx="1127746" cy="228172"/>
                </a:xfrm>
                <a:custGeom>
                  <a:avLst/>
                  <a:gdLst>
                    <a:gd name="connsiteX0" fmla="*/ 107905 w 1319897"/>
                    <a:gd name="connsiteY0" fmla="*/ 0 h 262314"/>
                    <a:gd name="connsiteX1" fmla="*/ 1211992 w 1319897"/>
                    <a:gd name="connsiteY1" fmla="*/ 0 h 262314"/>
                    <a:gd name="connsiteX2" fmla="*/ 1319897 w 1319897"/>
                    <a:gd name="connsiteY2" fmla="*/ 107905 h 262314"/>
                    <a:gd name="connsiteX3" fmla="*/ 1319897 w 1319897"/>
                    <a:gd name="connsiteY3" fmla="*/ 262314 h 262314"/>
                    <a:gd name="connsiteX4" fmla="*/ 0 w 1319897"/>
                    <a:gd name="connsiteY4" fmla="*/ 262314 h 262314"/>
                    <a:gd name="connsiteX5" fmla="*/ 0 w 1319897"/>
                    <a:gd name="connsiteY5" fmla="*/ 107905 h 262314"/>
                    <a:gd name="connsiteX6" fmla="*/ 107905 w 1319897"/>
                    <a:gd name="connsiteY6" fmla="*/ 0 h 26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9897" h="262314">
                      <a:moveTo>
                        <a:pt x="107905" y="0"/>
                      </a:moveTo>
                      <a:lnTo>
                        <a:pt x="1211992" y="0"/>
                      </a:lnTo>
                      <a:cubicBezTo>
                        <a:pt x="1271586" y="0"/>
                        <a:pt x="1319897" y="48311"/>
                        <a:pt x="1319897" y="107905"/>
                      </a:cubicBezTo>
                      <a:lnTo>
                        <a:pt x="1319897" y="262314"/>
                      </a:lnTo>
                      <a:lnTo>
                        <a:pt x="0" y="262314"/>
                      </a:lnTo>
                      <a:lnTo>
                        <a:pt x="0" y="107905"/>
                      </a:lnTo>
                      <a:cubicBezTo>
                        <a:pt x="0" y="48311"/>
                        <a:pt x="48311" y="0"/>
                        <a:pt x="107905" y="0"/>
                      </a:cubicBezTo>
                      <a:close/>
                    </a:path>
                  </a:pathLst>
                </a:custGeom>
                <a:solidFill>
                  <a:srgbClr val="006BA6"/>
                </a:solidFill>
                <a:ln w="38100" cap="flat" cmpd="sng" algn="ctr">
                  <a:noFill/>
                  <a:prstDash val="solid"/>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685800" fontAlgn="auto">
                    <a:spcBef>
                      <a:spcPts val="0"/>
                    </a:spcBef>
                    <a:spcAft>
                      <a:spcPts val="0"/>
                    </a:spcAft>
                    <a:defRPr/>
                  </a:pPr>
                  <a:endParaRPr lang="en-US" sz="600" kern="0">
                    <a:solidFill>
                      <a:srgbClr val="003C71"/>
                    </a:solidFill>
                    <a:latin typeface="Arial"/>
                    <a:ea typeface="MS PGothic" panose="020B0600070205080204" pitchFamily="34" charset="-128"/>
                  </a:endParaRPr>
                </a:p>
              </p:txBody>
            </p:sp>
            <p:pic>
              <p:nvPicPr>
                <p:cNvPr id="115" name="Picture 114">
                  <a:extLst>
                    <a:ext uri="{FF2B5EF4-FFF2-40B4-BE49-F238E27FC236}">
                      <a16:creationId xmlns:a16="http://schemas.microsoft.com/office/drawing/2014/main" id="{7C10E6E1-3B1E-428E-9259-BF80A7F3F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86" y="5819218"/>
                  <a:ext cx="971196" cy="111669"/>
                </a:xfrm>
                <a:prstGeom prst="rect">
                  <a:avLst/>
                </a:prstGeom>
              </p:spPr>
            </p:pic>
          </p:grpSp>
          <p:sp>
            <p:nvSpPr>
              <p:cNvPr id="112" name="Rectangle 111">
                <a:extLst>
                  <a:ext uri="{FF2B5EF4-FFF2-40B4-BE49-F238E27FC236}">
                    <a16:creationId xmlns:a16="http://schemas.microsoft.com/office/drawing/2014/main" id="{5FC9F6B9-B662-4111-B7F5-94F0A2291810}"/>
                  </a:ext>
                </a:extLst>
              </p:cNvPr>
              <p:cNvSpPr/>
              <p:nvPr/>
            </p:nvSpPr>
            <p:spPr>
              <a:xfrm rot="20681292">
                <a:off x="4460962" y="3659694"/>
                <a:ext cx="691889" cy="241812"/>
              </a:xfrm>
              <a:prstGeom prst="rect">
                <a:avLst/>
              </a:prstGeom>
            </p:spPr>
            <p:txBody>
              <a:bodyPr wrap="square">
                <a:spAutoFit/>
              </a:bodyPr>
              <a:lstStyle/>
              <a:p>
                <a:pPr algn="ctr" defTabSz="685800" fontAlgn="auto">
                  <a:spcBef>
                    <a:spcPts val="0"/>
                  </a:spcBef>
                  <a:spcAft>
                    <a:spcPts val="0"/>
                  </a:spcAft>
                  <a:defRPr/>
                </a:pPr>
                <a:r>
                  <a:rPr lang="en-US" sz="450" b="1" kern="0">
                    <a:solidFill>
                      <a:srgbClr val="003C71"/>
                    </a:solidFill>
                    <a:latin typeface="Arial"/>
                    <a:ea typeface="MS PGothic" panose="020B0600070205080204" pitchFamily="34" charset="-128"/>
                  </a:rPr>
                  <a:t>MEMBER</a:t>
                </a:r>
              </a:p>
            </p:txBody>
          </p:sp>
        </p:grpSp>
      </p:grpSp>
      <p:cxnSp>
        <p:nvCxnSpPr>
          <p:cNvPr id="116" name="Straight Connector 115">
            <a:extLst>
              <a:ext uri="{FF2B5EF4-FFF2-40B4-BE49-F238E27FC236}">
                <a16:creationId xmlns:a16="http://schemas.microsoft.com/office/drawing/2014/main" id="{6DB7D749-C282-4E18-9B3B-91B867B3B911}"/>
              </a:ext>
            </a:extLst>
          </p:cNvPr>
          <p:cNvCxnSpPr/>
          <p:nvPr/>
        </p:nvCxnSpPr>
        <p:spPr>
          <a:xfrm>
            <a:off x="4765420" y="2369970"/>
            <a:ext cx="737" cy="233888"/>
          </a:xfrm>
          <a:prstGeom prst="line">
            <a:avLst/>
          </a:prstGeom>
          <a:noFill/>
          <a:ln w="50800" cap="flat" cmpd="sng" algn="ctr">
            <a:solidFill>
              <a:srgbClr val="71C5E8"/>
            </a:solidFill>
            <a:prstDash val="solid"/>
          </a:ln>
          <a:effectLst/>
        </p:spPr>
      </p:cxnSp>
      <p:sp>
        <p:nvSpPr>
          <p:cNvPr id="118" name="Oval 117">
            <a:extLst>
              <a:ext uri="{FF2B5EF4-FFF2-40B4-BE49-F238E27FC236}">
                <a16:creationId xmlns:a16="http://schemas.microsoft.com/office/drawing/2014/main" id="{266C8221-BEED-4423-8FB2-6686A056821A}"/>
              </a:ext>
            </a:extLst>
          </p:cNvPr>
          <p:cNvSpPr/>
          <p:nvPr/>
        </p:nvSpPr>
        <p:spPr>
          <a:xfrm>
            <a:off x="4462509" y="1761245"/>
            <a:ext cx="617220" cy="617220"/>
          </a:xfrm>
          <a:prstGeom prst="ellipse">
            <a:avLst/>
          </a:prstGeom>
          <a:solidFill>
            <a:srgbClr val="FFFFFF"/>
          </a:solidFill>
          <a:ln w="50800" cap="flat" cmpd="sng" algn="ctr">
            <a:solidFill>
              <a:srgbClr val="71C5E8"/>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350">
              <a:solidFill>
                <a:srgbClr val="FFFFFF"/>
              </a:solidFill>
              <a:latin typeface="Arial"/>
            </a:endParaRPr>
          </a:p>
        </p:txBody>
      </p:sp>
      <p:cxnSp>
        <p:nvCxnSpPr>
          <p:cNvPr id="119" name="Straight Connector 118">
            <a:extLst>
              <a:ext uri="{FF2B5EF4-FFF2-40B4-BE49-F238E27FC236}">
                <a16:creationId xmlns:a16="http://schemas.microsoft.com/office/drawing/2014/main" id="{ED22B8E9-1CCC-4BD1-9AC2-D194865AD16B}"/>
              </a:ext>
            </a:extLst>
          </p:cNvPr>
          <p:cNvCxnSpPr/>
          <p:nvPr/>
        </p:nvCxnSpPr>
        <p:spPr>
          <a:xfrm>
            <a:off x="4765787" y="2082544"/>
            <a:ext cx="0" cy="0"/>
          </a:xfrm>
          <a:prstGeom prst="line">
            <a:avLst/>
          </a:prstGeom>
          <a:noFill/>
          <a:ln w="25400" cap="flat" cmpd="sng" algn="ctr">
            <a:solidFill>
              <a:srgbClr val="008578"/>
            </a:solidFill>
            <a:prstDash val="solid"/>
          </a:ln>
          <a:effectLst>
            <a:outerShdw blurRad="40000" dist="20000" dir="5400000" rotWithShape="0">
              <a:srgbClr val="000000">
                <a:alpha val="38000"/>
              </a:srgbClr>
            </a:outerShdw>
          </a:effectLst>
        </p:spPr>
      </p:cxnSp>
      <p:cxnSp>
        <p:nvCxnSpPr>
          <p:cNvPr id="120" name="Straight Connector 119">
            <a:extLst>
              <a:ext uri="{FF2B5EF4-FFF2-40B4-BE49-F238E27FC236}">
                <a16:creationId xmlns:a16="http://schemas.microsoft.com/office/drawing/2014/main" id="{A9B0D90F-1796-4A9B-A6DD-9BA6BFC8CF99}"/>
              </a:ext>
            </a:extLst>
          </p:cNvPr>
          <p:cNvCxnSpPr/>
          <p:nvPr/>
        </p:nvCxnSpPr>
        <p:spPr>
          <a:xfrm flipV="1">
            <a:off x="4765420" y="3841437"/>
            <a:ext cx="737" cy="233888"/>
          </a:xfrm>
          <a:prstGeom prst="line">
            <a:avLst/>
          </a:prstGeom>
          <a:noFill/>
          <a:ln w="50800" cap="flat" cmpd="sng" algn="ctr">
            <a:solidFill>
              <a:srgbClr val="71C5E8"/>
            </a:solidFill>
            <a:prstDash val="solid"/>
          </a:ln>
          <a:effectLst/>
        </p:spPr>
      </p:cxnSp>
      <p:sp>
        <p:nvSpPr>
          <p:cNvPr id="121" name="Oval 120">
            <a:extLst>
              <a:ext uri="{FF2B5EF4-FFF2-40B4-BE49-F238E27FC236}">
                <a16:creationId xmlns:a16="http://schemas.microsoft.com/office/drawing/2014/main" id="{884AEB43-76FF-4446-8E11-BC1D85384B8D}"/>
              </a:ext>
            </a:extLst>
          </p:cNvPr>
          <p:cNvSpPr/>
          <p:nvPr/>
        </p:nvSpPr>
        <p:spPr>
          <a:xfrm flipV="1">
            <a:off x="4462509" y="4050809"/>
            <a:ext cx="617220" cy="617220"/>
          </a:xfrm>
          <a:prstGeom prst="ellipse">
            <a:avLst/>
          </a:prstGeom>
          <a:solidFill>
            <a:srgbClr val="FFFFFF"/>
          </a:solidFill>
          <a:ln w="50800" cap="flat" cmpd="sng" algn="ctr">
            <a:solidFill>
              <a:srgbClr val="71C5E8"/>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350">
              <a:solidFill>
                <a:srgbClr val="FFFFFF"/>
              </a:solidFill>
              <a:latin typeface="Arial"/>
            </a:endParaRPr>
          </a:p>
        </p:txBody>
      </p:sp>
      <p:cxnSp>
        <p:nvCxnSpPr>
          <p:cNvPr id="125" name="Straight Connector 124">
            <a:extLst>
              <a:ext uri="{FF2B5EF4-FFF2-40B4-BE49-F238E27FC236}">
                <a16:creationId xmlns:a16="http://schemas.microsoft.com/office/drawing/2014/main" id="{9DA47B49-E3E4-4ACB-B202-597D5AF108AE}"/>
              </a:ext>
            </a:extLst>
          </p:cNvPr>
          <p:cNvCxnSpPr/>
          <p:nvPr/>
        </p:nvCxnSpPr>
        <p:spPr>
          <a:xfrm flipV="1">
            <a:off x="4765787" y="4362751"/>
            <a:ext cx="0" cy="0"/>
          </a:xfrm>
          <a:prstGeom prst="line">
            <a:avLst/>
          </a:prstGeom>
          <a:noFill/>
          <a:ln w="25400" cap="flat" cmpd="sng" algn="ctr">
            <a:solidFill>
              <a:srgbClr val="008578"/>
            </a:solidFill>
            <a:prstDash val="solid"/>
          </a:ln>
          <a:effectLst>
            <a:outerShdw blurRad="40000" dist="20000" dir="5400000" rotWithShape="0">
              <a:srgbClr val="000000">
                <a:alpha val="38000"/>
              </a:srgbClr>
            </a:outerShdw>
          </a:effectLst>
        </p:spPr>
      </p:cxnSp>
      <p:cxnSp>
        <p:nvCxnSpPr>
          <p:cNvPr id="128" name="Straight Connector 127">
            <a:extLst>
              <a:ext uri="{FF2B5EF4-FFF2-40B4-BE49-F238E27FC236}">
                <a16:creationId xmlns:a16="http://schemas.microsoft.com/office/drawing/2014/main" id="{ADE72FD0-A008-464E-8239-EEDA2C3632F0}"/>
              </a:ext>
            </a:extLst>
          </p:cNvPr>
          <p:cNvCxnSpPr/>
          <p:nvPr/>
        </p:nvCxnSpPr>
        <p:spPr>
          <a:xfrm rot="3600000">
            <a:off x="5402584" y="2737837"/>
            <a:ext cx="737" cy="233888"/>
          </a:xfrm>
          <a:prstGeom prst="line">
            <a:avLst/>
          </a:prstGeom>
          <a:noFill/>
          <a:ln w="50800" cap="flat" cmpd="sng" algn="ctr">
            <a:solidFill>
              <a:srgbClr val="71C5E8"/>
            </a:solidFill>
            <a:prstDash val="solid"/>
          </a:ln>
          <a:effectLst/>
        </p:spPr>
      </p:cxnSp>
      <p:cxnSp>
        <p:nvCxnSpPr>
          <p:cNvPr id="129" name="Straight Connector 128">
            <a:extLst>
              <a:ext uri="{FF2B5EF4-FFF2-40B4-BE49-F238E27FC236}">
                <a16:creationId xmlns:a16="http://schemas.microsoft.com/office/drawing/2014/main" id="{AB4791F8-44BD-4D74-A086-F3B31795AE5B}"/>
              </a:ext>
            </a:extLst>
          </p:cNvPr>
          <p:cNvCxnSpPr/>
          <p:nvPr/>
        </p:nvCxnSpPr>
        <p:spPr>
          <a:xfrm rot="3600000">
            <a:off x="5753147" y="2652596"/>
            <a:ext cx="0" cy="0"/>
          </a:xfrm>
          <a:prstGeom prst="line">
            <a:avLst/>
          </a:prstGeom>
          <a:noFill/>
          <a:ln w="25400" cap="flat" cmpd="sng" algn="ctr">
            <a:solidFill>
              <a:srgbClr val="008578"/>
            </a:solidFill>
            <a:prstDash val="solid"/>
          </a:ln>
          <a:effectLst>
            <a:outerShdw blurRad="40000" dist="20000" dir="5400000" rotWithShape="0">
              <a:srgbClr val="000000">
                <a:alpha val="38000"/>
              </a:srgbClr>
            </a:outerShdw>
          </a:effectLst>
        </p:spPr>
      </p:cxnSp>
      <p:sp>
        <p:nvSpPr>
          <p:cNvPr id="130" name="Oval 129">
            <a:extLst>
              <a:ext uri="{FF2B5EF4-FFF2-40B4-BE49-F238E27FC236}">
                <a16:creationId xmlns:a16="http://schemas.microsoft.com/office/drawing/2014/main" id="{A2119270-FAA0-4820-AC8B-82D7A9CE5A4C}"/>
              </a:ext>
            </a:extLst>
          </p:cNvPr>
          <p:cNvSpPr/>
          <p:nvPr/>
        </p:nvSpPr>
        <p:spPr>
          <a:xfrm rot="3600000" flipV="1">
            <a:off x="3475370" y="3497730"/>
            <a:ext cx="617220" cy="617220"/>
          </a:xfrm>
          <a:prstGeom prst="ellipse">
            <a:avLst/>
          </a:prstGeom>
          <a:solidFill>
            <a:srgbClr val="FFFFFF"/>
          </a:solidFill>
          <a:ln w="50800" cap="flat" cmpd="sng" algn="ctr">
            <a:solidFill>
              <a:srgbClr val="71C5E8"/>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350">
              <a:solidFill>
                <a:srgbClr val="FFFFFF"/>
              </a:solidFill>
              <a:latin typeface="Arial"/>
            </a:endParaRPr>
          </a:p>
        </p:txBody>
      </p:sp>
      <p:cxnSp>
        <p:nvCxnSpPr>
          <p:cNvPr id="132" name="Straight Connector 131">
            <a:extLst>
              <a:ext uri="{FF2B5EF4-FFF2-40B4-BE49-F238E27FC236}">
                <a16:creationId xmlns:a16="http://schemas.microsoft.com/office/drawing/2014/main" id="{ED858A14-7F00-416E-90FD-7D7E5B86F7D1}"/>
              </a:ext>
            </a:extLst>
          </p:cNvPr>
          <p:cNvCxnSpPr/>
          <p:nvPr/>
        </p:nvCxnSpPr>
        <p:spPr>
          <a:xfrm rot="3600000" flipV="1">
            <a:off x="4128256" y="3473570"/>
            <a:ext cx="737" cy="233888"/>
          </a:xfrm>
          <a:prstGeom prst="line">
            <a:avLst/>
          </a:prstGeom>
          <a:noFill/>
          <a:ln w="50800" cap="flat" cmpd="sng" algn="ctr">
            <a:solidFill>
              <a:srgbClr val="71C5E8"/>
            </a:solidFill>
            <a:prstDash val="solid"/>
          </a:ln>
          <a:effectLst/>
        </p:spPr>
      </p:cxnSp>
      <p:cxnSp>
        <p:nvCxnSpPr>
          <p:cNvPr id="136" name="Straight Connector 135">
            <a:extLst>
              <a:ext uri="{FF2B5EF4-FFF2-40B4-BE49-F238E27FC236}">
                <a16:creationId xmlns:a16="http://schemas.microsoft.com/office/drawing/2014/main" id="{6841C2F9-9254-49DF-A9F7-FD1BBE36C4C3}"/>
              </a:ext>
            </a:extLst>
          </p:cNvPr>
          <p:cNvCxnSpPr/>
          <p:nvPr/>
        </p:nvCxnSpPr>
        <p:spPr>
          <a:xfrm rot="3600000" flipV="1">
            <a:off x="3778428" y="3792699"/>
            <a:ext cx="0" cy="0"/>
          </a:xfrm>
          <a:prstGeom prst="line">
            <a:avLst/>
          </a:prstGeom>
          <a:noFill/>
          <a:ln w="25400" cap="flat" cmpd="sng" algn="ctr">
            <a:solidFill>
              <a:srgbClr val="008578"/>
            </a:solidFill>
            <a:prstDash val="solid"/>
          </a:ln>
          <a:effectLst>
            <a:outerShdw blurRad="40000" dist="20000" dir="5400000" rotWithShape="0">
              <a:srgbClr val="000000">
                <a:alpha val="38000"/>
              </a:srgbClr>
            </a:outerShdw>
          </a:effectLst>
        </p:spPr>
      </p:cxnSp>
      <p:cxnSp>
        <p:nvCxnSpPr>
          <p:cNvPr id="142" name="Straight Connector 141">
            <a:extLst>
              <a:ext uri="{FF2B5EF4-FFF2-40B4-BE49-F238E27FC236}">
                <a16:creationId xmlns:a16="http://schemas.microsoft.com/office/drawing/2014/main" id="{8696A04E-1B40-4373-A6E2-0ADD113CFDC3}"/>
              </a:ext>
            </a:extLst>
          </p:cNvPr>
          <p:cNvCxnSpPr/>
          <p:nvPr/>
        </p:nvCxnSpPr>
        <p:spPr>
          <a:xfrm rot="7200000">
            <a:off x="5402584" y="3473570"/>
            <a:ext cx="737" cy="233888"/>
          </a:xfrm>
          <a:prstGeom prst="line">
            <a:avLst/>
          </a:prstGeom>
          <a:noFill/>
          <a:ln w="50800" cap="flat" cmpd="sng" algn="ctr">
            <a:solidFill>
              <a:srgbClr val="71C5E8"/>
            </a:solidFill>
            <a:prstDash val="solid"/>
          </a:ln>
          <a:effectLst/>
        </p:spPr>
      </p:cxnSp>
      <p:sp>
        <p:nvSpPr>
          <p:cNvPr id="143" name="Oval 142">
            <a:extLst>
              <a:ext uri="{FF2B5EF4-FFF2-40B4-BE49-F238E27FC236}">
                <a16:creationId xmlns:a16="http://schemas.microsoft.com/office/drawing/2014/main" id="{F0975A07-D91B-4DC3-B53C-5EB083575B80}"/>
              </a:ext>
            </a:extLst>
          </p:cNvPr>
          <p:cNvSpPr/>
          <p:nvPr/>
        </p:nvSpPr>
        <p:spPr>
          <a:xfrm rot="7200000">
            <a:off x="5431757" y="3496276"/>
            <a:ext cx="617220" cy="617220"/>
          </a:xfrm>
          <a:prstGeom prst="ellipse">
            <a:avLst/>
          </a:prstGeom>
          <a:solidFill>
            <a:srgbClr val="FFFFFF"/>
          </a:solidFill>
          <a:ln w="50800" cap="flat" cmpd="sng" algn="ctr">
            <a:solidFill>
              <a:srgbClr val="71C5E8"/>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350">
              <a:solidFill>
                <a:srgbClr val="FFFFFF"/>
              </a:solidFill>
              <a:latin typeface="Arial"/>
            </a:endParaRPr>
          </a:p>
        </p:txBody>
      </p:sp>
      <p:cxnSp>
        <p:nvCxnSpPr>
          <p:cNvPr id="144" name="Straight Connector 143">
            <a:extLst>
              <a:ext uri="{FF2B5EF4-FFF2-40B4-BE49-F238E27FC236}">
                <a16:creationId xmlns:a16="http://schemas.microsoft.com/office/drawing/2014/main" id="{36F74D2C-8420-4383-AAAA-1EE6C2D3AB0C}"/>
              </a:ext>
            </a:extLst>
          </p:cNvPr>
          <p:cNvCxnSpPr/>
          <p:nvPr/>
        </p:nvCxnSpPr>
        <p:spPr>
          <a:xfrm rot="7200000">
            <a:off x="5753147" y="3792699"/>
            <a:ext cx="0" cy="0"/>
          </a:xfrm>
          <a:prstGeom prst="line">
            <a:avLst/>
          </a:prstGeom>
          <a:noFill/>
          <a:ln w="25400" cap="flat" cmpd="sng" algn="ctr">
            <a:solidFill>
              <a:srgbClr val="008578"/>
            </a:solidFill>
            <a:prstDash val="solid"/>
          </a:ln>
          <a:effectLst>
            <a:outerShdw blurRad="40000" dist="20000" dir="5400000" rotWithShape="0">
              <a:srgbClr val="000000">
                <a:alpha val="38000"/>
              </a:srgbClr>
            </a:outerShdw>
          </a:effectLst>
        </p:spPr>
      </p:cxnSp>
      <p:cxnSp>
        <p:nvCxnSpPr>
          <p:cNvPr id="145" name="Straight Connector 144">
            <a:extLst>
              <a:ext uri="{FF2B5EF4-FFF2-40B4-BE49-F238E27FC236}">
                <a16:creationId xmlns:a16="http://schemas.microsoft.com/office/drawing/2014/main" id="{C1BDDEDB-A7B3-481F-B779-921D7765F0F6}"/>
              </a:ext>
            </a:extLst>
          </p:cNvPr>
          <p:cNvCxnSpPr/>
          <p:nvPr/>
        </p:nvCxnSpPr>
        <p:spPr>
          <a:xfrm rot="7200000" flipV="1">
            <a:off x="4128256" y="2737837"/>
            <a:ext cx="737" cy="233888"/>
          </a:xfrm>
          <a:prstGeom prst="line">
            <a:avLst/>
          </a:prstGeom>
          <a:noFill/>
          <a:ln w="50800" cap="flat" cmpd="sng" algn="ctr">
            <a:solidFill>
              <a:srgbClr val="71C5E8"/>
            </a:solidFill>
            <a:prstDash val="solid"/>
          </a:ln>
          <a:effectLst/>
        </p:spPr>
      </p:cxnSp>
      <p:sp>
        <p:nvSpPr>
          <p:cNvPr id="146" name="Oval 145">
            <a:extLst>
              <a:ext uri="{FF2B5EF4-FFF2-40B4-BE49-F238E27FC236}">
                <a16:creationId xmlns:a16="http://schemas.microsoft.com/office/drawing/2014/main" id="{86EF456C-B085-45AB-94B5-62AA423D53FF}"/>
              </a:ext>
            </a:extLst>
          </p:cNvPr>
          <p:cNvSpPr/>
          <p:nvPr/>
        </p:nvSpPr>
        <p:spPr>
          <a:xfrm rot="7200000" flipV="1">
            <a:off x="3470038" y="2350268"/>
            <a:ext cx="617220" cy="617220"/>
          </a:xfrm>
          <a:prstGeom prst="ellipse">
            <a:avLst/>
          </a:prstGeom>
          <a:solidFill>
            <a:srgbClr val="FFFFFF"/>
          </a:solidFill>
          <a:ln w="50800" cap="flat" cmpd="sng" algn="ctr">
            <a:solidFill>
              <a:srgbClr val="71C5E8"/>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350">
              <a:solidFill>
                <a:srgbClr val="FFFFFF"/>
              </a:solidFill>
              <a:latin typeface="Arial"/>
            </a:endParaRPr>
          </a:p>
        </p:txBody>
      </p:sp>
      <p:sp>
        <p:nvSpPr>
          <p:cNvPr id="147" name="TextBox 146">
            <a:extLst>
              <a:ext uri="{FF2B5EF4-FFF2-40B4-BE49-F238E27FC236}">
                <a16:creationId xmlns:a16="http://schemas.microsoft.com/office/drawing/2014/main" id="{B4144EE8-1A8C-4EA9-8F7A-74D476E69D64}"/>
              </a:ext>
            </a:extLst>
          </p:cNvPr>
          <p:cNvSpPr txBox="1"/>
          <p:nvPr/>
        </p:nvSpPr>
        <p:spPr>
          <a:xfrm>
            <a:off x="6022406" y="3659559"/>
            <a:ext cx="2067223" cy="830997"/>
          </a:xfrm>
          <a:prstGeom prst="rect">
            <a:avLst/>
          </a:prstGeom>
          <a:noFill/>
        </p:spPr>
        <p:txBody>
          <a:bodyPr wrap="square" lIns="137160" rIns="137160" rtlCol="0">
            <a:spAutoFit/>
          </a:bodyPr>
          <a:lstStyle/>
          <a:p>
            <a:pPr defTabSz="685800">
              <a:defRPr/>
            </a:pPr>
            <a:r>
              <a:rPr lang="en-US" sz="1200" b="1">
                <a:solidFill>
                  <a:srgbClr val="303030">
                    <a:lumMod val="65000"/>
                    <a:lumOff val="35000"/>
                  </a:srgbClr>
                </a:solidFill>
                <a:latin typeface="Arial"/>
              </a:rPr>
              <a:t>Email</a:t>
            </a:r>
          </a:p>
          <a:p>
            <a:pPr defTabSz="685800">
              <a:defRPr/>
            </a:pPr>
            <a:r>
              <a:rPr lang="en-US" sz="1200">
                <a:solidFill>
                  <a:srgbClr val="303030">
                    <a:lumMod val="65000"/>
                    <a:lumOff val="35000"/>
                  </a:srgbClr>
                </a:solidFill>
                <a:latin typeface="Arial"/>
              </a:rPr>
              <a:t>Message your doctor’s </a:t>
            </a:r>
            <a:br>
              <a:rPr lang="en-US" sz="1200">
                <a:solidFill>
                  <a:srgbClr val="303030">
                    <a:lumMod val="65000"/>
                    <a:lumOff val="35000"/>
                  </a:srgbClr>
                </a:solidFill>
                <a:latin typeface="Arial"/>
              </a:rPr>
            </a:br>
            <a:r>
              <a:rPr lang="en-US" sz="1200">
                <a:solidFill>
                  <a:srgbClr val="303030">
                    <a:lumMod val="65000"/>
                    <a:lumOff val="35000"/>
                  </a:srgbClr>
                </a:solidFill>
                <a:latin typeface="Arial"/>
              </a:rPr>
              <a:t>office with nonurgent </a:t>
            </a:r>
            <a:br>
              <a:rPr lang="en-US" sz="1200">
                <a:solidFill>
                  <a:srgbClr val="303030">
                    <a:lumMod val="65000"/>
                    <a:lumOff val="35000"/>
                  </a:srgbClr>
                </a:solidFill>
                <a:latin typeface="Arial"/>
              </a:rPr>
            </a:br>
            <a:r>
              <a:rPr lang="en-US" sz="1200">
                <a:solidFill>
                  <a:srgbClr val="303030">
                    <a:lumMod val="65000"/>
                    <a:lumOff val="35000"/>
                  </a:srgbClr>
                </a:solidFill>
                <a:latin typeface="Arial"/>
              </a:rPr>
              <a:t>questions, anytime.</a:t>
            </a:r>
            <a:r>
              <a:rPr lang="en-US" sz="1200" baseline="30000">
                <a:solidFill>
                  <a:srgbClr val="303030">
                    <a:lumMod val="65000"/>
                    <a:lumOff val="35000"/>
                  </a:srgbClr>
                </a:solidFill>
                <a:latin typeface="Arial"/>
              </a:rPr>
              <a:t>1</a:t>
            </a:r>
          </a:p>
        </p:txBody>
      </p:sp>
      <p:cxnSp>
        <p:nvCxnSpPr>
          <p:cNvPr id="148" name="Straight Connector 147">
            <a:extLst>
              <a:ext uri="{FF2B5EF4-FFF2-40B4-BE49-F238E27FC236}">
                <a16:creationId xmlns:a16="http://schemas.microsoft.com/office/drawing/2014/main" id="{0FC2B64F-9F23-405D-9B55-15123ACD7F11}"/>
              </a:ext>
            </a:extLst>
          </p:cNvPr>
          <p:cNvCxnSpPr/>
          <p:nvPr/>
        </p:nvCxnSpPr>
        <p:spPr>
          <a:xfrm rot="7200000" flipV="1">
            <a:off x="3778648" y="2658878"/>
            <a:ext cx="0" cy="0"/>
          </a:xfrm>
          <a:prstGeom prst="line">
            <a:avLst/>
          </a:prstGeom>
          <a:noFill/>
          <a:ln w="25400" cap="flat" cmpd="sng" algn="ctr">
            <a:solidFill>
              <a:srgbClr val="008578"/>
            </a:solidFill>
            <a:prstDash val="solid"/>
          </a:ln>
          <a:effectLst>
            <a:outerShdw blurRad="40000" dist="20000" dir="5400000" rotWithShape="0">
              <a:srgbClr val="000000">
                <a:alpha val="38000"/>
              </a:srgbClr>
            </a:outerShdw>
          </a:effectLst>
        </p:spPr>
      </p:cxnSp>
      <p:sp>
        <p:nvSpPr>
          <p:cNvPr id="149" name="TextBox 148">
            <a:extLst>
              <a:ext uri="{FF2B5EF4-FFF2-40B4-BE49-F238E27FC236}">
                <a16:creationId xmlns:a16="http://schemas.microsoft.com/office/drawing/2014/main" id="{BD67CC47-2302-41EB-B0E9-CFFFC3168068}"/>
              </a:ext>
            </a:extLst>
          </p:cNvPr>
          <p:cNvSpPr txBox="1"/>
          <p:nvPr/>
        </p:nvSpPr>
        <p:spPr>
          <a:xfrm>
            <a:off x="1412430" y="2351853"/>
            <a:ext cx="2037225" cy="761747"/>
          </a:xfrm>
          <a:prstGeom prst="rect">
            <a:avLst/>
          </a:prstGeom>
          <a:noFill/>
        </p:spPr>
        <p:txBody>
          <a:bodyPr wrap="square" lIns="137160" rIns="137160" rtlCol="0">
            <a:spAutoFit/>
          </a:bodyPr>
          <a:lstStyle/>
          <a:p>
            <a:pPr algn="r" defTabSz="685800">
              <a:defRPr/>
            </a:pPr>
            <a:r>
              <a:rPr lang="en-US" sz="1200" b="1">
                <a:solidFill>
                  <a:srgbClr val="303030">
                    <a:lumMod val="65000"/>
                    <a:lumOff val="35000"/>
                  </a:srgbClr>
                </a:solidFill>
                <a:latin typeface="Arial"/>
              </a:rPr>
              <a:t>In Person</a:t>
            </a:r>
          </a:p>
          <a:p>
            <a:pPr algn="r" defTabSz="685800">
              <a:defRPr/>
            </a:pPr>
            <a:r>
              <a:rPr lang="en-US" sz="1200">
                <a:solidFill>
                  <a:srgbClr val="303030">
                    <a:lumMod val="65000"/>
                    <a:lumOff val="35000"/>
                  </a:srgbClr>
                </a:solidFill>
                <a:latin typeface="Arial"/>
              </a:rPr>
              <a:t>Same-day appointments are often available.</a:t>
            </a:r>
          </a:p>
          <a:p>
            <a:pPr algn="r" defTabSz="685800">
              <a:defRPr/>
            </a:pPr>
            <a:endParaRPr lang="en-US" sz="750">
              <a:solidFill>
                <a:srgbClr val="002060"/>
              </a:solidFill>
              <a:latin typeface="Arial"/>
              <a:cs typeface="Arial"/>
            </a:endParaRPr>
          </a:p>
        </p:txBody>
      </p:sp>
      <p:sp>
        <p:nvSpPr>
          <p:cNvPr id="150" name="TextBox 149">
            <a:extLst>
              <a:ext uri="{FF2B5EF4-FFF2-40B4-BE49-F238E27FC236}">
                <a16:creationId xmlns:a16="http://schemas.microsoft.com/office/drawing/2014/main" id="{3163993F-3D01-41DA-864E-D59C08BA53C3}"/>
              </a:ext>
            </a:extLst>
          </p:cNvPr>
          <p:cNvSpPr txBox="1"/>
          <p:nvPr/>
        </p:nvSpPr>
        <p:spPr>
          <a:xfrm>
            <a:off x="5028295" y="1543502"/>
            <a:ext cx="2463283" cy="646331"/>
          </a:xfrm>
          <a:prstGeom prst="rect">
            <a:avLst/>
          </a:prstGeom>
          <a:noFill/>
        </p:spPr>
        <p:txBody>
          <a:bodyPr wrap="square" lIns="137160" rIns="137160" rtlCol="0">
            <a:spAutoFit/>
          </a:bodyPr>
          <a:lstStyle/>
          <a:p>
            <a:pPr defTabSz="685800">
              <a:defRPr/>
            </a:pPr>
            <a:r>
              <a:rPr lang="en-US" sz="1200" b="1">
                <a:solidFill>
                  <a:srgbClr val="303030">
                    <a:lumMod val="65000"/>
                    <a:lumOff val="35000"/>
                  </a:srgbClr>
                </a:solidFill>
                <a:latin typeface="Arial"/>
              </a:rPr>
              <a:t>Phone</a:t>
            </a:r>
          </a:p>
          <a:p>
            <a:pPr defTabSz="685800">
              <a:defRPr/>
            </a:pPr>
            <a:r>
              <a:rPr lang="en-US" sz="1200">
                <a:solidFill>
                  <a:srgbClr val="303030">
                    <a:lumMod val="65000"/>
                    <a:lumOff val="35000"/>
                  </a:srgbClr>
                </a:solidFill>
                <a:latin typeface="Arial"/>
              </a:rPr>
              <a:t>Save an office visit by scheduling a call with a doctor.</a:t>
            </a:r>
            <a:r>
              <a:rPr lang="en-US" sz="1200" baseline="30000">
                <a:solidFill>
                  <a:srgbClr val="303030">
                    <a:lumMod val="65000"/>
                    <a:lumOff val="35000"/>
                  </a:srgbClr>
                </a:solidFill>
                <a:latin typeface="Arial"/>
              </a:rPr>
              <a:t>1</a:t>
            </a:r>
          </a:p>
        </p:txBody>
      </p:sp>
      <p:pic>
        <p:nvPicPr>
          <p:cNvPr id="151" name="Picture 150">
            <a:extLst>
              <a:ext uri="{FF2B5EF4-FFF2-40B4-BE49-F238E27FC236}">
                <a16:creationId xmlns:a16="http://schemas.microsoft.com/office/drawing/2014/main" id="{9305F8F1-2022-456A-8DC5-85FBFEE7B810}"/>
              </a:ext>
            </a:extLst>
          </p:cNvPr>
          <p:cNvPicPr>
            <a:picLocks noChangeAspect="1"/>
          </p:cNvPicPr>
          <p:nvPr/>
        </p:nvPicPr>
        <p:blipFill>
          <a:blip r:embed="rId4"/>
          <a:stretch>
            <a:fillRect/>
          </a:stretch>
        </p:blipFill>
        <p:spPr>
          <a:xfrm>
            <a:off x="4513944" y="1812680"/>
            <a:ext cx="514350" cy="514350"/>
          </a:xfrm>
          <a:prstGeom prst="rect">
            <a:avLst/>
          </a:prstGeom>
        </p:spPr>
      </p:pic>
      <p:pic>
        <p:nvPicPr>
          <p:cNvPr id="152" name="Picture 151">
            <a:extLst>
              <a:ext uri="{FF2B5EF4-FFF2-40B4-BE49-F238E27FC236}">
                <a16:creationId xmlns:a16="http://schemas.microsoft.com/office/drawing/2014/main" id="{C4F05940-D3EB-4DE0-8465-5CB7587D80A1}"/>
              </a:ext>
            </a:extLst>
          </p:cNvPr>
          <p:cNvPicPr>
            <a:picLocks noChangeAspect="1"/>
          </p:cNvPicPr>
          <p:nvPr/>
        </p:nvPicPr>
        <p:blipFill>
          <a:blip r:embed="rId5"/>
          <a:stretch>
            <a:fillRect/>
          </a:stretch>
        </p:blipFill>
        <p:spPr>
          <a:xfrm>
            <a:off x="5483192" y="3547711"/>
            <a:ext cx="514350" cy="514350"/>
          </a:xfrm>
          <a:prstGeom prst="rect">
            <a:avLst/>
          </a:prstGeom>
        </p:spPr>
      </p:pic>
      <p:pic>
        <p:nvPicPr>
          <p:cNvPr id="153" name="Picture 152">
            <a:extLst>
              <a:ext uri="{FF2B5EF4-FFF2-40B4-BE49-F238E27FC236}">
                <a16:creationId xmlns:a16="http://schemas.microsoft.com/office/drawing/2014/main" id="{22CDF1FF-1B87-4A3B-8938-A7987E971CA5}"/>
              </a:ext>
            </a:extLst>
          </p:cNvPr>
          <p:cNvPicPr>
            <a:picLocks noChangeAspect="1"/>
          </p:cNvPicPr>
          <p:nvPr/>
        </p:nvPicPr>
        <p:blipFill>
          <a:blip r:embed="rId6"/>
          <a:stretch>
            <a:fillRect/>
          </a:stretch>
        </p:blipFill>
        <p:spPr>
          <a:xfrm>
            <a:off x="4513944" y="4102244"/>
            <a:ext cx="514350" cy="514350"/>
          </a:xfrm>
          <a:prstGeom prst="rect">
            <a:avLst/>
          </a:prstGeom>
        </p:spPr>
      </p:pic>
      <p:pic>
        <p:nvPicPr>
          <p:cNvPr id="154" name="Picture 153">
            <a:extLst>
              <a:ext uri="{FF2B5EF4-FFF2-40B4-BE49-F238E27FC236}">
                <a16:creationId xmlns:a16="http://schemas.microsoft.com/office/drawing/2014/main" id="{02129E17-B67A-4DE1-B151-4DF6BFCF7282}"/>
              </a:ext>
            </a:extLst>
          </p:cNvPr>
          <p:cNvPicPr>
            <a:picLocks noChangeAspect="1"/>
          </p:cNvPicPr>
          <p:nvPr/>
        </p:nvPicPr>
        <p:blipFill>
          <a:blip r:embed="rId7"/>
          <a:stretch>
            <a:fillRect/>
          </a:stretch>
        </p:blipFill>
        <p:spPr>
          <a:xfrm>
            <a:off x="3526805" y="3549165"/>
            <a:ext cx="514350" cy="514350"/>
          </a:xfrm>
          <a:prstGeom prst="rect">
            <a:avLst/>
          </a:prstGeom>
        </p:spPr>
      </p:pic>
      <p:pic>
        <p:nvPicPr>
          <p:cNvPr id="155" name="Picture 154">
            <a:extLst>
              <a:ext uri="{FF2B5EF4-FFF2-40B4-BE49-F238E27FC236}">
                <a16:creationId xmlns:a16="http://schemas.microsoft.com/office/drawing/2014/main" id="{BF564A64-28D4-4F99-8BBD-237626B76C0C}"/>
              </a:ext>
            </a:extLst>
          </p:cNvPr>
          <p:cNvPicPr>
            <a:picLocks noChangeAspect="1"/>
          </p:cNvPicPr>
          <p:nvPr/>
        </p:nvPicPr>
        <p:blipFill>
          <a:blip r:embed="rId8"/>
          <a:stretch>
            <a:fillRect/>
          </a:stretch>
        </p:blipFill>
        <p:spPr>
          <a:xfrm>
            <a:off x="3521473" y="2401703"/>
            <a:ext cx="514350" cy="514350"/>
          </a:xfrm>
          <a:prstGeom prst="rect">
            <a:avLst/>
          </a:prstGeom>
        </p:spPr>
      </p:pic>
      <p:sp>
        <p:nvSpPr>
          <p:cNvPr id="156" name="Oval 155">
            <a:extLst>
              <a:ext uri="{FF2B5EF4-FFF2-40B4-BE49-F238E27FC236}">
                <a16:creationId xmlns:a16="http://schemas.microsoft.com/office/drawing/2014/main" id="{E131D2AA-AEFC-43EA-9FC7-0E71927B423C}"/>
              </a:ext>
            </a:extLst>
          </p:cNvPr>
          <p:cNvSpPr/>
          <p:nvPr/>
        </p:nvSpPr>
        <p:spPr>
          <a:xfrm rot="3600000">
            <a:off x="5456378" y="2346938"/>
            <a:ext cx="617220" cy="617220"/>
          </a:xfrm>
          <a:prstGeom prst="ellipse">
            <a:avLst/>
          </a:prstGeom>
          <a:solidFill>
            <a:srgbClr val="FFFFFF"/>
          </a:solidFill>
          <a:ln w="50800" cap="flat" cmpd="sng" algn="ctr">
            <a:solidFill>
              <a:srgbClr val="71C5E8"/>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350">
              <a:solidFill>
                <a:srgbClr val="FFFFFF"/>
              </a:solidFill>
              <a:latin typeface="Arial"/>
            </a:endParaRPr>
          </a:p>
        </p:txBody>
      </p:sp>
      <p:pic>
        <p:nvPicPr>
          <p:cNvPr id="157" name="Picture 156">
            <a:extLst>
              <a:ext uri="{FF2B5EF4-FFF2-40B4-BE49-F238E27FC236}">
                <a16:creationId xmlns:a16="http://schemas.microsoft.com/office/drawing/2014/main" id="{58DDD244-CEF9-423A-9458-D1396BBCF4DF}"/>
              </a:ext>
            </a:extLst>
          </p:cNvPr>
          <p:cNvPicPr>
            <a:picLocks noChangeAspect="1"/>
          </p:cNvPicPr>
          <p:nvPr/>
        </p:nvPicPr>
        <p:blipFill>
          <a:blip r:embed="rId9"/>
          <a:stretch>
            <a:fillRect/>
          </a:stretch>
        </p:blipFill>
        <p:spPr>
          <a:xfrm>
            <a:off x="5507813" y="2398373"/>
            <a:ext cx="514350" cy="514350"/>
          </a:xfrm>
          <a:prstGeom prst="rect">
            <a:avLst/>
          </a:prstGeom>
        </p:spPr>
      </p:pic>
      <p:pic>
        <p:nvPicPr>
          <p:cNvPr id="159" name="Picture 10">
            <a:extLst>
              <a:ext uri="{FF2B5EF4-FFF2-40B4-BE49-F238E27FC236}">
                <a16:creationId xmlns:a16="http://schemas.microsoft.com/office/drawing/2014/main" id="{31133DF3-D1F1-462F-A644-AE2C924203B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78830" y="4616596"/>
            <a:ext cx="484748" cy="484748"/>
          </a:xfrm>
          <a:prstGeom prst="rect">
            <a:avLst/>
          </a:prstGeom>
        </p:spPr>
      </p:pic>
      <p:sp>
        <p:nvSpPr>
          <p:cNvPr id="160" name="TextBox 159">
            <a:extLst>
              <a:ext uri="{FF2B5EF4-FFF2-40B4-BE49-F238E27FC236}">
                <a16:creationId xmlns:a16="http://schemas.microsoft.com/office/drawing/2014/main" id="{457F77DB-97D3-4F66-881C-B837AE419BB0}"/>
              </a:ext>
            </a:extLst>
          </p:cNvPr>
          <p:cNvSpPr txBox="1"/>
          <p:nvPr/>
        </p:nvSpPr>
        <p:spPr>
          <a:xfrm>
            <a:off x="1854781" y="4743554"/>
            <a:ext cx="1170037" cy="253916"/>
          </a:xfrm>
          <a:prstGeom prst="rect">
            <a:avLst/>
          </a:prstGeom>
          <a:noFill/>
        </p:spPr>
        <p:txBody>
          <a:bodyPr wrap="square" rtlCol="0">
            <a:spAutoFit/>
          </a:bodyPr>
          <a:lstStyle/>
          <a:p>
            <a:pPr defTabSz="342900">
              <a:defRPr/>
            </a:pPr>
            <a:r>
              <a:rPr lang="en-US" sz="1050" b="1">
                <a:solidFill>
                  <a:srgbClr val="0070C0"/>
                </a:solidFill>
              </a:rPr>
              <a:t>kp.org/getcare  </a:t>
            </a:r>
          </a:p>
        </p:txBody>
      </p:sp>
      <p:sp>
        <p:nvSpPr>
          <p:cNvPr id="6" name="Title 5">
            <a:extLst>
              <a:ext uri="{FF2B5EF4-FFF2-40B4-BE49-F238E27FC236}">
                <a16:creationId xmlns:a16="http://schemas.microsoft.com/office/drawing/2014/main" id="{A3F99140-88F2-4C0E-B177-73B05893707C}"/>
              </a:ext>
            </a:extLst>
          </p:cNvPr>
          <p:cNvSpPr>
            <a:spLocks noGrp="1"/>
          </p:cNvSpPr>
          <p:nvPr>
            <p:ph type="title"/>
          </p:nvPr>
        </p:nvSpPr>
        <p:spPr/>
        <p:txBody>
          <a:bodyPr>
            <a:normAutofit fontScale="90000"/>
          </a:bodyPr>
          <a:lstStyle/>
          <a:p>
            <a:r>
              <a:rPr lang="en-US"/>
              <a:t>  </a:t>
            </a:r>
          </a:p>
        </p:txBody>
      </p:sp>
      <p:sp>
        <p:nvSpPr>
          <p:cNvPr id="163" name="Title 1">
            <a:extLst>
              <a:ext uri="{FF2B5EF4-FFF2-40B4-BE49-F238E27FC236}">
                <a16:creationId xmlns:a16="http://schemas.microsoft.com/office/drawing/2014/main" id="{B0370528-9F58-4E83-919E-12C976112C38}"/>
              </a:ext>
            </a:extLst>
          </p:cNvPr>
          <p:cNvSpPr txBox="1">
            <a:spLocks/>
          </p:cNvSpPr>
          <p:nvPr/>
        </p:nvSpPr>
        <p:spPr bwMode="auto">
          <a:xfrm>
            <a:off x="1383031" y="1422320"/>
            <a:ext cx="5860256"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800">
                <a:solidFill>
                  <a:srgbClr val="0070C0"/>
                </a:solidFill>
                <a:cs typeface="Arial"/>
              </a:rPr>
              <a:t>Care the way you want it</a:t>
            </a:r>
          </a:p>
        </p:txBody>
      </p:sp>
      <p:sp>
        <p:nvSpPr>
          <p:cNvPr id="45" name="TextBox 44">
            <a:extLst>
              <a:ext uri="{FF2B5EF4-FFF2-40B4-BE49-F238E27FC236}">
                <a16:creationId xmlns:a16="http://schemas.microsoft.com/office/drawing/2014/main" id="{E079CC1C-2D87-42CE-A8A1-2041554D51F4}"/>
              </a:ext>
            </a:extLst>
          </p:cNvPr>
          <p:cNvSpPr txBox="1"/>
          <p:nvPr/>
        </p:nvSpPr>
        <p:spPr>
          <a:xfrm>
            <a:off x="1360143" y="5526983"/>
            <a:ext cx="6204732" cy="276999"/>
          </a:xfrm>
          <a:prstGeom prst="rect">
            <a:avLst/>
          </a:prstGeom>
          <a:noFill/>
        </p:spPr>
        <p:txBody>
          <a:bodyPr wrap="square" rtlCol="0">
            <a:spAutoFit/>
          </a:bodyPr>
          <a:lstStyle/>
          <a:p>
            <a:pPr marL="42863" indent="-42863" defTabSz="342900">
              <a:defRPr/>
            </a:pPr>
            <a:r>
              <a:rPr lang="en-US" sz="600" baseline="30000">
                <a:solidFill>
                  <a:prstClr val="black">
                    <a:lumMod val="50000"/>
                    <a:lumOff val="50000"/>
                  </a:prstClr>
                </a:solidFill>
              </a:rPr>
              <a:t>1 </a:t>
            </a:r>
            <a:r>
              <a:rPr lang="en-US" sz="600">
                <a:solidFill>
                  <a:prstClr val="black">
                    <a:lumMod val="50000"/>
                    <a:lumOff val="50000"/>
                  </a:prstClr>
                </a:solidFill>
              </a:rPr>
              <a:t>These features are available when you receive care at Kaiser Permanente medical offices. </a:t>
            </a:r>
          </a:p>
          <a:p>
            <a:pPr marL="42863" indent="-42863" defTabSz="342900">
              <a:defRPr/>
            </a:pPr>
            <a:r>
              <a:rPr lang="en-US" sz="600" baseline="30000">
                <a:solidFill>
                  <a:prstClr val="black">
                    <a:lumMod val="50000"/>
                    <a:lumOff val="50000"/>
                  </a:prstClr>
                </a:solidFill>
              </a:rPr>
              <a:t>2 </a:t>
            </a:r>
            <a:r>
              <a:rPr lang="en-US" sz="600">
                <a:solidFill>
                  <a:prstClr val="black">
                    <a:lumMod val="50000"/>
                    <a:lumOff val="50000"/>
                  </a:prstClr>
                </a:solidFill>
              </a:rPr>
              <a:t>Check with your doctor’s office to find out if video visits are available to you.</a:t>
            </a:r>
          </a:p>
        </p:txBody>
      </p:sp>
    </p:spTree>
    <p:extLst>
      <p:ext uri="{BB962C8B-B14F-4D97-AF65-F5344CB8AC3E}">
        <p14:creationId xmlns:p14="http://schemas.microsoft.com/office/powerpoint/2010/main" val="1349206313"/>
      </p:ext>
    </p:extLst>
  </p:cSld>
  <p:clrMapOvr>
    <a:masterClrMapping/>
  </p:clrMapOvr>
  <mc:AlternateContent xmlns:mc="http://schemas.openxmlformats.org/markup-compatibility/2006" xmlns:p14="http://schemas.microsoft.com/office/powerpoint/2010/main">
    <mc:Choice Requires="p14">
      <p:transition spd="slow" p14:dur="2000" advTm="19029"/>
    </mc:Choice>
    <mc:Fallback xmlns="">
      <p:transition spd="slow" advTm="190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AB37A-4FDA-4E1E-98CB-48F4A1CB005E}"/>
              </a:ext>
            </a:extLst>
          </p:cNvPr>
          <p:cNvSpPr/>
          <p:nvPr/>
        </p:nvSpPr>
        <p:spPr>
          <a:xfrm>
            <a:off x="1516262" y="2141340"/>
            <a:ext cx="446485" cy="58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a:solidFill>
                <a:prstClr val="white"/>
              </a:solidFill>
              <a:latin typeface="Arial"/>
            </a:endParaRPr>
          </a:p>
        </p:txBody>
      </p:sp>
      <p:sp>
        <p:nvSpPr>
          <p:cNvPr id="20" name="Title 1">
            <a:extLst>
              <a:ext uri="{FF2B5EF4-FFF2-40B4-BE49-F238E27FC236}">
                <a16:creationId xmlns:a16="http://schemas.microsoft.com/office/drawing/2014/main" id="{2289FE77-5EEE-4547-837C-8575083D3B29}"/>
              </a:ext>
            </a:extLst>
          </p:cNvPr>
          <p:cNvSpPr txBox="1">
            <a:spLocks/>
          </p:cNvSpPr>
          <p:nvPr/>
        </p:nvSpPr>
        <p:spPr bwMode="auto">
          <a:xfrm>
            <a:off x="1306478" y="1501192"/>
            <a:ext cx="5620337"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800">
                <a:solidFill>
                  <a:srgbClr val="0070C0"/>
                </a:solidFill>
                <a:cs typeface="Arial"/>
              </a:rPr>
              <a:t>Conveniently located throughout metro Atlanta</a:t>
            </a:r>
          </a:p>
        </p:txBody>
      </p:sp>
      <p:sp>
        <p:nvSpPr>
          <p:cNvPr id="12" name="TextBox 11">
            <a:extLst>
              <a:ext uri="{FF2B5EF4-FFF2-40B4-BE49-F238E27FC236}">
                <a16:creationId xmlns:a16="http://schemas.microsoft.com/office/drawing/2014/main" id="{01386908-1FDA-4146-B60E-704918A09FA5}"/>
              </a:ext>
            </a:extLst>
          </p:cNvPr>
          <p:cNvSpPr txBox="1"/>
          <p:nvPr/>
        </p:nvSpPr>
        <p:spPr>
          <a:xfrm>
            <a:off x="6017930" y="5027843"/>
            <a:ext cx="2168237" cy="253916"/>
          </a:xfrm>
          <a:prstGeom prst="rect">
            <a:avLst/>
          </a:prstGeom>
          <a:noFill/>
        </p:spPr>
        <p:txBody>
          <a:bodyPr wrap="square" rtlCol="0">
            <a:spAutoFit/>
          </a:bodyPr>
          <a:lstStyle/>
          <a:p>
            <a:pPr defTabSz="685800">
              <a:defRPr/>
            </a:pPr>
            <a:r>
              <a:rPr lang="en-US" sz="1050" b="1">
                <a:solidFill>
                  <a:srgbClr val="0070C0"/>
                </a:solidFill>
              </a:rPr>
              <a:t>kp.org/doctorsandlocations </a:t>
            </a:r>
          </a:p>
        </p:txBody>
      </p:sp>
      <p:pic>
        <p:nvPicPr>
          <p:cNvPr id="13" name="Picture 10">
            <a:extLst>
              <a:ext uri="{FF2B5EF4-FFF2-40B4-BE49-F238E27FC236}">
                <a16:creationId xmlns:a16="http://schemas.microsoft.com/office/drawing/2014/main" id="{2533638E-6672-4D8C-9C3C-94E3B03496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67419" y="4900885"/>
            <a:ext cx="484748" cy="484748"/>
          </a:xfrm>
          <a:prstGeom prst="rect">
            <a:avLst/>
          </a:prstGeom>
        </p:spPr>
      </p:pic>
      <p:pic>
        <p:nvPicPr>
          <p:cNvPr id="6" name="Picture 5">
            <a:extLst>
              <a:ext uri="{FF2B5EF4-FFF2-40B4-BE49-F238E27FC236}">
                <a16:creationId xmlns:a16="http://schemas.microsoft.com/office/drawing/2014/main" id="{4870287C-88D0-4636-E38B-36ECE62FA4A5}"/>
              </a:ext>
            </a:extLst>
          </p:cNvPr>
          <p:cNvPicPr>
            <a:picLocks noChangeAspect="1"/>
          </p:cNvPicPr>
          <p:nvPr/>
        </p:nvPicPr>
        <p:blipFill>
          <a:blip r:embed="rId5"/>
          <a:stretch>
            <a:fillRect/>
          </a:stretch>
        </p:blipFill>
        <p:spPr>
          <a:xfrm>
            <a:off x="375337" y="1935735"/>
            <a:ext cx="5112575" cy="3156533"/>
          </a:xfrm>
          <a:prstGeom prst="rect">
            <a:avLst/>
          </a:prstGeom>
        </p:spPr>
      </p:pic>
      <p:pic>
        <p:nvPicPr>
          <p:cNvPr id="8" name="Picture 7">
            <a:extLst>
              <a:ext uri="{FF2B5EF4-FFF2-40B4-BE49-F238E27FC236}">
                <a16:creationId xmlns:a16="http://schemas.microsoft.com/office/drawing/2014/main" id="{299DD93C-3B8B-A05E-132A-9F0E639B2E75}"/>
              </a:ext>
            </a:extLst>
          </p:cNvPr>
          <p:cNvPicPr>
            <a:picLocks noChangeAspect="1"/>
          </p:cNvPicPr>
          <p:nvPr/>
        </p:nvPicPr>
        <p:blipFill>
          <a:blip r:embed="rId6"/>
          <a:stretch>
            <a:fillRect/>
          </a:stretch>
        </p:blipFill>
        <p:spPr>
          <a:xfrm>
            <a:off x="5769730" y="1990354"/>
            <a:ext cx="2794197" cy="27835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01"/>
    </mc:Choice>
    <mc:Fallback xmlns="">
      <p:transition spd="slow" advTm="4010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127A18-C389-4CBC-BC93-8DEBD6549F03}"/>
              </a:ext>
            </a:extLst>
          </p:cNvPr>
          <p:cNvPicPr>
            <a:picLocks noChangeAspect="1"/>
          </p:cNvPicPr>
          <p:nvPr/>
        </p:nvPicPr>
        <p:blipFill>
          <a:blip r:embed="rId3"/>
          <a:stretch>
            <a:fillRect/>
          </a:stretch>
        </p:blipFill>
        <p:spPr>
          <a:xfrm>
            <a:off x="2984878" y="5176941"/>
            <a:ext cx="4265009" cy="631387"/>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1" y="2927362"/>
            <a:ext cx="2893166" cy="192812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a16="http://schemas.microsoft.com/office/drawing/2014/main" id="{7D86ED6A-FB83-46D8-A58B-B6EA84E105F6}"/>
              </a:ext>
            </a:extLst>
          </p:cNvPr>
          <p:cNvSpPr txBox="1">
            <a:spLocks/>
          </p:cNvSpPr>
          <p:nvPr/>
        </p:nvSpPr>
        <p:spPr>
          <a:xfrm>
            <a:off x="1211580" y="1265919"/>
            <a:ext cx="6172200" cy="433564"/>
          </a:xfrm>
          <a:prstGeom prst="rect">
            <a:avLst/>
          </a:prstGeom>
        </p:spPr>
        <p:txBody>
          <a:bodyPr vert="horz" lIns="68580" tIns="34290" rIns="68580" bIns="34290" rtlCol="0" anchor="ctr">
            <a:noAutofit/>
          </a:bodyPr>
          <a:lstStyle>
            <a:lvl1pPr algn="l" defTabSz="457200" rtl="0" eaLnBrk="1" latinLnBrk="0" hangingPunct="1">
              <a:spcBef>
                <a:spcPct val="0"/>
              </a:spcBef>
              <a:buNone/>
              <a:defRPr sz="3000" b="0" i="0" kern="1200">
                <a:solidFill>
                  <a:schemeClr val="tx1">
                    <a:lumMod val="75000"/>
                    <a:lumOff val="25000"/>
                  </a:schemeClr>
                </a:solidFill>
                <a:latin typeface="Arial"/>
                <a:ea typeface="+mj-ea"/>
                <a:cs typeface="Arial"/>
              </a:defRPr>
            </a:lvl1pPr>
          </a:lstStyle>
          <a:p>
            <a:pPr>
              <a:defRPr/>
            </a:pPr>
            <a:r>
              <a:rPr lang="en-US" sz="1800">
                <a:solidFill>
                  <a:srgbClr val="0070C0"/>
                </a:solidFill>
                <a:latin typeface="Arial" charset="0"/>
                <a:ea typeface="MS PGothic" charset="0"/>
              </a:rPr>
              <a:t>Comprehensive Medical Centers</a:t>
            </a:r>
          </a:p>
        </p:txBody>
      </p:sp>
      <p:pic>
        <p:nvPicPr>
          <p:cNvPr id="10" name="Picture 9">
            <a:extLst>
              <a:ext uri="{FF2B5EF4-FFF2-40B4-BE49-F238E27FC236}">
                <a16:creationId xmlns:a16="http://schemas.microsoft.com/office/drawing/2014/main" id="{D184DF04-9CC3-44A9-9C46-A4DB514F588C}"/>
              </a:ext>
            </a:extLst>
          </p:cNvPr>
          <p:cNvPicPr>
            <a:picLocks noChangeAspect="1"/>
          </p:cNvPicPr>
          <p:nvPr/>
        </p:nvPicPr>
        <p:blipFill>
          <a:blip r:embed="rId5"/>
          <a:stretch>
            <a:fillRect/>
          </a:stretch>
        </p:blipFill>
        <p:spPr>
          <a:xfrm>
            <a:off x="1211581" y="1733563"/>
            <a:ext cx="1453896" cy="3907142"/>
          </a:xfrm>
          <a:prstGeom prst="rect">
            <a:avLst/>
          </a:prstGeom>
        </p:spPr>
      </p:pic>
      <p:pic>
        <p:nvPicPr>
          <p:cNvPr id="8" name="Picture 7">
            <a:extLst>
              <a:ext uri="{FF2B5EF4-FFF2-40B4-BE49-F238E27FC236}">
                <a16:creationId xmlns:a16="http://schemas.microsoft.com/office/drawing/2014/main" id="{B9BBF3D3-1E98-4D10-9149-3BE120FBDD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975" y="1733564"/>
            <a:ext cx="3323246" cy="2215497"/>
          </a:xfrm>
          <a:prstGeom prst="rect">
            <a:avLst/>
          </a:prstGeom>
          <a:noFill/>
          <a:ln>
            <a:noFill/>
          </a:ln>
          <a:effectLst>
            <a:outerShdw blurRad="63500" sx="102000" sy="102000" algn="ctr" rotWithShape="0">
              <a:prstClr val="black">
                <a:alpha val="40000"/>
              </a:prstClr>
            </a:outerShdw>
          </a:effectLst>
        </p:spPr>
      </p:pic>
      <p:sp>
        <p:nvSpPr>
          <p:cNvPr id="13" name="Slide Number Placeholder 4">
            <a:extLst>
              <a:ext uri="{FF2B5EF4-FFF2-40B4-BE49-F238E27FC236}">
                <a16:creationId xmlns:a16="http://schemas.microsoft.com/office/drawing/2014/main" id="{6D5BFEE3-A049-4B73-8DD7-E3F9066799EB}"/>
              </a:ext>
            </a:extLst>
          </p:cNvPr>
          <p:cNvSpPr txBox="1">
            <a:spLocks/>
          </p:cNvSpPr>
          <p:nvPr/>
        </p:nvSpPr>
        <p:spPr>
          <a:xfrm>
            <a:off x="1327472" y="5634013"/>
            <a:ext cx="368741" cy="273844"/>
          </a:xfrm>
          <a:prstGeom prst="rect">
            <a:avLst/>
          </a:prstGeom>
        </p:spPr>
        <p:txBody>
          <a:bodyPr/>
          <a:lstStyle>
            <a:defPPr>
              <a:defRPr lang="en-US"/>
            </a:defPPr>
            <a:lvl1pPr marL="0" algn="l" defTabSz="767951" rtl="0" eaLnBrk="1" latinLnBrk="0" hangingPunct="1">
              <a:defRPr sz="1512" kern="1200">
                <a:solidFill>
                  <a:schemeClr val="tx1"/>
                </a:solidFill>
                <a:latin typeface="+mn-lt"/>
                <a:ea typeface="+mn-ea"/>
                <a:cs typeface="+mn-cs"/>
              </a:defRPr>
            </a:lvl1pPr>
            <a:lvl2pPr marL="383976" algn="l" defTabSz="767951" rtl="0" eaLnBrk="1" latinLnBrk="0" hangingPunct="1">
              <a:defRPr sz="1512" kern="1200">
                <a:solidFill>
                  <a:schemeClr val="tx1"/>
                </a:solidFill>
                <a:latin typeface="+mn-lt"/>
                <a:ea typeface="+mn-ea"/>
                <a:cs typeface="+mn-cs"/>
              </a:defRPr>
            </a:lvl2pPr>
            <a:lvl3pPr marL="767951" algn="l" defTabSz="767951" rtl="0" eaLnBrk="1" latinLnBrk="0" hangingPunct="1">
              <a:defRPr sz="1512" kern="1200">
                <a:solidFill>
                  <a:schemeClr val="tx1"/>
                </a:solidFill>
                <a:latin typeface="+mn-lt"/>
                <a:ea typeface="+mn-ea"/>
                <a:cs typeface="+mn-cs"/>
              </a:defRPr>
            </a:lvl3pPr>
            <a:lvl4pPr marL="1151927" algn="l" defTabSz="767951" rtl="0" eaLnBrk="1" latinLnBrk="0" hangingPunct="1">
              <a:defRPr sz="1512" kern="1200">
                <a:solidFill>
                  <a:schemeClr val="tx1"/>
                </a:solidFill>
                <a:latin typeface="+mn-lt"/>
                <a:ea typeface="+mn-ea"/>
                <a:cs typeface="+mn-cs"/>
              </a:defRPr>
            </a:lvl4pPr>
            <a:lvl5pPr marL="1535903" algn="l" defTabSz="767951" rtl="0" eaLnBrk="1" latinLnBrk="0" hangingPunct="1">
              <a:defRPr sz="1512" kern="1200">
                <a:solidFill>
                  <a:schemeClr val="tx1"/>
                </a:solidFill>
                <a:latin typeface="+mn-lt"/>
                <a:ea typeface="+mn-ea"/>
                <a:cs typeface="+mn-cs"/>
              </a:defRPr>
            </a:lvl5pPr>
            <a:lvl6pPr marL="1919879" algn="l" defTabSz="767951" rtl="0" eaLnBrk="1" latinLnBrk="0" hangingPunct="1">
              <a:defRPr sz="1512" kern="1200">
                <a:solidFill>
                  <a:schemeClr val="tx1"/>
                </a:solidFill>
                <a:latin typeface="+mn-lt"/>
                <a:ea typeface="+mn-ea"/>
                <a:cs typeface="+mn-cs"/>
              </a:defRPr>
            </a:lvl6pPr>
            <a:lvl7pPr marL="2303854" algn="l" defTabSz="767951" rtl="0" eaLnBrk="1" latinLnBrk="0" hangingPunct="1">
              <a:defRPr sz="1512" kern="1200">
                <a:solidFill>
                  <a:schemeClr val="tx1"/>
                </a:solidFill>
                <a:latin typeface="+mn-lt"/>
                <a:ea typeface="+mn-ea"/>
                <a:cs typeface="+mn-cs"/>
              </a:defRPr>
            </a:lvl7pPr>
            <a:lvl8pPr marL="2687830" algn="l" defTabSz="767951" rtl="0" eaLnBrk="1" latinLnBrk="0" hangingPunct="1">
              <a:defRPr sz="1512" kern="1200">
                <a:solidFill>
                  <a:schemeClr val="tx1"/>
                </a:solidFill>
                <a:latin typeface="+mn-lt"/>
                <a:ea typeface="+mn-ea"/>
                <a:cs typeface="+mn-cs"/>
              </a:defRPr>
            </a:lvl8pPr>
            <a:lvl9pPr marL="3071806" algn="l" defTabSz="767951" rtl="0" eaLnBrk="1" latinLnBrk="0" hangingPunct="1">
              <a:defRPr sz="1512" kern="1200">
                <a:solidFill>
                  <a:schemeClr val="tx1"/>
                </a:solidFill>
                <a:latin typeface="+mn-lt"/>
                <a:ea typeface="+mn-ea"/>
                <a:cs typeface="+mn-cs"/>
              </a:defRPr>
            </a:lvl9pPr>
          </a:lstStyle>
          <a:p>
            <a:pPr fontAlgn="auto">
              <a:spcBef>
                <a:spcPts val="0"/>
              </a:spcBef>
              <a:spcAft>
                <a:spcPts val="0"/>
              </a:spcAft>
              <a:defRPr/>
            </a:pPr>
            <a:fld id="{8C8B385D-DF67-E241-B0BF-76B80A8E743B}" type="slidenum">
              <a:rPr lang="en-US" sz="900">
                <a:solidFill>
                  <a:srgbClr val="000000">
                    <a:tint val="75000"/>
                  </a:srgbClr>
                </a:solidFill>
                <a:latin typeface="Arial"/>
              </a:rPr>
              <a:pPr fontAlgn="auto">
                <a:spcBef>
                  <a:spcPts val="0"/>
                </a:spcBef>
                <a:spcAft>
                  <a:spcPts val="0"/>
                </a:spcAft>
                <a:defRPr/>
              </a:pPr>
              <a:t>18</a:t>
            </a:fld>
            <a:endParaRPr lang="en-US" sz="900">
              <a:solidFill>
                <a:srgbClr val="000000">
                  <a:tint val="75000"/>
                </a:srgbClr>
              </a:solidFill>
              <a:latin typeface="Arial"/>
            </a:endParaRPr>
          </a:p>
        </p:txBody>
      </p:sp>
      <p:sp>
        <p:nvSpPr>
          <p:cNvPr id="15" name="Rounded Rectangle 56">
            <a:extLst>
              <a:ext uri="{FF2B5EF4-FFF2-40B4-BE49-F238E27FC236}">
                <a16:creationId xmlns:a16="http://schemas.microsoft.com/office/drawing/2014/main" id="{6DD221F7-DF3B-4736-A36E-6BB529A80319}"/>
              </a:ext>
            </a:extLst>
          </p:cNvPr>
          <p:cNvSpPr/>
          <p:nvPr/>
        </p:nvSpPr>
        <p:spPr>
          <a:xfrm>
            <a:off x="2828123" y="4923649"/>
            <a:ext cx="5104298" cy="231581"/>
          </a:xfrm>
          <a:prstGeom prst="roundRect">
            <a:avLst>
              <a:gd name="adj" fmla="val 10200"/>
            </a:avLst>
          </a:prstGeom>
          <a:solidFill>
            <a:srgbClr val="006BA6"/>
          </a:solidFill>
          <a:ln w="9525" cap="flat" cmpd="sng" algn="ctr">
            <a:noFill/>
            <a:prstDash val="solid"/>
          </a:ln>
          <a:effectLst/>
        </p:spPr>
        <p:txBody>
          <a:bodyPr rtlCol="0" anchor="ctr"/>
          <a:lstStyle/>
          <a:p>
            <a:pPr algn="ctr" defTabSz="685800" fontAlgn="auto">
              <a:spcBef>
                <a:spcPts val="0"/>
              </a:spcBef>
              <a:spcAft>
                <a:spcPts val="0"/>
              </a:spcAft>
              <a:defRPr/>
            </a:pPr>
            <a:r>
              <a:rPr lang="en-US" sz="1500" b="1" kern="0">
                <a:solidFill>
                  <a:srgbClr val="FFFFFF"/>
                </a:solidFill>
                <a:latin typeface="Arial"/>
              </a:rPr>
              <a:t>Care That’s Close By</a:t>
            </a:r>
          </a:p>
        </p:txBody>
      </p:sp>
    </p:spTree>
    <p:extLst>
      <p:ext uri="{BB962C8B-B14F-4D97-AF65-F5344CB8AC3E}">
        <p14:creationId xmlns:p14="http://schemas.microsoft.com/office/powerpoint/2010/main" val="376923429"/>
      </p:ext>
    </p:extLst>
  </p:cSld>
  <p:clrMapOvr>
    <a:masterClrMapping/>
  </p:clrMapOvr>
  <mc:AlternateContent xmlns:mc="http://schemas.openxmlformats.org/markup-compatibility/2006" xmlns:p14="http://schemas.microsoft.com/office/powerpoint/2010/main">
    <mc:Choice Requires="p14">
      <p:transition spd="slow" p14:dur="2000" advTm="56791"/>
    </mc:Choice>
    <mc:Fallback xmlns="">
      <p:transition spd="slow" advTm="5679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4283C-62F9-4A03-8908-8049CAB063DF}"/>
              </a:ext>
            </a:extLst>
          </p:cNvPr>
          <p:cNvPicPr>
            <a:picLocks noChangeAspect="1"/>
          </p:cNvPicPr>
          <p:nvPr/>
        </p:nvPicPr>
        <p:blipFill rotWithShape="1">
          <a:blip r:embed="rId3">
            <a:extLst>
              <a:ext uri="{28A0092B-C50C-407E-A947-70E740481C1C}">
                <a14:useLocalDpi xmlns:a14="http://schemas.microsoft.com/office/drawing/2010/main" val="0"/>
              </a:ext>
            </a:extLst>
          </a:blip>
          <a:srcRect t="26268" b="25729"/>
          <a:stretch/>
        </p:blipFill>
        <p:spPr>
          <a:xfrm>
            <a:off x="4739333" y="4636008"/>
            <a:ext cx="1614389" cy="774954"/>
          </a:xfrm>
          <a:prstGeom prst="rect">
            <a:avLst/>
          </a:prstGeom>
          <a:effectLst/>
        </p:spPr>
      </p:pic>
      <p:pic>
        <p:nvPicPr>
          <p:cNvPr id="14" name="Picture 13">
            <a:extLst>
              <a:ext uri="{FF2B5EF4-FFF2-40B4-BE49-F238E27FC236}">
                <a16:creationId xmlns:a16="http://schemas.microsoft.com/office/drawing/2014/main" id="{6ADFF933-D754-40D0-844E-1E71422DCA69}"/>
              </a:ext>
            </a:extLst>
          </p:cNvPr>
          <p:cNvPicPr>
            <a:picLocks noChangeAspect="1"/>
          </p:cNvPicPr>
          <p:nvPr/>
        </p:nvPicPr>
        <p:blipFill rotWithShape="1">
          <a:blip r:embed="rId4"/>
          <a:srcRect l="11300" t="27812" r="11300" b="29028"/>
          <a:stretch/>
        </p:blipFill>
        <p:spPr>
          <a:xfrm>
            <a:off x="2628406" y="4698933"/>
            <a:ext cx="1816886" cy="531911"/>
          </a:xfrm>
          <a:prstGeom prst="rect">
            <a:avLst/>
          </a:prstGeom>
          <a:effectLst/>
        </p:spPr>
      </p:pic>
      <p:pic>
        <p:nvPicPr>
          <p:cNvPr id="17" name="Picture 16">
            <a:extLst>
              <a:ext uri="{FF2B5EF4-FFF2-40B4-BE49-F238E27FC236}">
                <a16:creationId xmlns:a16="http://schemas.microsoft.com/office/drawing/2014/main" id="{0DC50EFD-E3B5-4273-9490-774D32A97280}"/>
              </a:ext>
            </a:extLst>
          </p:cNvPr>
          <p:cNvPicPr>
            <a:picLocks noChangeAspect="1"/>
          </p:cNvPicPr>
          <p:nvPr/>
        </p:nvPicPr>
        <p:blipFill>
          <a:blip r:embed="rId5"/>
          <a:stretch>
            <a:fillRect/>
          </a:stretch>
        </p:blipFill>
        <p:spPr>
          <a:xfrm>
            <a:off x="1359192" y="3617468"/>
            <a:ext cx="2973484" cy="640694"/>
          </a:xfrm>
          <a:prstGeom prst="rect">
            <a:avLst/>
          </a:prstGeom>
          <a:effectLst/>
        </p:spPr>
      </p:pic>
      <p:pic>
        <p:nvPicPr>
          <p:cNvPr id="3" name="Picture 2">
            <a:extLst>
              <a:ext uri="{FF2B5EF4-FFF2-40B4-BE49-F238E27FC236}">
                <a16:creationId xmlns:a16="http://schemas.microsoft.com/office/drawing/2014/main" id="{F0DBC949-868B-405C-9D3E-F438AEF1C3EB}"/>
              </a:ext>
            </a:extLst>
          </p:cNvPr>
          <p:cNvPicPr>
            <a:picLocks noChangeAspect="1"/>
          </p:cNvPicPr>
          <p:nvPr/>
        </p:nvPicPr>
        <p:blipFill>
          <a:blip r:embed="rId6"/>
          <a:stretch>
            <a:fillRect/>
          </a:stretch>
        </p:blipFill>
        <p:spPr>
          <a:xfrm>
            <a:off x="4811326" y="3569726"/>
            <a:ext cx="2596124" cy="688436"/>
          </a:xfrm>
          <a:prstGeom prst="rect">
            <a:avLst/>
          </a:prstGeom>
          <a:effectLst/>
        </p:spPr>
      </p:pic>
      <p:pic>
        <p:nvPicPr>
          <p:cNvPr id="16" name="Picture 15">
            <a:extLst>
              <a:ext uri="{FF2B5EF4-FFF2-40B4-BE49-F238E27FC236}">
                <a16:creationId xmlns:a16="http://schemas.microsoft.com/office/drawing/2014/main" id="{53AFA5C0-5B6D-4A21-8134-8726C6CF16B1}"/>
              </a:ext>
            </a:extLst>
          </p:cNvPr>
          <p:cNvPicPr>
            <a:picLocks noChangeAspect="1"/>
          </p:cNvPicPr>
          <p:nvPr/>
        </p:nvPicPr>
        <p:blipFill>
          <a:blip r:embed="rId7"/>
          <a:stretch>
            <a:fillRect/>
          </a:stretch>
        </p:blipFill>
        <p:spPr>
          <a:xfrm>
            <a:off x="2529060" y="1893113"/>
            <a:ext cx="3900808" cy="1347422"/>
          </a:xfrm>
          <a:prstGeom prst="rect">
            <a:avLst/>
          </a:prstGeom>
          <a:ln>
            <a:noFill/>
          </a:ln>
          <a:effectLst/>
          <a:scene3d>
            <a:camera prst="orthographicFront">
              <a:rot lat="0" lon="0" rev="0"/>
            </a:camera>
            <a:lightRig rig="glow" dir="t">
              <a:rot lat="0" lon="0" rev="4800000"/>
            </a:lightRig>
          </a:scene3d>
          <a:sp3d prstMaterial="matte">
            <a:bevelT w="127000" h="63500"/>
          </a:sp3d>
        </p:spPr>
      </p:pic>
      <p:sp>
        <p:nvSpPr>
          <p:cNvPr id="10" name="Title 1">
            <a:extLst>
              <a:ext uri="{FF2B5EF4-FFF2-40B4-BE49-F238E27FC236}">
                <a16:creationId xmlns:a16="http://schemas.microsoft.com/office/drawing/2014/main" id="{1B19E3CB-5582-4E4C-9783-A3C4A18E5F02}"/>
              </a:ext>
            </a:extLst>
          </p:cNvPr>
          <p:cNvSpPr txBox="1">
            <a:spLocks/>
          </p:cNvSpPr>
          <p:nvPr/>
        </p:nvSpPr>
        <p:spPr>
          <a:xfrm>
            <a:off x="1359191" y="1307407"/>
            <a:ext cx="6172200" cy="433564"/>
          </a:xfrm>
          <a:prstGeom prst="rect">
            <a:avLst/>
          </a:prstGeom>
        </p:spPr>
        <p:txBody>
          <a:bodyPr vert="horz" lIns="68580" tIns="34290" rIns="68580" bIns="34290" rtlCol="0" anchor="ctr">
            <a:noAutofit/>
          </a:bodyPr>
          <a:lstStyle>
            <a:lvl1pPr algn="l" defTabSz="457200" rtl="0" eaLnBrk="1" latinLnBrk="0" hangingPunct="1">
              <a:spcBef>
                <a:spcPct val="0"/>
              </a:spcBef>
              <a:buNone/>
              <a:defRPr sz="3000" b="0" i="0" kern="1200">
                <a:solidFill>
                  <a:schemeClr val="tx1">
                    <a:lumMod val="75000"/>
                    <a:lumOff val="25000"/>
                  </a:schemeClr>
                </a:solidFill>
                <a:latin typeface="Arial"/>
                <a:ea typeface="+mj-ea"/>
                <a:cs typeface="Arial"/>
              </a:defRPr>
            </a:lvl1pPr>
          </a:lstStyle>
          <a:p>
            <a:pPr>
              <a:defRPr/>
            </a:pPr>
            <a:r>
              <a:rPr lang="en-US" sz="1800">
                <a:solidFill>
                  <a:srgbClr val="0070C0"/>
                </a:solidFill>
                <a:latin typeface="Arial" charset="0"/>
                <a:ea typeface="MS PGothic" charset="0"/>
              </a:rPr>
              <a:t>Hospital Partners</a:t>
            </a:r>
          </a:p>
        </p:txBody>
      </p:sp>
    </p:spTree>
    <p:extLst>
      <p:ext uri="{BB962C8B-B14F-4D97-AF65-F5344CB8AC3E}">
        <p14:creationId xmlns:p14="http://schemas.microsoft.com/office/powerpoint/2010/main" val="639305571"/>
      </p:ext>
    </p:extLst>
  </p:cSld>
  <p:clrMapOvr>
    <a:masterClrMapping/>
  </p:clrMapOvr>
  <mc:AlternateContent xmlns:mc="http://schemas.openxmlformats.org/markup-compatibility/2006" xmlns:p14="http://schemas.microsoft.com/office/powerpoint/2010/main">
    <mc:Choice Requires="p14">
      <p:transition spd="slow" p14:dur="2000" advTm="73457"/>
    </mc:Choice>
    <mc:Fallback xmlns="">
      <p:transition spd="slow" advTm="734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57199"/>
            <a:ext cx="6781800" cy="2466975"/>
          </a:xfrm>
        </p:spPr>
        <p:txBody>
          <a:bodyPr/>
          <a:lstStyle/>
          <a:p>
            <a:r>
              <a:rPr lang="en-US"/>
              <a:t>What will we cover today? </a:t>
            </a:r>
          </a:p>
        </p:txBody>
      </p:sp>
      <p:sp>
        <p:nvSpPr>
          <p:cNvPr id="4" name="Title 2"/>
          <p:cNvSpPr txBox="1">
            <a:spLocks/>
          </p:cNvSpPr>
          <p:nvPr/>
        </p:nvSpPr>
        <p:spPr>
          <a:xfrm>
            <a:off x="533400" y="1143000"/>
            <a:ext cx="7543800" cy="2466975"/>
          </a:xfrm>
          <a:prstGeom prst="rect">
            <a:avLst/>
          </a:prstGeom>
        </p:spPr>
        <p:txBody>
          <a:bodyPr anchor="t"/>
          <a:lstStyle>
            <a:lvl1pPr algn="l" rtl="0" eaLnBrk="1" fontAlgn="base" hangingPunct="1">
              <a:lnSpc>
                <a:spcPts val="3600"/>
              </a:lnSpc>
              <a:spcBef>
                <a:spcPct val="0"/>
              </a:spcBef>
              <a:spcAft>
                <a:spcPct val="0"/>
              </a:spcAft>
              <a:defRPr sz="36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342900" indent="-342900">
              <a:buFont typeface="Arial" panose="020B0604020202020204" pitchFamily="34" charset="0"/>
              <a:buChar char="•"/>
            </a:pPr>
            <a:r>
              <a:rPr lang="en-US" sz="2000" kern="0"/>
              <a:t>2024 Open Enrollment Updates</a:t>
            </a:r>
          </a:p>
          <a:p>
            <a:pPr marL="342900" indent="-342900">
              <a:buFont typeface="Arial" panose="020B0604020202020204" pitchFamily="34" charset="0"/>
              <a:buChar char="•"/>
            </a:pPr>
            <a:r>
              <a:rPr lang="en-US" sz="2000" kern="0"/>
              <a:t>Open Enrollment</a:t>
            </a:r>
          </a:p>
          <a:p>
            <a:pPr marL="342900" indent="-342900">
              <a:buFont typeface="Arial" panose="020B0604020202020204" pitchFamily="34" charset="0"/>
              <a:buChar char="•"/>
            </a:pPr>
            <a:r>
              <a:rPr lang="en-US" sz="2000" kern="0"/>
              <a:t>Tobacco-Use Attestation and Wellness Credit</a:t>
            </a:r>
          </a:p>
          <a:p>
            <a:pPr marL="342900" indent="-342900">
              <a:buFont typeface="Arial" panose="020B0604020202020204" pitchFamily="34" charset="0"/>
              <a:buChar char="•"/>
            </a:pPr>
            <a:r>
              <a:rPr lang="en-US" sz="2000" kern="0"/>
              <a:t>2024 Benefit Information</a:t>
            </a:r>
          </a:p>
          <a:p>
            <a:pPr marL="800100" lvl="1" indent="-342900">
              <a:buFont typeface="Arial" panose="020B0604020202020204" pitchFamily="34" charset="0"/>
              <a:buChar char="•"/>
            </a:pPr>
            <a:r>
              <a:rPr lang="en-US" sz="1600" kern="0"/>
              <a:t>Medical Plans</a:t>
            </a:r>
          </a:p>
          <a:p>
            <a:pPr marL="800100" lvl="1" indent="-342900">
              <a:buFont typeface="Arial" panose="020B0604020202020204" pitchFamily="34" charset="0"/>
              <a:buChar char="•"/>
            </a:pPr>
            <a:r>
              <a:rPr lang="en-US" sz="1600" kern="0"/>
              <a:t>Dental Plans</a:t>
            </a:r>
          </a:p>
          <a:p>
            <a:pPr marL="800100" lvl="1" indent="-342900">
              <a:buFont typeface="Arial" panose="020B0604020202020204" pitchFamily="34" charset="0"/>
              <a:buChar char="•"/>
            </a:pPr>
            <a:r>
              <a:rPr lang="en-US" sz="1600" kern="0"/>
              <a:t>Vision Plan</a:t>
            </a:r>
          </a:p>
          <a:p>
            <a:pPr marL="800100" lvl="1" indent="-342900">
              <a:buFont typeface="Arial" panose="020B0604020202020204" pitchFamily="34" charset="0"/>
              <a:buChar char="•"/>
            </a:pPr>
            <a:r>
              <a:rPr lang="en-US" sz="1600" kern="0"/>
              <a:t>Life, AD&amp;D and Disability Insurance</a:t>
            </a:r>
          </a:p>
          <a:p>
            <a:pPr marL="800100" lvl="1" indent="-342900">
              <a:buFont typeface="Arial" panose="020B0604020202020204" pitchFamily="34" charset="0"/>
              <a:buChar char="•"/>
            </a:pPr>
            <a:r>
              <a:rPr lang="en-US" sz="1600" kern="0"/>
              <a:t>Voluntary Benefits</a:t>
            </a:r>
          </a:p>
          <a:p>
            <a:pPr marL="342900" indent="-342900">
              <a:buFont typeface="Arial" panose="020B0604020202020204" pitchFamily="34" charset="0"/>
              <a:buChar char="•"/>
            </a:pPr>
            <a:r>
              <a:rPr lang="en-US" sz="2000" kern="0"/>
              <a:t>Next Steps</a:t>
            </a:r>
            <a:br>
              <a:rPr lang="en-US" kern="0"/>
            </a:br>
            <a:endParaRPr lang="en-US" kern="0"/>
          </a:p>
        </p:txBody>
      </p:sp>
    </p:spTree>
    <p:extLst>
      <p:ext uri="{BB962C8B-B14F-4D97-AF65-F5344CB8AC3E}">
        <p14:creationId xmlns:p14="http://schemas.microsoft.com/office/powerpoint/2010/main" val="120179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3A2E-C9AC-4745-9614-DC6BB51D7560}"/>
              </a:ext>
            </a:extLst>
          </p:cNvPr>
          <p:cNvSpPr/>
          <p:nvPr/>
        </p:nvSpPr>
        <p:spPr>
          <a:xfrm>
            <a:off x="1" y="857250"/>
            <a:ext cx="9144000" cy="51435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a:solidFill>
                <a:prstClr val="white"/>
              </a:solidFill>
              <a:latin typeface="Arial"/>
            </a:endParaRPr>
          </a:p>
        </p:txBody>
      </p:sp>
      <p:cxnSp>
        <p:nvCxnSpPr>
          <p:cNvPr id="16" name="Straight Connector 15">
            <a:extLst>
              <a:ext uri="{FF2B5EF4-FFF2-40B4-BE49-F238E27FC236}">
                <a16:creationId xmlns:a16="http://schemas.microsoft.com/office/drawing/2014/main" id="{526AD5B0-3D3A-1744-8C6D-678EE9849BAA}"/>
              </a:ext>
            </a:extLst>
          </p:cNvPr>
          <p:cNvCxnSpPr/>
          <p:nvPr/>
        </p:nvCxnSpPr>
        <p:spPr>
          <a:xfrm>
            <a:off x="1144023" y="5294956"/>
            <a:ext cx="6858000"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E0702120-5F48-0242-98F0-67C9E1E52F1C}"/>
              </a:ext>
            </a:extLst>
          </p:cNvPr>
          <p:cNvSpPr txBox="1">
            <a:spLocks/>
          </p:cNvSpPr>
          <p:nvPr/>
        </p:nvSpPr>
        <p:spPr bwMode="auto">
          <a:xfrm>
            <a:off x="1143001" y="2945680"/>
            <a:ext cx="6859023"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lnSpc>
                <a:spcPct val="150000"/>
              </a:lnSpc>
              <a:defRPr/>
            </a:pPr>
            <a:r>
              <a:rPr lang="en-US">
                <a:solidFill>
                  <a:prstClr val="white"/>
                </a:solidFill>
              </a:rPr>
              <a:t>The </a:t>
            </a:r>
            <a:r>
              <a:rPr lang="en-US" b="1">
                <a:solidFill>
                  <a:prstClr val="white"/>
                </a:solidFill>
              </a:rPr>
              <a:t>Kaiser Permanente </a:t>
            </a:r>
            <a:r>
              <a:rPr lang="en-US">
                <a:solidFill>
                  <a:prstClr val="white"/>
                </a:solidFill>
              </a:rPr>
              <a:t>plan</a:t>
            </a:r>
            <a:endParaRPr lang="en-US" i="1">
              <a:solidFill>
                <a:prstClr val="white"/>
              </a:solidFill>
            </a:endParaRPr>
          </a:p>
        </p:txBody>
      </p:sp>
    </p:spTree>
    <p:extLst>
      <p:ext uri="{BB962C8B-B14F-4D97-AF65-F5344CB8AC3E}">
        <p14:creationId xmlns:p14="http://schemas.microsoft.com/office/powerpoint/2010/main" val="2000190156"/>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3820-6E0A-443E-BC79-7F4FB9502CBE}"/>
              </a:ext>
            </a:extLst>
          </p:cNvPr>
          <p:cNvSpPr txBox="1">
            <a:spLocks/>
          </p:cNvSpPr>
          <p:nvPr/>
        </p:nvSpPr>
        <p:spPr bwMode="auto">
          <a:xfrm>
            <a:off x="1328739" y="1381712"/>
            <a:ext cx="6390155"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1F497D"/>
                </a:solidFill>
              </a:rPr>
              <a:t>The Kaiser Permanente Plan</a:t>
            </a:r>
          </a:p>
        </p:txBody>
      </p:sp>
      <p:graphicFrame>
        <p:nvGraphicFramePr>
          <p:cNvPr id="5" name="Table 4">
            <a:extLst>
              <a:ext uri="{FF2B5EF4-FFF2-40B4-BE49-F238E27FC236}">
                <a16:creationId xmlns:a16="http://schemas.microsoft.com/office/drawing/2014/main" id="{35BE576A-B0C7-43EE-908C-FC845A50CB46}"/>
              </a:ext>
            </a:extLst>
          </p:cNvPr>
          <p:cNvGraphicFramePr>
            <a:graphicFrameLocks noGrp="1"/>
          </p:cNvGraphicFramePr>
          <p:nvPr/>
        </p:nvGraphicFramePr>
        <p:xfrm>
          <a:off x="1328739" y="2199198"/>
          <a:ext cx="6536532" cy="743154"/>
        </p:xfrm>
        <a:graphic>
          <a:graphicData uri="http://schemas.openxmlformats.org/drawingml/2006/table">
            <a:tbl>
              <a:tblPr/>
              <a:tblGrid>
                <a:gridCol w="3769043">
                  <a:extLst>
                    <a:ext uri="{9D8B030D-6E8A-4147-A177-3AD203B41FA5}">
                      <a16:colId xmlns:a16="http://schemas.microsoft.com/office/drawing/2014/main" val="3072332223"/>
                    </a:ext>
                  </a:extLst>
                </a:gridCol>
                <a:gridCol w="2767489">
                  <a:extLst>
                    <a:ext uri="{9D8B030D-6E8A-4147-A177-3AD203B41FA5}">
                      <a16:colId xmlns:a16="http://schemas.microsoft.com/office/drawing/2014/main" val="1391287953"/>
                    </a:ext>
                  </a:extLst>
                </a:gridCol>
              </a:tblGrid>
              <a:tr h="29357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Annual deductible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0</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 individual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0</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 family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438603535"/>
                  </a:ext>
                </a:extLst>
              </a:tr>
              <a:tr h="35666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Annual out-of-pocket max</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6,450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individual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12,900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family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024579577"/>
                  </a:ext>
                </a:extLst>
              </a:tr>
            </a:tbl>
          </a:graphicData>
        </a:graphic>
      </p:graphicFrame>
      <p:graphicFrame>
        <p:nvGraphicFramePr>
          <p:cNvPr id="6" name="Table 5">
            <a:extLst>
              <a:ext uri="{FF2B5EF4-FFF2-40B4-BE49-F238E27FC236}">
                <a16:creationId xmlns:a16="http://schemas.microsoft.com/office/drawing/2014/main" id="{85B41066-F216-4105-A67D-257E79C71B94}"/>
              </a:ext>
            </a:extLst>
          </p:cNvPr>
          <p:cNvGraphicFramePr>
            <a:graphicFrameLocks noGrp="1"/>
          </p:cNvGraphicFramePr>
          <p:nvPr/>
        </p:nvGraphicFramePr>
        <p:xfrm>
          <a:off x="1328739" y="2851884"/>
          <a:ext cx="6536532" cy="2347696"/>
        </p:xfrm>
        <a:graphic>
          <a:graphicData uri="http://schemas.openxmlformats.org/drawingml/2006/table">
            <a:tbl>
              <a:tblPr/>
              <a:tblGrid>
                <a:gridCol w="3826193">
                  <a:extLst>
                    <a:ext uri="{9D8B030D-6E8A-4147-A177-3AD203B41FA5}">
                      <a16:colId xmlns:a16="http://schemas.microsoft.com/office/drawing/2014/main" val="208088892"/>
                    </a:ext>
                  </a:extLst>
                </a:gridCol>
                <a:gridCol w="2710339">
                  <a:extLst>
                    <a:ext uri="{9D8B030D-6E8A-4147-A177-3AD203B41FA5}">
                      <a16:colId xmlns:a16="http://schemas.microsoft.com/office/drawing/2014/main" val="765107115"/>
                    </a:ext>
                  </a:extLst>
                </a:gridCol>
              </a:tblGrid>
              <a:tr h="38452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rgbClr val="0070C0"/>
                          </a:solidFill>
                          <a:effectLst/>
                          <a:latin typeface="+mn-lt"/>
                          <a:ea typeface="MS PGothic" charset="0"/>
                          <a:cs typeface="MS PGothic" charset="0"/>
                        </a:rPr>
                        <a:t>Covered service</a:t>
                      </a:r>
                    </a:p>
                  </a:txBody>
                  <a:tcPr marL="123444" marR="54864" marT="34290" marB="41148" anchor="b"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rgbClr val="0070C0"/>
                          </a:solidFill>
                          <a:effectLst/>
                          <a:latin typeface="+mj-lt"/>
                          <a:ea typeface="MS PGothic" charset="0"/>
                          <a:cs typeface="MS PGothic" charset="0"/>
                        </a:rPr>
                        <a:t>You pay</a:t>
                      </a:r>
                      <a:endParaRPr kumimoji="0" lang="es-ES" sz="1400" b="1" i="0" u="none" strike="noStrike" cap="none" normalizeH="0" baseline="0">
                        <a:ln>
                          <a:noFill/>
                        </a:ln>
                        <a:solidFill>
                          <a:srgbClr val="0070C0"/>
                        </a:solidFill>
                        <a:effectLst/>
                        <a:latin typeface="+mj-lt"/>
                        <a:ea typeface="MS PGothic" charset="0"/>
                        <a:cs typeface="MS PGothic" charset="0"/>
                      </a:endParaRPr>
                    </a:p>
                  </a:txBody>
                  <a:tcPr marL="123444" marR="54864" marT="34290" marB="41148" anchor="b"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110310"/>
                  </a:ext>
                </a:extLst>
              </a:tr>
              <a:tr h="29357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Primary Care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defRPr/>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25</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a:t>
                      </a:r>
                      <a:endPar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664644295"/>
                  </a:ext>
                </a:extLst>
              </a:tr>
              <a:tr h="29357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Specialty Care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defRPr/>
                      </a:pP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40</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299241636"/>
                  </a:ext>
                </a:extLst>
              </a:tr>
              <a:tr h="29357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Outpatient surgery</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150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832303676"/>
                  </a:ext>
                </a:extLst>
              </a:tr>
              <a:tr h="29357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Urgent Care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50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588140678"/>
                  </a:ext>
                </a:extLst>
              </a:tr>
              <a:tr h="480060">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Emergency department visit (co-pay waived if admitted)</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150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1812613006"/>
                  </a:ext>
                </a:extLst>
              </a:tr>
              <a:tr h="29357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Ambulance services (per trip)</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a:ln>
                            <a:noFill/>
                          </a:ln>
                          <a:solidFill>
                            <a:srgbClr val="E303C3"/>
                          </a:solidFill>
                          <a:effectLst/>
                          <a:latin typeface="+mn-lt"/>
                          <a:ea typeface="MS PGothic" charset="0"/>
                          <a:cs typeface="MS PGothic" charset="0"/>
                        </a:rPr>
                        <a:t>100% covered</a:t>
                      </a:r>
                      <a:endPar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140701897"/>
                  </a:ext>
                </a:extLst>
              </a:tr>
            </a:tbl>
          </a:graphicData>
        </a:graphic>
      </p:graphicFrame>
      <p:sp>
        <p:nvSpPr>
          <p:cNvPr id="7" name="TextBox 1">
            <a:extLst>
              <a:ext uri="{FF2B5EF4-FFF2-40B4-BE49-F238E27FC236}">
                <a16:creationId xmlns:a16="http://schemas.microsoft.com/office/drawing/2014/main" id="{D5EA3053-AAA4-4DE8-A163-567DADCDD417}"/>
              </a:ext>
            </a:extLst>
          </p:cNvPr>
          <p:cNvSpPr txBox="1">
            <a:spLocks noChangeArrowheads="1"/>
          </p:cNvSpPr>
          <p:nvPr/>
        </p:nvSpPr>
        <p:spPr bwMode="auto">
          <a:xfrm>
            <a:off x="1328739" y="1803343"/>
            <a:ext cx="622505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350">
                <a:solidFill>
                  <a:prstClr val="black">
                    <a:lumMod val="65000"/>
                    <a:lumOff val="35000"/>
                  </a:prstClr>
                </a:solidFill>
              </a:rPr>
              <a:t>This table shows an example of some of your benefits.</a:t>
            </a:r>
          </a:p>
        </p:txBody>
      </p:sp>
      <p:sp>
        <p:nvSpPr>
          <p:cNvPr id="8" name="TextBox 7">
            <a:extLst>
              <a:ext uri="{FF2B5EF4-FFF2-40B4-BE49-F238E27FC236}">
                <a16:creationId xmlns:a16="http://schemas.microsoft.com/office/drawing/2014/main" id="{902F4145-9706-410A-BCCD-0604E5AE4B0F}"/>
              </a:ext>
            </a:extLst>
          </p:cNvPr>
          <p:cNvSpPr txBox="1"/>
          <p:nvPr/>
        </p:nvSpPr>
        <p:spPr>
          <a:xfrm>
            <a:off x="1273875" y="5472874"/>
            <a:ext cx="5048345" cy="300082"/>
          </a:xfrm>
          <a:prstGeom prst="rect">
            <a:avLst/>
          </a:prstGeom>
          <a:noFill/>
        </p:spPr>
        <p:txBody>
          <a:bodyPr wrap="square">
            <a:spAutoFit/>
          </a:bodyPr>
          <a:lstStyle/>
          <a:p>
            <a:pPr defTabSz="342900" fontAlgn="auto">
              <a:spcBef>
                <a:spcPts val="0"/>
              </a:spcBef>
              <a:spcAft>
                <a:spcPts val="0"/>
              </a:spcAft>
              <a:defRPr/>
            </a:pPr>
            <a:r>
              <a:rPr lang="en-US" sz="675">
                <a:solidFill>
                  <a:prstClr val="black">
                    <a:lumMod val="65000"/>
                    <a:lumOff val="35000"/>
                  </a:prstClr>
                </a:solidFill>
                <a:latin typeface="Arial"/>
                <a:ea typeface="MS PGothic" charset="0"/>
                <a:cs typeface="Arial" charset="0"/>
              </a:rPr>
              <a:t>*This is a summary of some benefits and their co-pays. </a:t>
            </a:r>
            <a:r>
              <a:rPr lang="en-US" sz="675">
                <a:solidFill>
                  <a:prstClr val="black">
                    <a:lumMod val="65000"/>
                    <a:lumOff val="35000"/>
                  </a:prstClr>
                </a:solidFill>
                <a:latin typeface="Arial"/>
                <a:ea typeface="MS PGothic" charset="0"/>
              </a:rPr>
              <a:t>For specific information about your covered health plan benefits, limitations, and exclusions, including those not listed in this summary, please see your </a:t>
            </a:r>
            <a:r>
              <a:rPr lang="en-US" sz="675" i="1">
                <a:solidFill>
                  <a:prstClr val="black">
                    <a:lumMod val="65000"/>
                    <a:lumOff val="35000"/>
                  </a:prstClr>
                </a:solidFill>
                <a:latin typeface="Arial"/>
                <a:ea typeface="MS PGothic" charset="0"/>
              </a:rPr>
              <a:t>Summary Plan Description.</a:t>
            </a:r>
            <a:endParaRPr lang="en-US" sz="675">
              <a:solidFill>
                <a:prstClr val="black">
                  <a:lumMod val="65000"/>
                  <a:lumOff val="35000"/>
                </a:prstClr>
              </a:solidFill>
              <a:latin typeface="Arial"/>
              <a:ea typeface="MS PGothic" charset="0"/>
            </a:endParaRPr>
          </a:p>
        </p:txBody>
      </p:sp>
    </p:spTree>
    <p:extLst>
      <p:ext uri="{BB962C8B-B14F-4D97-AF65-F5344CB8AC3E}">
        <p14:creationId xmlns:p14="http://schemas.microsoft.com/office/powerpoint/2010/main" val="1537553585"/>
      </p:ext>
    </p:extLst>
  </p:cSld>
  <p:clrMapOvr>
    <a:masterClrMapping/>
  </p:clrMapOvr>
  <mc:AlternateContent xmlns:mc="http://schemas.openxmlformats.org/markup-compatibility/2006" xmlns:p14="http://schemas.microsoft.com/office/powerpoint/2010/main">
    <mc:Choice Requires="p14">
      <p:transition spd="slow" p14:dur="2000" advTm="61516"/>
    </mc:Choice>
    <mc:Fallback xmlns="">
      <p:transition spd="slow" advTm="6151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3820-6E0A-443E-BC79-7F4FB9502CBE}"/>
              </a:ext>
            </a:extLst>
          </p:cNvPr>
          <p:cNvSpPr txBox="1">
            <a:spLocks/>
          </p:cNvSpPr>
          <p:nvPr/>
        </p:nvSpPr>
        <p:spPr bwMode="auto">
          <a:xfrm>
            <a:off x="1311709" y="1441234"/>
            <a:ext cx="6390155"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1F497D"/>
                </a:solidFill>
              </a:rPr>
              <a:t>The Kaiser Permanente Plan</a:t>
            </a:r>
          </a:p>
        </p:txBody>
      </p:sp>
      <p:graphicFrame>
        <p:nvGraphicFramePr>
          <p:cNvPr id="6" name="Table 5">
            <a:extLst>
              <a:ext uri="{FF2B5EF4-FFF2-40B4-BE49-F238E27FC236}">
                <a16:creationId xmlns:a16="http://schemas.microsoft.com/office/drawing/2014/main" id="{85B41066-F216-4105-A67D-257E79C71B94}"/>
              </a:ext>
            </a:extLst>
          </p:cNvPr>
          <p:cNvGraphicFramePr>
            <a:graphicFrameLocks noGrp="1"/>
          </p:cNvGraphicFramePr>
          <p:nvPr/>
        </p:nvGraphicFramePr>
        <p:xfrm>
          <a:off x="1328739" y="2165548"/>
          <a:ext cx="6536532" cy="2889109"/>
        </p:xfrm>
        <a:graphic>
          <a:graphicData uri="http://schemas.openxmlformats.org/drawingml/2006/table">
            <a:tbl>
              <a:tblPr/>
              <a:tblGrid>
                <a:gridCol w="3986213">
                  <a:extLst>
                    <a:ext uri="{9D8B030D-6E8A-4147-A177-3AD203B41FA5}">
                      <a16:colId xmlns:a16="http://schemas.microsoft.com/office/drawing/2014/main" val="208088892"/>
                    </a:ext>
                  </a:extLst>
                </a:gridCol>
                <a:gridCol w="2550319">
                  <a:extLst>
                    <a:ext uri="{9D8B030D-6E8A-4147-A177-3AD203B41FA5}">
                      <a16:colId xmlns:a16="http://schemas.microsoft.com/office/drawing/2014/main" val="765107115"/>
                    </a:ext>
                  </a:extLst>
                </a:gridCol>
              </a:tblGrid>
              <a:tr h="499215">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rgbClr val="0070C0"/>
                          </a:solidFill>
                          <a:effectLst/>
                          <a:latin typeface="+mn-lt"/>
                          <a:ea typeface="MS PGothic" charset="0"/>
                          <a:cs typeface="MS PGothic" charset="0"/>
                        </a:rPr>
                        <a:t>Covered service</a:t>
                      </a:r>
                    </a:p>
                  </a:txBody>
                  <a:tcPr marL="123444" marR="54864" marT="34290" marB="41148" anchor="b"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rgbClr val="0070C0"/>
                          </a:solidFill>
                          <a:effectLst/>
                          <a:latin typeface="+mj-lt"/>
                          <a:ea typeface="MS PGothic" charset="0"/>
                          <a:cs typeface="MS PGothic" charset="0"/>
                        </a:rPr>
                        <a:t>You pay</a:t>
                      </a:r>
                      <a:endParaRPr kumimoji="0" lang="es-ES" sz="1400" b="1" i="0" u="none" strike="noStrike" cap="none" normalizeH="0" baseline="0">
                        <a:ln>
                          <a:noFill/>
                        </a:ln>
                        <a:solidFill>
                          <a:srgbClr val="0070C0"/>
                        </a:solidFill>
                        <a:effectLst/>
                        <a:latin typeface="+mj-lt"/>
                        <a:ea typeface="MS PGothic" charset="0"/>
                        <a:cs typeface="MS PGothic" charset="0"/>
                      </a:endParaRPr>
                    </a:p>
                  </a:txBody>
                  <a:tcPr marL="123444" marR="54864" marT="34290" marB="41148" anchor="b"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110310"/>
                  </a:ext>
                </a:extLst>
              </a:tr>
              <a:tr h="38113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X-rays and lab tests</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0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4186770782"/>
                  </a:ext>
                </a:extLst>
              </a:tr>
              <a:tr h="38113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Routine preventive physical exams</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499888685"/>
                  </a:ext>
                </a:extLst>
              </a:tr>
              <a:tr h="623243">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Well-child preventative care visits (0-24 months)</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defRPr/>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a:t>
                      </a:r>
                      <a:endPar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664644295"/>
                  </a:ext>
                </a:extLst>
              </a:tr>
              <a:tr h="623243">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Scheduled prenatal care visits and first postpartum visit</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0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1333352639"/>
                  </a:ext>
                </a:extLst>
              </a:tr>
              <a:tr h="38113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endPar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endPar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832303676"/>
                  </a:ext>
                </a:extLst>
              </a:tr>
            </a:tbl>
          </a:graphicData>
        </a:graphic>
      </p:graphicFrame>
      <p:sp>
        <p:nvSpPr>
          <p:cNvPr id="7" name="TextBox 1">
            <a:extLst>
              <a:ext uri="{FF2B5EF4-FFF2-40B4-BE49-F238E27FC236}">
                <a16:creationId xmlns:a16="http://schemas.microsoft.com/office/drawing/2014/main" id="{D5EA3053-AAA4-4DE8-A163-567DADCDD417}"/>
              </a:ext>
            </a:extLst>
          </p:cNvPr>
          <p:cNvSpPr txBox="1">
            <a:spLocks noChangeArrowheads="1"/>
          </p:cNvSpPr>
          <p:nvPr/>
        </p:nvSpPr>
        <p:spPr bwMode="auto">
          <a:xfrm>
            <a:off x="1328739" y="1803343"/>
            <a:ext cx="622505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350">
                <a:solidFill>
                  <a:prstClr val="black">
                    <a:lumMod val="65000"/>
                    <a:lumOff val="35000"/>
                  </a:prstClr>
                </a:solidFill>
              </a:rPr>
              <a:t>This table shows an example of some of your benefits.</a:t>
            </a:r>
          </a:p>
        </p:txBody>
      </p:sp>
      <p:sp>
        <p:nvSpPr>
          <p:cNvPr id="8" name="TextBox 7">
            <a:extLst>
              <a:ext uri="{FF2B5EF4-FFF2-40B4-BE49-F238E27FC236}">
                <a16:creationId xmlns:a16="http://schemas.microsoft.com/office/drawing/2014/main" id="{188C1A59-0B30-4338-8346-153A99CEA77C}"/>
              </a:ext>
            </a:extLst>
          </p:cNvPr>
          <p:cNvSpPr txBox="1"/>
          <p:nvPr/>
        </p:nvSpPr>
        <p:spPr>
          <a:xfrm>
            <a:off x="1273875" y="5472874"/>
            <a:ext cx="5048345" cy="300082"/>
          </a:xfrm>
          <a:prstGeom prst="rect">
            <a:avLst/>
          </a:prstGeom>
          <a:noFill/>
        </p:spPr>
        <p:txBody>
          <a:bodyPr wrap="square">
            <a:spAutoFit/>
          </a:bodyPr>
          <a:lstStyle/>
          <a:p>
            <a:pPr defTabSz="342900" fontAlgn="auto">
              <a:spcBef>
                <a:spcPts val="0"/>
              </a:spcBef>
              <a:spcAft>
                <a:spcPts val="0"/>
              </a:spcAft>
              <a:defRPr/>
            </a:pPr>
            <a:r>
              <a:rPr lang="en-US" sz="675">
                <a:solidFill>
                  <a:prstClr val="black">
                    <a:lumMod val="65000"/>
                    <a:lumOff val="35000"/>
                  </a:prstClr>
                </a:solidFill>
                <a:latin typeface="Arial"/>
                <a:ea typeface="MS PGothic" charset="0"/>
                <a:cs typeface="Arial" charset="0"/>
              </a:rPr>
              <a:t>*This is a summary of some benefits and their copays. </a:t>
            </a:r>
            <a:r>
              <a:rPr lang="en-US" sz="675">
                <a:solidFill>
                  <a:prstClr val="black">
                    <a:lumMod val="65000"/>
                    <a:lumOff val="35000"/>
                  </a:prstClr>
                </a:solidFill>
                <a:latin typeface="Arial"/>
                <a:ea typeface="MS PGothic" charset="0"/>
              </a:rPr>
              <a:t>For specific information about your covered health plan benefits, limitations, and exclusions, including those not listed in this summary, please see your </a:t>
            </a:r>
            <a:r>
              <a:rPr lang="en-US" sz="675" i="1">
                <a:solidFill>
                  <a:prstClr val="black">
                    <a:lumMod val="65000"/>
                    <a:lumOff val="35000"/>
                  </a:prstClr>
                </a:solidFill>
                <a:latin typeface="Arial"/>
                <a:ea typeface="MS PGothic" charset="0"/>
              </a:rPr>
              <a:t>Summary Plan Description.</a:t>
            </a:r>
            <a:endParaRPr lang="en-US" sz="675">
              <a:solidFill>
                <a:prstClr val="black">
                  <a:lumMod val="65000"/>
                  <a:lumOff val="35000"/>
                </a:prstClr>
              </a:solidFill>
              <a:latin typeface="Arial"/>
              <a:ea typeface="MS PGothic" charset="0"/>
            </a:endParaRPr>
          </a:p>
        </p:txBody>
      </p:sp>
    </p:spTree>
    <p:extLst>
      <p:ext uri="{BB962C8B-B14F-4D97-AF65-F5344CB8AC3E}">
        <p14:creationId xmlns:p14="http://schemas.microsoft.com/office/powerpoint/2010/main" val="2149992465"/>
      </p:ext>
    </p:extLst>
  </p:cSld>
  <p:clrMapOvr>
    <a:masterClrMapping/>
  </p:clrMapOvr>
  <mc:AlternateContent xmlns:mc="http://schemas.openxmlformats.org/markup-compatibility/2006" xmlns:p14="http://schemas.microsoft.com/office/powerpoint/2010/main">
    <mc:Choice Requires="p14">
      <p:transition spd="slow" p14:dur="2000" advTm="26194"/>
    </mc:Choice>
    <mc:Fallback xmlns="">
      <p:transition spd="slow" advTm="2619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6"/>
          <p:cNvGraphicFramePr>
            <a:graphicFrameLocks noGrp="1"/>
          </p:cNvGraphicFramePr>
          <p:nvPr/>
        </p:nvGraphicFramePr>
        <p:xfrm>
          <a:off x="1328739" y="1994715"/>
          <a:ext cx="6536532" cy="2555928"/>
        </p:xfrm>
        <a:graphic>
          <a:graphicData uri="http://schemas.openxmlformats.org/drawingml/2006/table">
            <a:tbl>
              <a:tblPr/>
              <a:tblGrid>
                <a:gridCol w="2855629">
                  <a:extLst>
                    <a:ext uri="{9D8B030D-6E8A-4147-A177-3AD203B41FA5}">
                      <a16:colId xmlns:a16="http://schemas.microsoft.com/office/drawing/2014/main" val="20000"/>
                    </a:ext>
                  </a:extLst>
                </a:gridCol>
                <a:gridCol w="3680903">
                  <a:extLst>
                    <a:ext uri="{9D8B030D-6E8A-4147-A177-3AD203B41FA5}">
                      <a16:colId xmlns:a16="http://schemas.microsoft.com/office/drawing/2014/main" val="20001"/>
                    </a:ext>
                  </a:extLst>
                </a:gridCol>
              </a:tblGrid>
              <a:tr h="45994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100" b="1" i="0" u="none" strike="noStrike" cap="none" spc="70" normalizeH="0" baseline="0">
                          <a:ln>
                            <a:noFill/>
                          </a:ln>
                          <a:solidFill>
                            <a:srgbClr val="0070C0"/>
                          </a:solidFill>
                          <a:effectLst/>
                          <a:latin typeface="+mn-lt"/>
                          <a:ea typeface="MS PGothic" charset="0"/>
                          <a:cs typeface="MS PGothic" charset="0"/>
                        </a:rPr>
                        <a:t>Covered service</a:t>
                      </a:r>
                    </a:p>
                  </a:txBody>
                  <a:tcPr marL="123444" marR="54864" marT="34290" marB="41148" anchor="b"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100" b="1" i="0" u="none" strike="noStrike" cap="none" normalizeH="0" baseline="0">
                          <a:ln>
                            <a:noFill/>
                          </a:ln>
                          <a:solidFill>
                            <a:srgbClr val="0070C0"/>
                          </a:solidFill>
                          <a:effectLst/>
                          <a:latin typeface="+mj-lt"/>
                          <a:ea typeface="MS PGothic" charset="0"/>
                          <a:cs typeface="MS PGothic" charset="0"/>
                        </a:rPr>
                        <a:t>You pay</a:t>
                      </a:r>
                      <a:endParaRPr kumimoji="0" lang="es-ES" sz="1100" b="1" i="0" u="none" strike="noStrike" cap="none" normalizeH="0" baseline="0">
                        <a:ln>
                          <a:noFill/>
                        </a:ln>
                        <a:solidFill>
                          <a:srgbClr val="0070C0"/>
                        </a:solidFill>
                        <a:effectLst/>
                        <a:latin typeface="+mj-lt"/>
                        <a:ea typeface="MS PGothic" charset="0"/>
                        <a:cs typeface="MS PGothic" charset="0"/>
                      </a:endParaRPr>
                    </a:p>
                  </a:txBody>
                  <a:tcPr marL="123444" marR="54864" marT="34290" marB="41148" anchor="b"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738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Prescription drug coverage</a:t>
                      </a:r>
                    </a:p>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(up to a 30-day supply)</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1 -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10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(generic)</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2 -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30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3 -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50</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(non-preferred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Tier 4 -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75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(specialty)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10009"/>
                  </a:ext>
                </a:extLst>
              </a:tr>
              <a:tr h="917268">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Mail Order drug coverage </a:t>
                      </a:r>
                    </a:p>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(up to 90-day supply)</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1 -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20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(generic)</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2 -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60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3 -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100</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(non-preferred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Tier 4 -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150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(specialty)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542165931"/>
                  </a:ext>
                </a:extLst>
              </a:tr>
            </a:tbl>
          </a:graphicData>
        </a:graphic>
      </p:graphicFrame>
      <p:sp>
        <p:nvSpPr>
          <p:cNvPr id="7" name="TextBox 1">
            <a:extLst>
              <a:ext uri="{FF2B5EF4-FFF2-40B4-BE49-F238E27FC236}">
                <a16:creationId xmlns:a16="http://schemas.microsoft.com/office/drawing/2014/main" id="{E8E05514-9049-EA4A-865C-0118807DB436}"/>
              </a:ext>
            </a:extLst>
          </p:cNvPr>
          <p:cNvSpPr txBox="1">
            <a:spLocks noChangeArrowheads="1"/>
          </p:cNvSpPr>
          <p:nvPr/>
        </p:nvSpPr>
        <p:spPr bwMode="auto">
          <a:xfrm>
            <a:off x="1328739" y="1803343"/>
            <a:ext cx="622505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350">
                <a:solidFill>
                  <a:prstClr val="black">
                    <a:lumMod val="65000"/>
                    <a:lumOff val="35000"/>
                  </a:prstClr>
                </a:solidFill>
              </a:rPr>
              <a:t>This table shows an example of some of your benefits.</a:t>
            </a:r>
          </a:p>
        </p:txBody>
      </p:sp>
      <p:sp>
        <p:nvSpPr>
          <p:cNvPr id="9" name="Title 1">
            <a:extLst>
              <a:ext uri="{FF2B5EF4-FFF2-40B4-BE49-F238E27FC236}">
                <a16:creationId xmlns:a16="http://schemas.microsoft.com/office/drawing/2014/main" id="{4B6E5DF6-C272-44FD-A718-966D248F4749}"/>
              </a:ext>
            </a:extLst>
          </p:cNvPr>
          <p:cNvSpPr txBox="1">
            <a:spLocks/>
          </p:cNvSpPr>
          <p:nvPr/>
        </p:nvSpPr>
        <p:spPr bwMode="auto">
          <a:xfrm>
            <a:off x="1311709" y="1441234"/>
            <a:ext cx="6390155"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1F497D"/>
                </a:solidFill>
              </a:rPr>
              <a:t>The Kaiser Permanente Plan</a:t>
            </a:r>
          </a:p>
        </p:txBody>
      </p:sp>
      <p:sp>
        <p:nvSpPr>
          <p:cNvPr id="2" name="TextBox 1">
            <a:extLst>
              <a:ext uri="{FF2B5EF4-FFF2-40B4-BE49-F238E27FC236}">
                <a16:creationId xmlns:a16="http://schemas.microsoft.com/office/drawing/2014/main" id="{B56C9BDA-EF3B-43F2-9553-54F890FD26CD}"/>
              </a:ext>
            </a:extLst>
          </p:cNvPr>
          <p:cNvSpPr txBox="1"/>
          <p:nvPr/>
        </p:nvSpPr>
        <p:spPr>
          <a:xfrm>
            <a:off x="1328738" y="4641972"/>
            <a:ext cx="6536531" cy="577081"/>
          </a:xfrm>
          <a:prstGeom prst="rect">
            <a:avLst/>
          </a:prstGeom>
          <a:noFill/>
        </p:spPr>
        <p:txBody>
          <a:bodyPr wrap="square" rtlCol="0">
            <a:spAutoFit/>
          </a:bodyPr>
          <a:lstStyle/>
          <a:p>
            <a:pPr defTabSz="342900" eaLnBrk="0" hangingPunct="0">
              <a:defRPr/>
            </a:pPr>
            <a:r>
              <a:rPr lang="en-US" sz="1050">
                <a:solidFill>
                  <a:prstClr val="black"/>
                </a:solidFill>
                <a:ea typeface="MS PGothic" charset="0"/>
              </a:rPr>
              <a:t>Note: To see where your current medications fall within our formulary, visit kp.org/formulary and choose “2024 Five-Tier formulary plan”. If the cost to receive your medication has increased, Kaiser Permanente pharmacy consultants are available to help you find a lower cost alternative.</a:t>
            </a:r>
          </a:p>
        </p:txBody>
      </p:sp>
      <p:sp>
        <p:nvSpPr>
          <p:cNvPr id="8" name="TextBox 7">
            <a:extLst>
              <a:ext uri="{FF2B5EF4-FFF2-40B4-BE49-F238E27FC236}">
                <a16:creationId xmlns:a16="http://schemas.microsoft.com/office/drawing/2014/main" id="{897A35A8-FF8E-4C22-A6DA-34229D0B1473}"/>
              </a:ext>
            </a:extLst>
          </p:cNvPr>
          <p:cNvSpPr txBox="1"/>
          <p:nvPr/>
        </p:nvSpPr>
        <p:spPr>
          <a:xfrm>
            <a:off x="1273875" y="5472874"/>
            <a:ext cx="5048345" cy="300082"/>
          </a:xfrm>
          <a:prstGeom prst="rect">
            <a:avLst/>
          </a:prstGeom>
          <a:noFill/>
        </p:spPr>
        <p:txBody>
          <a:bodyPr wrap="square">
            <a:spAutoFit/>
          </a:bodyPr>
          <a:lstStyle/>
          <a:p>
            <a:pPr defTabSz="342900" fontAlgn="auto">
              <a:spcBef>
                <a:spcPts val="0"/>
              </a:spcBef>
              <a:spcAft>
                <a:spcPts val="0"/>
              </a:spcAft>
              <a:defRPr/>
            </a:pPr>
            <a:r>
              <a:rPr lang="en-US" sz="675">
                <a:solidFill>
                  <a:prstClr val="black">
                    <a:lumMod val="65000"/>
                    <a:lumOff val="35000"/>
                  </a:prstClr>
                </a:solidFill>
                <a:latin typeface="Arial"/>
                <a:ea typeface="MS PGothic" charset="0"/>
                <a:cs typeface="Arial" charset="0"/>
              </a:rPr>
              <a:t>*This is a summary of some benefits and their copays. </a:t>
            </a:r>
            <a:r>
              <a:rPr lang="en-US" sz="675">
                <a:solidFill>
                  <a:prstClr val="black">
                    <a:lumMod val="65000"/>
                    <a:lumOff val="35000"/>
                  </a:prstClr>
                </a:solidFill>
                <a:latin typeface="Arial"/>
                <a:ea typeface="MS PGothic" charset="0"/>
              </a:rPr>
              <a:t>For specific information about your covered health plan benefits, limitations, and exclusions, including those not listed in this summary, please see your </a:t>
            </a:r>
            <a:r>
              <a:rPr lang="en-US" sz="675" i="1">
                <a:solidFill>
                  <a:prstClr val="black">
                    <a:lumMod val="65000"/>
                    <a:lumOff val="35000"/>
                  </a:prstClr>
                </a:solidFill>
                <a:latin typeface="Arial"/>
                <a:ea typeface="MS PGothic" charset="0"/>
              </a:rPr>
              <a:t>Summary Plan Description.</a:t>
            </a:r>
            <a:endParaRPr lang="en-US" sz="675">
              <a:solidFill>
                <a:prstClr val="black">
                  <a:lumMod val="65000"/>
                  <a:lumOff val="35000"/>
                </a:prstClr>
              </a:solidFill>
              <a:latin typeface="Arial"/>
              <a:ea typeface="MS PGothic" charset="0"/>
            </a:endParaRPr>
          </a:p>
        </p:txBody>
      </p:sp>
    </p:spTree>
    <p:extLst>
      <p:ext uri="{BB962C8B-B14F-4D97-AF65-F5344CB8AC3E}">
        <p14:creationId xmlns:p14="http://schemas.microsoft.com/office/powerpoint/2010/main" val="705700329"/>
      </p:ext>
    </p:extLst>
  </p:cSld>
  <p:clrMapOvr>
    <a:masterClrMapping/>
  </p:clrMapOvr>
  <mc:AlternateContent xmlns:mc="http://schemas.openxmlformats.org/markup-compatibility/2006" xmlns:p14="http://schemas.microsoft.com/office/powerpoint/2010/main">
    <mc:Choice Requires="p14">
      <p:transition spd="slow" p14:dur="2000" advTm="39749"/>
    </mc:Choice>
    <mc:Fallback xmlns="">
      <p:transition spd="slow" advTm="3974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3A2E-C9AC-4745-9614-DC6BB51D7560}"/>
              </a:ext>
            </a:extLst>
          </p:cNvPr>
          <p:cNvSpPr/>
          <p:nvPr/>
        </p:nvSpPr>
        <p:spPr>
          <a:xfrm>
            <a:off x="1141977" y="1003166"/>
            <a:ext cx="6856977" cy="4437706"/>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a:solidFill>
                <a:prstClr val="white"/>
              </a:solidFill>
              <a:latin typeface="Arial"/>
            </a:endParaRPr>
          </a:p>
        </p:txBody>
      </p:sp>
      <p:cxnSp>
        <p:nvCxnSpPr>
          <p:cNvPr id="16" name="Straight Connector 15">
            <a:extLst>
              <a:ext uri="{FF2B5EF4-FFF2-40B4-BE49-F238E27FC236}">
                <a16:creationId xmlns:a16="http://schemas.microsoft.com/office/drawing/2014/main" id="{526AD5B0-3D3A-1744-8C6D-678EE9849BAA}"/>
              </a:ext>
            </a:extLst>
          </p:cNvPr>
          <p:cNvCxnSpPr/>
          <p:nvPr/>
        </p:nvCxnSpPr>
        <p:spPr>
          <a:xfrm>
            <a:off x="1144023" y="5294956"/>
            <a:ext cx="6858000"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E0702120-5F48-0242-98F0-67C9E1E52F1C}"/>
              </a:ext>
            </a:extLst>
          </p:cNvPr>
          <p:cNvSpPr txBox="1">
            <a:spLocks/>
          </p:cNvSpPr>
          <p:nvPr/>
        </p:nvSpPr>
        <p:spPr bwMode="auto">
          <a:xfrm>
            <a:off x="1141979" y="2752597"/>
            <a:ext cx="6857999" cy="6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defRPr/>
            </a:pPr>
            <a:r>
              <a:rPr lang="en-US" sz="2100">
                <a:solidFill>
                  <a:prstClr val="white"/>
                </a:solidFill>
              </a:rPr>
              <a:t>Care While Traveling </a:t>
            </a:r>
            <a:endParaRPr lang="en-US" sz="2100">
              <a:solidFill>
                <a:srgbClr val="0070C0"/>
              </a:solidFill>
            </a:endParaRPr>
          </a:p>
        </p:txBody>
      </p:sp>
    </p:spTree>
    <p:extLst>
      <p:ext uri="{BB962C8B-B14F-4D97-AF65-F5344CB8AC3E}">
        <p14:creationId xmlns:p14="http://schemas.microsoft.com/office/powerpoint/2010/main" val="3474328205"/>
      </p:ext>
    </p:extLst>
  </p:cSld>
  <p:clrMapOvr>
    <a:masterClrMapping/>
  </p:clrMapOvr>
  <mc:AlternateContent xmlns:mc="http://schemas.openxmlformats.org/markup-compatibility/2006" xmlns:p14="http://schemas.microsoft.com/office/powerpoint/2010/main">
    <mc:Choice Requires="p14">
      <p:transition spd="slow" p14:dur="2000" advTm="8805"/>
    </mc:Choice>
    <mc:Fallback xmlns="">
      <p:transition spd="slow" advTm="880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2CF236-EE03-3E4E-A735-F1653765BA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57251"/>
            <a:ext cx="2845076" cy="5143499"/>
          </a:xfrm>
          <a:prstGeom prst="rect">
            <a:avLst/>
          </a:prstGeom>
        </p:spPr>
      </p:pic>
      <p:sp>
        <p:nvSpPr>
          <p:cNvPr id="21" name="Rectangle 20"/>
          <p:cNvSpPr>
            <a:spLocks noChangeArrowheads="1"/>
          </p:cNvSpPr>
          <p:nvPr/>
        </p:nvSpPr>
        <p:spPr bwMode="auto">
          <a:xfrm>
            <a:off x="3663521" y="4288024"/>
            <a:ext cx="3657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674642"/>
            <a:r>
              <a:rPr lang="en-US" sz="1200"/>
              <a:t>24/7 Away from Home Travel Line: </a:t>
            </a:r>
            <a:r>
              <a:rPr lang="en-US" sz="1200" b="1"/>
              <a:t>951-268-3900*</a:t>
            </a:r>
            <a:br>
              <a:rPr lang="en-US" sz="1200" b="1"/>
            </a:br>
            <a:r>
              <a:rPr lang="en-US" sz="1200"/>
              <a:t>or</a:t>
            </a:r>
            <a:r>
              <a:rPr lang="en-US" sz="1200" b="1"/>
              <a:t> </a:t>
            </a:r>
            <a:r>
              <a:rPr lang="en-US" sz="1200" b="1">
                <a:solidFill>
                  <a:srgbClr val="0070C0"/>
                </a:solidFill>
                <a:hlinkClick r:id="rId4">
                  <a:extLst>
                    <a:ext uri="{A12FA001-AC4F-418D-AE19-62706E023703}">
                      <ahyp:hlinkClr xmlns:ahyp="http://schemas.microsoft.com/office/drawing/2018/hyperlinkcolor" val="tx"/>
                    </a:ext>
                  </a:extLst>
                </a:hlinkClick>
              </a:rPr>
              <a:t>kp.org/travel</a:t>
            </a:r>
            <a:endParaRPr lang="en-US" sz="1200" b="1">
              <a:solidFill>
                <a:srgbClr val="0070C0"/>
              </a:solidFill>
            </a:endParaRPr>
          </a:p>
          <a:p>
            <a:pPr defTabSz="674642"/>
            <a:endParaRPr lang="en-US" sz="1200" b="1"/>
          </a:p>
        </p:txBody>
      </p:sp>
      <p:pic>
        <p:nvPicPr>
          <p:cNvPr id="23" name="Picture 10">
            <a:extLst>
              <a:ext uri="{FF2B5EF4-FFF2-40B4-BE49-F238E27FC236}">
                <a16:creationId xmlns:a16="http://schemas.microsoft.com/office/drawing/2014/main" id="{F79F2473-EEE7-D547-8CC3-0C0DD141BD3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62289" y="4305387"/>
            <a:ext cx="389542" cy="389542"/>
          </a:xfrm>
          <a:prstGeom prst="rect">
            <a:avLst/>
          </a:prstGeom>
        </p:spPr>
      </p:pic>
      <p:sp>
        <p:nvSpPr>
          <p:cNvPr id="87051" name="TextBox 2"/>
          <p:cNvSpPr txBox="1">
            <a:spLocks noChangeArrowheads="1"/>
          </p:cNvSpPr>
          <p:nvPr/>
        </p:nvSpPr>
        <p:spPr bwMode="auto">
          <a:xfrm>
            <a:off x="3357464" y="2245216"/>
            <a:ext cx="4741838" cy="1867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Aft>
                <a:spcPts val="750"/>
              </a:spcAft>
              <a:buClr>
                <a:srgbClr val="0170C0"/>
              </a:buClr>
              <a:buSzPct val="100000"/>
              <a:buFont typeface="Wingdings" pitchFamily="2" charset="2"/>
              <a:buChar char="§"/>
            </a:pPr>
            <a:r>
              <a:rPr lang="en-US" sz="1200">
                <a:latin typeface="+mj-lt"/>
              </a:rPr>
              <a:t>If you get hurt or sick while traveling, you’re covered for emergency and urgent care anywhere in the world. </a:t>
            </a:r>
          </a:p>
          <a:p>
            <a:pPr>
              <a:spcAft>
                <a:spcPts val="750"/>
              </a:spcAft>
              <a:buClr>
                <a:srgbClr val="0170C0"/>
              </a:buClr>
              <a:buSzPct val="100000"/>
              <a:buFont typeface="Wingdings" pitchFamily="2" charset="2"/>
              <a:buChar char="§"/>
            </a:pPr>
            <a:r>
              <a:rPr lang="en-US" sz="1200">
                <a:latin typeface="+mj-lt"/>
              </a:rPr>
              <a:t>Get urgent care at a </a:t>
            </a:r>
            <a:r>
              <a:rPr lang="en-US" sz="1200" b="1">
                <a:latin typeface="+mj-lt"/>
              </a:rPr>
              <a:t>Cigna PPO Network</a:t>
            </a:r>
            <a:r>
              <a:rPr lang="en-US" sz="1200">
                <a:latin typeface="+mj-lt"/>
              </a:rPr>
              <a:t>*, MinuteClinic</a:t>
            </a:r>
            <a:r>
              <a:rPr lang="en-US" sz="600">
                <a:latin typeface="+mj-lt"/>
              </a:rPr>
              <a:t>® </a:t>
            </a:r>
            <a:r>
              <a:rPr lang="en-US" sz="1200">
                <a:latin typeface="+mj-lt"/>
              </a:rPr>
              <a:t> or Concentra urgent care center when you’re traveling outside a Kaiser Permanente area.</a:t>
            </a:r>
          </a:p>
          <a:p>
            <a:pPr>
              <a:buClr>
                <a:srgbClr val="0170C0"/>
              </a:buClr>
              <a:buSzPct val="100000"/>
              <a:buFont typeface="Wingdings" pitchFamily="2" charset="2"/>
              <a:buChar char="§"/>
            </a:pPr>
            <a:r>
              <a:rPr lang="en-US" sz="1200">
                <a:latin typeface="+mj-lt"/>
              </a:rPr>
              <a:t>We can also help you before you leave town by checking to see </a:t>
            </a:r>
            <a:br>
              <a:rPr lang="en-US" sz="1200">
                <a:latin typeface="+mj-lt"/>
              </a:rPr>
            </a:br>
            <a:r>
              <a:rPr lang="en-US" sz="1200">
                <a:latin typeface="+mj-lt"/>
              </a:rPr>
              <a:t>if you need a vaccination, refilling eligible prescriptions, and more. Just call us or go online: </a:t>
            </a:r>
          </a:p>
        </p:txBody>
      </p:sp>
      <p:sp>
        <p:nvSpPr>
          <p:cNvPr id="11" name="Title 1">
            <a:extLst>
              <a:ext uri="{FF2B5EF4-FFF2-40B4-BE49-F238E27FC236}">
                <a16:creationId xmlns:a16="http://schemas.microsoft.com/office/drawing/2014/main" id="{4E80AA09-D1B8-F246-A42A-2F39926CE00C}"/>
              </a:ext>
            </a:extLst>
          </p:cNvPr>
          <p:cNvSpPr txBox="1">
            <a:spLocks/>
          </p:cNvSpPr>
          <p:nvPr/>
        </p:nvSpPr>
        <p:spPr bwMode="auto">
          <a:xfrm>
            <a:off x="3357465" y="1591056"/>
            <a:ext cx="6286177" cy="42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a:solidFill>
                  <a:srgbClr val="0070C0"/>
                </a:solidFill>
              </a:rPr>
              <a:t>Care while traveling</a:t>
            </a:r>
            <a:endParaRPr lang="en-US" sz="2700" i="1">
              <a:solidFill>
                <a:srgbClr val="0070C0"/>
              </a:solidFill>
            </a:endParaRPr>
          </a:p>
        </p:txBody>
      </p:sp>
      <p:pic>
        <p:nvPicPr>
          <p:cNvPr id="3" name="Picture 2">
            <a:extLst>
              <a:ext uri="{FF2B5EF4-FFF2-40B4-BE49-F238E27FC236}">
                <a16:creationId xmlns:a16="http://schemas.microsoft.com/office/drawing/2014/main" id="{FF47F67E-4452-41F6-859C-AF39C2CE7AE9}"/>
              </a:ext>
            </a:extLst>
          </p:cNvPr>
          <p:cNvPicPr>
            <a:picLocks noChangeAspect="1"/>
          </p:cNvPicPr>
          <p:nvPr/>
        </p:nvPicPr>
        <p:blipFill>
          <a:blip r:embed="rId7"/>
          <a:stretch>
            <a:fillRect/>
          </a:stretch>
        </p:blipFill>
        <p:spPr>
          <a:xfrm>
            <a:off x="3446439" y="4963121"/>
            <a:ext cx="4262462" cy="550373"/>
          </a:xfrm>
          <a:prstGeom prst="rect">
            <a:avLst/>
          </a:prstGeom>
        </p:spPr>
      </p:pic>
      <p:pic>
        <p:nvPicPr>
          <p:cNvPr id="5" name="Picture 4">
            <a:extLst>
              <a:ext uri="{FF2B5EF4-FFF2-40B4-BE49-F238E27FC236}">
                <a16:creationId xmlns:a16="http://schemas.microsoft.com/office/drawing/2014/main" id="{D736FF86-A2A9-450D-B156-556FE6B59438}"/>
              </a:ext>
            </a:extLst>
          </p:cNvPr>
          <p:cNvPicPr>
            <a:picLocks noChangeAspect="1"/>
          </p:cNvPicPr>
          <p:nvPr/>
        </p:nvPicPr>
        <p:blipFill>
          <a:blip r:embed="rId8"/>
          <a:stretch>
            <a:fillRect/>
          </a:stretch>
        </p:blipFill>
        <p:spPr>
          <a:xfrm>
            <a:off x="7548217" y="3777104"/>
            <a:ext cx="1369529" cy="1266018"/>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4">
            <a:extLst>
              <a:ext uri="{FF2B5EF4-FFF2-40B4-BE49-F238E27FC236}">
                <a16:creationId xmlns:a16="http://schemas.microsoft.com/office/drawing/2014/main" id="{C5923FC4-1457-4EA6-A523-D0310541DDF0}"/>
              </a:ext>
            </a:extLst>
          </p:cNvPr>
          <p:cNvSpPr txBox="1">
            <a:spLocks/>
          </p:cNvSpPr>
          <p:nvPr/>
        </p:nvSpPr>
        <p:spPr>
          <a:xfrm>
            <a:off x="1418539" y="1410074"/>
            <a:ext cx="6622257" cy="357648"/>
          </a:xfrm>
          <a:prstGeom prst="rect">
            <a:avLst/>
          </a:prstGeom>
        </p:spPr>
        <p:txBody>
          <a:bodyPr lIns="0" tIns="0" rIns="0" bIns="0" anchor="b"/>
          <a:lstStyle>
            <a:lvl1pPr algn="l" rtl="0" eaLnBrk="1" fontAlgn="base" hangingPunct="1">
              <a:spcBef>
                <a:spcPct val="0"/>
              </a:spcBef>
              <a:spcAft>
                <a:spcPct val="0"/>
              </a:spcAft>
              <a:defRPr lang="en-US" sz="2000" b="0" kern="1200" dirty="0">
                <a:solidFill>
                  <a:schemeClr val="tx2"/>
                </a:solidFill>
                <a:latin typeface="+mn-lt"/>
                <a:ea typeface="+mj-ea"/>
                <a:cs typeface="Calibri Light"/>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6832" algn="l" rtl="0" eaLnBrk="1" fontAlgn="base" hangingPunct="1">
              <a:spcBef>
                <a:spcPct val="0"/>
              </a:spcBef>
              <a:spcAft>
                <a:spcPct val="0"/>
              </a:spcAft>
              <a:defRPr sz="2400" b="1">
                <a:solidFill>
                  <a:schemeClr val="tx2"/>
                </a:solidFill>
                <a:latin typeface="Arial" charset="0"/>
              </a:defRPr>
            </a:lvl6pPr>
            <a:lvl7pPr marL="913668" algn="l" rtl="0" eaLnBrk="1" fontAlgn="base" hangingPunct="1">
              <a:spcBef>
                <a:spcPct val="0"/>
              </a:spcBef>
              <a:spcAft>
                <a:spcPct val="0"/>
              </a:spcAft>
              <a:defRPr sz="2400" b="1">
                <a:solidFill>
                  <a:schemeClr val="tx2"/>
                </a:solidFill>
                <a:latin typeface="Arial" charset="0"/>
              </a:defRPr>
            </a:lvl7pPr>
            <a:lvl8pPr marL="1370497" algn="l" rtl="0" eaLnBrk="1" fontAlgn="base" hangingPunct="1">
              <a:spcBef>
                <a:spcPct val="0"/>
              </a:spcBef>
              <a:spcAft>
                <a:spcPct val="0"/>
              </a:spcAft>
              <a:defRPr sz="2400" b="1">
                <a:solidFill>
                  <a:schemeClr val="tx2"/>
                </a:solidFill>
                <a:latin typeface="Arial" charset="0"/>
              </a:defRPr>
            </a:lvl8pPr>
            <a:lvl9pPr marL="1827333" algn="l" rtl="0" eaLnBrk="1" fontAlgn="base" hangingPunct="1">
              <a:spcBef>
                <a:spcPct val="0"/>
              </a:spcBef>
              <a:spcAft>
                <a:spcPct val="0"/>
              </a:spcAft>
              <a:defRPr sz="2400" b="1">
                <a:solidFill>
                  <a:schemeClr val="tx2"/>
                </a:solidFill>
                <a:latin typeface="Arial" charset="0"/>
              </a:defRPr>
            </a:lvl9pPr>
          </a:lstStyle>
          <a:p>
            <a:pPr defTabSz="685800">
              <a:defRPr/>
            </a:pPr>
            <a:r>
              <a:rPr lang="en-US" sz="1800">
                <a:solidFill>
                  <a:srgbClr val="0070C0"/>
                </a:solidFill>
                <a:latin typeface="Arial" charset="0"/>
                <a:ea typeface="MS PGothic" charset="0"/>
                <a:cs typeface="Arial"/>
              </a:rPr>
              <a:t>Digital Membership Card</a:t>
            </a:r>
          </a:p>
        </p:txBody>
      </p:sp>
      <p:sp>
        <p:nvSpPr>
          <p:cNvPr id="115" name="TextBox 114">
            <a:extLst>
              <a:ext uri="{FF2B5EF4-FFF2-40B4-BE49-F238E27FC236}">
                <a16:creationId xmlns:a16="http://schemas.microsoft.com/office/drawing/2014/main" id="{91225C12-EC29-4986-A1EF-1B09C1FCF3D0}"/>
              </a:ext>
            </a:extLst>
          </p:cNvPr>
          <p:cNvSpPr txBox="1"/>
          <p:nvPr/>
        </p:nvSpPr>
        <p:spPr>
          <a:xfrm>
            <a:off x="5676735" y="3747477"/>
            <a:ext cx="65" cy="138499"/>
          </a:xfrm>
          <a:prstGeom prst="rect">
            <a:avLst/>
          </a:prstGeom>
          <a:noFill/>
        </p:spPr>
        <p:txBody>
          <a:bodyPr wrap="none" lIns="0" tIns="0" rIns="0" bIns="0" rtlCol="0">
            <a:spAutoFit/>
          </a:bodyPr>
          <a:lstStyle/>
          <a:p>
            <a:pPr defTabSz="685800" fontAlgn="auto">
              <a:spcBef>
                <a:spcPts val="0"/>
              </a:spcBef>
              <a:spcAft>
                <a:spcPts val="0"/>
              </a:spcAft>
              <a:defRPr/>
            </a:pPr>
            <a:endParaRPr lang="en-US" sz="900" kern="0">
              <a:solidFill>
                <a:srgbClr val="FFFFFF"/>
              </a:solidFill>
              <a:latin typeface="Calibri"/>
            </a:endParaRPr>
          </a:p>
        </p:txBody>
      </p:sp>
      <p:sp>
        <p:nvSpPr>
          <p:cNvPr id="119" name="Oval 118">
            <a:extLst>
              <a:ext uri="{FF2B5EF4-FFF2-40B4-BE49-F238E27FC236}">
                <a16:creationId xmlns:a16="http://schemas.microsoft.com/office/drawing/2014/main" id="{4CA6DA83-E9C3-4116-92E1-91C175F078EF}"/>
              </a:ext>
            </a:extLst>
          </p:cNvPr>
          <p:cNvSpPr/>
          <p:nvPr/>
        </p:nvSpPr>
        <p:spPr bwMode="auto">
          <a:xfrm>
            <a:off x="3143250" y="4889499"/>
            <a:ext cx="628650" cy="628650"/>
          </a:xfrm>
          <a:prstGeom prst="ellipse">
            <a:avLst/>
          </a:prstGeom>
          <a:noFill/>
          <a:ln w="38100" cap="flat" cmpd="sng" algn="ctr">
            <a:solidFill>
              <a:sysClr val="window" lastClr="FFFFFF"/>
            </a:solidFill>
            <a:prstDash val="solid"/>
            <a:round/>
            <a:headEnd type="none" w="med" len="med"/>
            <a:tailEnd type="none" w="med" len="med"/>
          </a:ln>
          <a:effectLst/>
        </p:spPr>
        <p:txBody>
          <a:bodyPr vert="horz" wrap="square" lIns="68557" tIns="34279" rIns="68557" bIns="34279" numCol="1" rtlCol="0" anchor="t" anchorCtr="0" compatLnSpc="1">
            <a:prstTxWarp prst="textNoShape">
              <a:avLst/>
            </a:prstTxWarp>
          </a:bodyPr>
          <a:lstStyle/>
          <a:p>
            <a:pPr defTabSz="685569" fontAlgn="auto">
              <a:spcBef>
                <a:spcPts val="0"/>
              </a:spcBef>
              <a:spcAft>
                <a:spcPts val="0"/>
              </a:spcAft>
              <a:defRPr/>
            </a:pPr>
            <a:endParaRPr lang="en-US" kern="0">
              <a:solidFill>
                <a:prstClr val="black"/>
              </a:solidFill>
              <a:cs typeface="Arial" charset="0"/>
            </a:endParaRPr>
          </a:p>
        </p:txBody>
      </p:sp>
      <p:grpSp>
        <p:nvGrpSpPr>
          <p:cNvPr id="128" name="Group 127">
            <a:extLst>
              <a:ext uri="{FF2B5EF4-FFF2-40B4-BE49-F238E27FC236}">
                <a16:creationId xmlns:a16="http://schemas.microsoft.com/office/drawing/2014/main" id="{384EDC79-AC65-43DA-8BD6-577354742D1D}"/>
              </a:ext>
            </a:extLst>
          </p:cNvPr>
          <p:cNvGrpSpPr/>
          <p:nvPr/>
        </p:nvGrpSpPr>
        <p:grpSpPr>
          <a:xfrm>
            <a:off x="2723857" y="2591713"/>
            <a:ext cx="1485900" cy="2709055"/>
            <a:chOff x="2166756" y="1524000"/>
            <a:chExt cx="1981200" cy="3612073"/>
          </a:xfrm>
        </p:grpSpPr>
        <p:pic>
          <p:nvPicPr>
            <p:cNvPr id="129" name="Picture 128" descr="Dashboard_DMC.psd">
              <a:extLst>
                <a:ext uri="{FF2B5EF4-FFF2-40B4-BE49-F238E27FC236}">
                  <a16:creationId xmlns:a16="http://schemas.microsoft.com/office/drawing/2014/main" id="{0E8459F5-8A46-4FF3-94F8-F6AAA05E1D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6756" y="1524000"/>
              <a:ext cx="1981200" cy="3612073"/>
            </a:xfrm>
            <a:prstGeom prst="rect">
              <a:avLst/>
            </a:prstGeom>
            <a:effectLst>
              <a:reflection stA="35000" endPos="10000" dir="5400000" sy="-100000" algn="bl"/>
            </a:effectLst>
          </p:spPr>
        </p:pic>
        <p:grpSp>
          <p:nvGrpSpPr>
            <p:cNvPr id="130" name="Group 129">
              <a:extLst>
                <a:ext uri="{FF2B5EF4-FFF2-40B4-BE49-F238E27FC236}">
                  <a16:creationId xmlns:a16="http://schemas.microsoft.com/office/drawing/2014/main" id="{58576BFA-91E0-4461-AEE3-7D3B47D4BF70}"/>
                </a:ext>
              </a:extLst>
            </p:cNvPr>
            <p:cNvGrpSpPr/>
            <p:nvPr/>
          </p:nvGrpSpPr>
          <p:grpSpPr>
            <a:xfrm>
              <a:off x="2468253" y="2192839"/>
              <a:ext cx="1396611" cy="2465561"/>
              <a:chOff x="9246086" y="318498"/>
              <a:chExt cx="2549292" cy="4545534"/>
            </a:xfrm>
          </p:grpSpPr>
          <p:pic>
            <p:nvPicPr>
              <p:cNvPr id="131" name="3C9C3528-A343-46F2-A8B5-67CDF32B69F7" descr="3C9C3528-A343-46F2-A8B5-67CDF32B69F7">
                <a:extLst>
                  <a:ext uri="{FF2B5EF4-FFF2-40B4-BE49-F238E27FC236}">
                    <a16:creationId xmlns:a16="http://schemas.microsoft.com/office/drawing/2014/main" id="{8088231D-9F81-4129-B451-E679A80A36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46086" y="318498"/>
                <a:ext cx="2549292" cy="454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Rectangle 131">
                <a:extLst>
                  <a:ext uri="{FF2B5EF4-FFF2-40B4-BE49-F238E27FC236}">
                    <a16:creationId xmlns:a16="http://schemas.microsoft.com/office/drawing/2014/main" id="{B48296ED-CF5E-442E-8565-46995DCD635A}"/>
                  </a:ext>
                </a:extLst>
              </p:cNvPr>
              <p:cNvSpPr/>
              <p:nvPr/>
            </p:nvSpPr>
            <p:spPr bwMode="auto">
              <a:xfrm>
                <a:off x="9508516" y="324319"/>
                <a:ext cx="626117" cy="103602"/>
              </a:xfrm>
              <a:prstGeom prst="rect">
                <a:avLst/>
              </a:prstGeom>
              <a:solidFill>
                <a:srgbClr val="4C8AAB"/>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defRPr/>
                </a:pPr>
                <a:endParaRPr lang="en-US" sz="1050">
                  <a:solidFill>
                    <a:prstClr val="black"/>
                  </a:solidFill>
                  <a:latin typeface="Calibri"/>
                  <a:cs typeface="Arial" charset="0"/>
                </a:endParaRPr>
              </a:p>
            </p:txBody>
          </p:sp>
        </p:grpSp>
      </p:grpSp>
      <p:grpSp>
        <p:nvGrpSpPr>
          <p:cNvPr id="133" name="Group 132">
            <a:extLst>
              <a:ext uri="{FF2B5EF4-FFF2-40B4-BE49-F238E27FC236}">
                <a16:creationId xmlns:a16="http://schemas.microsoft.com/office/drawing/2014/main" id="{9B9C3B26-8806-4C02-AC90-7622EA2C4DAB}"/>
              </a:ext>
            </a:extLst>
          </p:cNvPr>
          <p:cNvGrpSpPr/>
          <p:nvPr/>
        </p:nvGrpSpPr>
        <p:grpSpPr>
          <a:xfrm>
            <a:off x="1813428" y="3246523"/>
            <a:ext cx="925376" cy="1649999"/>
            <a:chOff x="9051560" y="1997566"/>
            <a:chExt cx="2548750" cy="4544568"/>
          </a:xfrm>
        </p:grpSpPr>
        <p:pic>
          <p:nvPicPr>
            <p:cNvPr id="134" name="70E673D8-A5F5-49F9-8A27-22A86D204A4C" descr="70E673D8-A5F5-49F9-8A27-22A86D204A4C">
              <a:extLst>
                <a:ext uri="{FF2B5EF4-FFF2-40B4-BE49-F238E27FC236}">
                  <a16:creationId xmlns:a16="http://schemas.microsoft.com/office/drawing/2014/main" id="{FA1B40B2-47E9-4631-8D9D-14BA708295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51560" y="1997566"/>
              <a:ext cx="2548750" cy="454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134">
              <a:extLst>
                <a:ext uri="{FF2B5EF4-FFF2-40B4-BE49-F238E27FC236}">
                  <a16:creationId xmlns:a16="http://schemas.microsoft.com/office/drawing/2014/main" id="{04F75F35-7578-48F8-99CB-AA433A7EECDE}"/>
                </a:ext>
              </a:extLst>
            </p:cNvPr>
            <p:cNvSpPr/>
            <p:nvPr/>
          </p:nvSpPr>
          <p:spPr bwMode="auto">
            <a:xfrm>
              <a:off x="9301540" y="2013487"/>
              <a:ext cx="626117" cy="103602"/>
            </a:xfrm>
            <a:prstGeom prst="rect">
              <a:avLst/>
            </a:prstGeom>
            <a:solidFill>
              <a:srgbClr val="959595">
                <a:lumMod val="20000"/>
                <a:lumOff val="8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auto">
                <a:spcBef>
                  <a:spcPts val="0"/>
                </a:spcBef>
                <a:spcAft>
                  <a:spcPts val="0"/>
                </a:spcAft>
                <a:defRPr/>
              </a:pPr>
              <a:endParaRPr lang="en-US" sz="1050" kern="0">
                <a:solidFill>
                  <a:prstClr val="black"/>
                </a:solidFill>
                <a:latin typeface="Calibri"/>
                <a:cs typeface="Arial" charset="0"/>
              </a:endParaRPr>
            </a:p>
          </p:txBody>
        </p:sp>
      </p:grpSp>
      <p:pic>
        <p:nvPicPr>
          <p:cNvPr id="136" name="70E673D8-A5F5-49F9-8A27-22A86D204A4C" descr="70E673D8-A5F5-49F9-8A27-22A86D204A4C">
            <a:extLst>
              <a:ext uri="{FF2B5EF4-FFF2-40B4-BE49-F238E27FC236}">
                <a16:creationId xmlns:a16="http://schemas.microsoft.com/office/drawing/2014/main" id="{F80187DA-46A2-4FF9-96DF-21B5D2360A7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05179" y="5407209"/>
            <a:ext cx="941455" cy="225469"/>
          </a:xfrm>
          <a:prstGeom prst="rect">
            <a:avLst/>
          </a:prstGeom>
          <a:noFill/>
          <a:ln w="9525">
            <a:solidFill>
              <a:sysClr val="windowText" lastClr="000000">
                <a:lumMod val="50000"/>
                <a:lumOff val="50000"/>
              </a:sysClr>
            </a:solidFill>
            <a:miter lim="800000"/>
            <a:headEnd/>
            <a:tailEnd/>
          </a:ln>
          <a:extLst>
            <a:ext uri="{909E8E84-426E-40DD-AFC4-6F175D3DCCD1}">
              <a14:hiddenFill xmlns:a14="http://schemas.microsoft.com/office/drawing/2010/main">
                <a:solidFill>
                  <a:srgbClr val="FFFFFF"/>
                </a:solidFill>
              </a14:hiddenFill>
            </a:ext>
          </a:extLst>
        </p:spPr>
      </p:pic>
      <p:cxnSp>
        <p:nvCxnSpPr>
          <p:cNvPr id="137" name="Elbow Connector 30">
            <a:extLst>
              <a:ext uri="{FF2B5EF4-FFF2-40B4-BE49-F238E27FC236}">
                <a16:creationId xmlns:a16="http://schemas.microsoft.com/office/drawing/2014/main" id="{CBC806CB-EA97-4626-8A1D-759A97FF399C}"/>
              </a:ext>
            </a:extLst>
          </p:cNvPr>
          <p:cNvCxnSpPr/>
          <p:nvPr/>
        </p:nvCxnSpPr>
        <p:spPr bwMode="auto">
          <a:xfrm rot="10800000" flipV="1">
            <a:off x="1565890" y="4387662"/>
            <a:ext cx="272700" cy="1013850"/>
          </a:xfrm>
          <a:prstGeom prst="bentConnector2">
            <a:avLst/>
          </a:prstGeom>
          <a:noFill/>
          <a:ln w="19050" algn="ctr">
            <a:solidFill>
              <a:sysClr val="window" lastClr="FFFFFF">
                <a:lumMod val="50000"/>
              </a:sysClr>
            </a:solidFill>
            <a:round/>
            <a:headEnd type="none" w="med" len="med"/>
            <a:tailEnd/>
          </a:ln>
        </p:spPr>
      </p:cxnSp>
      <p:grpSp>
        <p:nvGrpSpPr>
          <p:cNvPr id="138" name="Group 137">
            <a:extLst>
              <a:ext uri="{FF2B5EF4-FFF2-40B4-BE49-F238E27FC236}">
                <a16:creationId xmlns:a16="http://schemas.microsoft.com/office/drawing/2014/main" id="{DB1C9C81-3CD7-4E78-A82F-ADBB8CCCF137}"/>
              </a:ext>
            </a:extLst>
          </p:cNvPr>
          <p:cNvGrpSpPr/>
          <p:nvPr/>
        </p:nvGrpSpPr>
        <p:grpSpPr>
          <a:xfrm>
            <a:off x="4495507" y="5303697"/>
            <a:ext cx="1122615" cy="750790"/>
            <a:chOff x="4528956" y="5139979"/>
            <a:chExt cx="1496820" cy="1001053"/>
          </a:xfrm>
        </p:grpSpPr>
        <p:grpSp>
          <p:nvGrpSpPr>
            <p:cNvPr id="139" name="Group 138">
              <a:extLst>
                <a:ext uri="{FF2B5EF4-FFF2-40B4-BE49-F238E27FC236}">
                  <a16:creationId xmlns:a16="http://schemas.microsoft.com/office/drawing/2014/main" id="{F338A516-9CB1-467C-98E4-27EF823C3CEC}"/>
                </a:ext>
              </a:extLst>
            </p:cNvPr>
            <p:cNvGrpSpPr/>
            <p:nvPr/>
          </p:nvGrpSpPr>
          <p:grpSpPr>
            <a:xfrm>
              <a:off x="4528956" y="5562601"/>
              <a:ext cx="1496820" cy="578431"/>
              <a:chOff x="4760915" y="4351973"/>
              <a:chExt cx="2679720" cy="1035550"/>
            </a:xfrm>
          </p:grpSpPr>
          <p:sp>
            <p:nvSpPr>
              <p:cNvPr id="141" name="Rectangle 140">
                <a:extLst>
                  <a:ext uri="{FF2B5EF4-FFF2-40B4-BE49-F238E27FC236}">
                    <a16:creationId xmlns:a16="http://schemas.microsoft.com/office/drawing/2014/main" id="{98C99EDD-7D37-4701-ADFE-885E945A18BA}"/>
                  </a:ext>
                </a:extLst>
              </p:cNvPr>
              <p:cNvSpPr/>
              <p:nvPr/>
            </p:nvSpPr>
            <p:spPr bwMode="auto">
              <a:xfrm>
                <a:off x="5187579" y="5195416"/>
                <a:ext cx="189494" cy="99084"/>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569" fontAlgn="auto">
                  <a:spcBef>
                    <a:spcPts val="0"/>
                  </a:spcBef>
                  <a:spcAft>
                    <a:spcPts val="0"/>
                  </a:spcAft>
                  <a:defRPr/>
                </a:pPr>
                <a:endParaRPr lang="en-US" kern="0">
                  <a:solidFill>
                    <a:prstClr val="black"/>
                  </a:solidFill>
                  <a:cs typeface="Arial" charset="0"/>
                </a:endParaRPr>
              </a:p>
            </p:txBody>
          </p:sp>
          <p:sp>
            <p:nvSpPr>
              <p:cNvPr id="142" name="TextBox 141">
                <a:extLst>
                  <a:ext uri="{FF2B5EF4-FFF2-40B4-BE49-F238E27FC236}">
                    <a16:creationId xmlns:a16="http://schemas.microsoft.com/office/drawing/2014/main" id="{ACC58776-A4BA-409A-8A58-E921DA005B78}"/>
                  </a:ext>
                </a:extLst>
              </p:cNvPr>
              <p:cNvSpPr txBox="1"/>
              <p:nvPr/>
            </p:nvSpPr>
            <p:spPr>
              <a:xfrm>
                <a:off x="4760915" y="4351973"/>
                <a:ext cx="2679720" cy="495904"/>
              </a:xfrm>
              <a:prstGeom prst="rect">
                <a:avLst/>
              </a:prstGeom>
              <a:noFill/>
            </p:spPr>
            <p:txBody>
              <a:bodyPr wrap="square" lIns="0" tIns="0" rIns="0" bIns="0">
                <a:spAutoFit/>
              </a:bodyPr>
              <a:lstStyle/>
              <a:p>
                <a:pPr algn="ctr" defTabSz="685800" fontAlgn="auto">
                  <a:spcBef>
                    <a:spcPts val="0"/>
                  </a:spcBef>
                  <a:spcAft>
                    <a:spcPts val="0"/>
                  </a:spcAft>
                  <a:defRPr/>
                </a:pPr>
                <a:r>
                  <a:rPr lang="en-US" sz="675" kern="0">
                    <a:solidFill>
                      <a:prstClr val="black"/>
                    </a:solidFill>
                    <a:latin typeface="Calibri"/>
                  </a:rPr>
                  <a:t>Digital membership card Icon on app dashboard</a:t>
                </a:r>
              </a:p>
            </p:txBody>
          </p:sp>
          <p:sp>
            <p:nvSpPr>
              <p:cNvPr id="143" name="Rectangle 142">
                <a:extLst>
                  <a:ext uri="{FF2B5EF4-FFF2-40B4-BE49-F238E27FC236}">
                    <a16:creationId xmlns:a16="http://schemas.microsoft.com/office/drawing/2014/main" id="{6E3E7E84-1D75-462F-B0EC-78A6F6FB672C}"/>
                  </a:ext>
                </a:extLst>
              </p:cNvPr>
              <p:cNvSpPr/>
              <p:nvPr/>
            </p:nvSpPr>
            <p:spPr bwMode="auto">
              <a:xfrm>
                <a:off x="5420143" y="5247986"/>
                <a:ext cx="232563" cy="139537"/>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569" fontAlgn="auto">
                  <a:spcBef>
                    <a:spcPts val="0"/>
                  </a:spcBef>
                  <a:spcAft>
                    <a:spcPts val="0"/>
                  </a:spcAft>
                  <a:defRPr/>
                </a:pPr>
                <a:endParaRPr lang="en-US" kern="0">
                  <a:solidFill>
                    <a:prstClr val="black"/>
                  </a:solidFill>
                  <a:cs typeface="Arial" charset="0"/>
                </a:endParaRPr>
              </a:p>
            </p:txBody>
          </p:sp>
          <p:sp>
            <p:nvSpPr>
              <p:cNvPr id="144" name="Rectangle 143">
                <a:extLst>
                  <a:ext uri="{FF2B5EF4-FFF2-40B4-BE49-F238E27FC236}">
                    <a16:creationId xmlns:a16="http://schemas.microsoft.com/office/drawing/2014/main" id="{CCEBE5CD-DD25-4375-B9A4-97FFB1ADBBB7}"/>
                  </a:ext>
                </a:extLst>
              </p:cNvPr>
              <p:cNvSpPr/>
              <p:nvPr/>
            </p:nvSpPr>
            <p:spPr bwMode="auto">
              <a:xfrm>
                <a:off x="6038850" y="4737100"/>
                <a:ext cx="152400" cy="152400"/>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569" fontAlgn="auto">
                  <a:spcBef>
                    <a:spcPts val="0"/>
                  </a:spcBef>
                  <a:spcAft>
                    <a:spcPts val="0"/>
                  </a:spcAft>
                  <a:defRPr/>
                </a:pPr>
                <a:endParaRPr lang="en-US" kern="0">
                  <a:solidFill>
                    <a:prstClr val="black"/>
                  </a:solidFill>
                  <a:cs typeface="Arial" charset="0"/>
                </a:endParaRPr>
              </a:p>
            </p:txBody>
          </p:sp>
        </p:grpSp>
        <p:pic>
          <p:nvPicPr>
            <p:cNvPr id="140" name="3C9C3528-A343-46F2-A8B5-67CDF32B69F7" descr="3C9C3528-A343-46F2-A8B5-67CDF32B69F7">
              <a:extLst>
                <a:ext uri="{FF2B5EF4-FFF2-40B4-BE49-F238E27FC236}">
                  <a16:creationId xmlns:a16="http://schemas.microsoft.com/office/drawing/2014/main" id="{E0946613-1A4A-4015-BCDC-A34973A3388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55451" y="5139979"/>
              <a:ext cx="443830" cy="3238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45" name="Elbow Connector 19">
            <a:extLst>
              <a:ext uri="{FF2B5EF4-FFF2-40B4-BE49-F238E27FC236}">
                <a16:creationId xmlns:a16="http://schemas.microsoft.com/office/drawing/2014/main" id="{95CB1F51-4DC1-4786-BB67-1CA47D777588}"/>
              </a:ext>
            </a:extLst>
          </p:cNvPr>
          <p:cNvCxnSpPr/>
          <p:nvPr/>
        </p:nvCxnSpPr>
        <p:spPr bwMode="auto">
          <a:xfrm>
            <a:off x="3988294" y="4774080"/>
            <a:ext cx="792963" cy="675132"/>
          </a:xfrm>
          <a:prstGeom prst="bentConnector3">
            <a:avLst>
              <a:gd name="adj1" fmla="val 50000"/>
            </a:avLst>
          </a:prstGeom>
          <a:noFill/>
          <a:ln w="19050" algn="ctr">
            <a:solidFill>
              <a:sysClr val="window" lastClr="FFFFFF">
                <a:lumMod val="50000"/>
              </a:sysClr>
            </a:solidFill>
            <a:round/>
            <a:headEnd type="none" w="med" len="med"/>
            <a:tailEnd/>
          </a:ln>
        </p:spPr>
      </p:cxnSp>
      <p:sp>
        <p:nvSpPr>
          <p:cNvPr id="2" name="Rectangle 1">
            <a:extLst>
              <a:ext uri="{FF2B5EF4-FFF2-40B4-BE49-F238E27FC236}">
                <a16:creationId xmlns:a16="http://schemas.microsoft.com/office/drawing/2014/main" id="{9E8B9F45-EE14-42E7-837E-3017AF582AFD}"/>
              </a:ext>
            </a:extLst>
          </p:cNvPr>
          <p:cNvSpPr/>
          <p:nvPr/>
        </p:nvSpPr>
        <p:spPr>
          <a:xfrm>
            <a:off x="4418794" y="2566244"/>
            <a:ext cx="3423728" cy="3485570"/>
          </a:xfrm>
          <a:prstGeom prst="rect">
            <a:avLst/>
          </a:prstGeom>
        </p:spPr>
        <p:txBody>
          <a:bodyPr wrap="square">
            <a:spAutoFit/>
          </a:bodyPr>
          <a:lstStyle/>
          <a:p>
            <a:pPr marL="257175" indent="-257175" defTabSz="342900">
              <a:spcAft>
                <a:spcPts val="900"/>
              </a:spcAft>
              <a:buClr>
                <a:prstClr val="black">
                  <a:lumMod val="75000"/>
                  <a:lumOff val="25000"/>
                </a:prstClr>
              </a:buClr>
              <a:buFont typeface="Wingdings" panose="05000000000000000000" pitchFamily="2" charset="2"/>
              <a:buChar char="§"/>
              <a:defRPr/>
            </a:pPr>
            <a:r>
              <a:rPr lang="en-US">
                <a:solidFill>
                  <a:srgbClr val="303030">
                    <a:lumMod val="75000"/>
                    <a:lumOff val="25000"/>
                  </a:srgbClr>
                </a:solidFill>
              </a:rPr>
              <a:t>View you and your family’s membership card information</a:t>
            </a:r>
          </a:p>
          <a:p>
            <a:pPr marL="257175" indent="-257175" defTabSz="342900">
              <a:spcAft>
                <a:spcPts val="900"/>
              </a:spcAft>
              <a:buClr>
                <a:prstClr val="black">
                  <a:lumMod val="75000"/>
                  <a:lumOff val="25000"/>
                </a:prstClr>
              </a:buClr>
              <a:buFont typeface="Wingdings" panose="05000000000000000000" pitchFamily="2" charset="2"/>
              <a:buChar char="§"/>
              <a:defRPr/>
            </a:pPr>
            <a:r>
              <a:rPr lang="en-US">
                <a:solidFill>
                  <a:srgbClr val="303030">
                    <a:lumMod val="75000"/>
                    <a:lumOff val="25000"/>
                  </a:srgbClr>
                </a:solidFill>
              </a:rPr>
              <a:t>Check in for services at Kaiser Permanente facilities</a:t>
            </a:r>
          </a:p>
          <a:p>
            <a:pPr marL="257175" indent="-257175" defTabSz="342900">
              <a:spcAft>
                <a:spcPts val="900"/>
              </a:spcAft>
              <a:buClr>
                <a:prstClr val="black">
                  <a:lumMod val="75000"/>
                  <a:lumOff val="25000"/>
                </a:prstClr>
              </a:buClr>
              <a:buFont typeface="Wingdings" panose="05000000000000000000" pitchFamily="2" charset="2"/>
              <a:buChar char="§"/>
              <a:defRPr/>
            </a:pPr>
            <a:r>
              <a:rPr lang="en-US">
                <a:solidFill>
                  <a:srgbClr val="303030">
                    <a:lumMod val="75000"/>
                    <a:lumOff val="25000"/>
                  </a:srgbClr>
                </a:solidFill>
              </a:rPr>
              <a:t>Pick up prescriptions at a Kaiser Permanente pharmacy</a:t>
            </a:r>
          </a:p>
          <a:p>
            <a:pPr marL="257175" indent="-257175" defTabSz="342900">
              <a:spcAft>
                <a:spcPts val="900"/>
              </a:spcAft>
              <a:buClr>
                <a:prstClr val="black">
                  <a:lumMod val="75000"/>
                  <a:lumOff val="25000"/>
                </a:prstClr>
              </a:buClr>
              <a:buFont typeface="Wingdings" panose="05000000000000000000" pitchFamily="2" charset="2"/>
              <a:buChar char="§"/>
              <a:defRPr/>
            </a:pPr>
            <a:r>
              <a:rPr lang="en-US">
                <a:solidFill>
                  <a:srgbClr val="303030">
                    <a:lumMod val="75000"/>
                    <a:lumOff val="25000"/>
                  </a:srgbClr>
                </a:solidFill>
              </a:rPr>
              <a:t>Use as a valid form of identification (if photo is available in KP Health Connect System)</a:t>
            </a:r>
          </a:p>
        </p:txBody>
      </p:sp>
      <p:sp>
        <p:nvSpPr>
          <p:cNvPr id="3" name="Rectangle 2">
            <a:extLst>
              <a:ext uri="{FF2B5EF4-FFF2-40B4-BE49-F238E27FC236}">
                <a16:creationId xmlns:a16="http://schemas.microsoft.com/office/drawing/2014/main" id="{C7DC0BA7-5AF1-4706-809B-61FA734890BD}"/>
              </a:ext>
            </a:extLst>
          </p:cNvPr>
          <p:cNvSpPr/>
          <p:nvPr/>
        </p:nvSpPr>
        <p:spPr>
          <a:xfrm>
            <a:off x="1281029" y="1854544"/>
            <a:ext cx="6410751" cy="553998"/>
          </a:xfrm>
          <a:prstGeom prst="rect">
            <a:avLst/>
          </a:prstGeom>
        </p:spPr>
        <p:txBody>
          <a:bodyPr wrap="square">
            <a:spAutoFit/>
          </a:bodyPr>
          <a:lstStyle/>
          <a:p>
            <a:pPr defTabSz="342900">
              <a:defRPr/>
            </a:pPr>
            <a:r>
              <a:rPr lang="en-US" sz="1500">
                <a:solidFill>
                  <a:srgbClr val="303030">
                    <a:lumMod val="75000"/>
                    <a:lumOff val="25000"/>
                  </a:srgbClr>
                </a:solidFill>
              </a:rPr>
              <a:t>The digital membership card is a replica of the physical membership card, available on your mobile phone via the Kaiser Permanente app</a:t>
            </a:r>
            <a:endParaRPr lang="en-US" sz="1500">
              <a:solidFill>
                <a:prstClr val="black"/>
              </a:solidFill>
            </a:endParaRPr>
          </a:p>
        </p:txBody>
      </p:sp>
    </p:spTree>
    <p:extLst>
      <p:ext uri="{BB962C8B-B14F-4D97-AF65-F5344CB8AC3E}">
        <p14:creationId xmlns:p14="http://schemas.microsoft.com/office/powerpoint/2010/main" val="354417001"/>
      </p:ext>
    </p:extLst>
  </p:cSld>
  <p:clrMapOvr>
    <a:masterClrMapping/>
  </p:clrMapOvr>
  <mc:AlternateContent xmlns:mc="http://schemas.openxmlformats.org/markup-compatibility/2006" xmlns:p14="http://schemas.microsoft.com/office/powerpoint/2010/main">
    <mc:Choice Requires="p14">
      <p:transition spd="slow" p14:dur="2000" advTm="23970"/>
    </mc:Choice>
    <mc:Fallback xmlns="">
      <p:transition spd="slow" advTm="239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A5DA73-76A9-4E5A-9225-12ED390C240B}"/>
              </a:ext>
            </a:extLst>
          </p:cNvPr>
          <p:cNvSpPr/>
          <p:nvPr/>
        </p:nvSpPr>
        <p:spPr>
          <a:xfrm>
            <a:off x="1323289" y="1384024"/>
            <a:ext cx="3967375" cy="369332"/>
          </a:xfrm>
          <a:prstGeom prst="rect">
            <a:avLst/>
          </a:prstGeom>
        </p:spPr>
        <p:txBody>
          <a:bodyPr wrap="square">
            <a:spAutoFit/>
          </a:bodyPr>
          <a:lstStyle/>
          <a:p>
            <a:pPr defTabSz="342900">
              <a:defRPr/>
            </a:pPr>
            <a:r>
              <a:rPr lang="en-US">
                <a:solidFill>
                  <a:srgbClr val="0070C0"/>
                </a:solidFill>
                <a:cs typeface="Arial"/>
              </a:rPr>
              <a:t>Kaiser Permanente mobile app</a:t>
            </a:r>
            <a:endParaRPr lang="en-US">
              <a:solidFill>
                <a:srgbClr val="0070C0"/>
              </a:solidFill>
              <a:cs typeface="Arial"/>
              <a:hlinkClick r:id="rId3">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8DAC5DD0-FAF8-4DB2-B7EA-06914640DDD3}"/>
              </a:ext>
            </a:extLst>
          </p:cNvPr>
          <p:cNvPicPr>
            <a:picLocks noChangeAspect="1"/>
          </p:cNvPicPr>
          <p:nvPr/>
        </p:nvPicPr>
        <p:blipFill>
          <a:blip r:embed="rId4"/>
          <a:stretch>
            <a:fillRect/>
          </a:stretch>
        </p:blipFill>
        <p:spPr>
          <a:xfrm>
            <a:off x="1228703" y="2911327"/>
            <a:ext cx="1471235" cy="2772022"/>
          </a:xfrm>
          <a:prstGeom prst="rect">
            <a:avLst/>
          </a:prstGeom>
        </p:spPr>
      </p:pic>
      <p:pic>
        <p:nvPicPr>
          <p:cNvPr id="8" name="Picture 7">
            <a:extLst>
              <a:ext uri="{FF2B5EF4-FFF2-40B4-BE49-F238E27FC236}">
                <a16:creationId xmlns:a16="http://schemas.microsoft.com/office/drawing/2014/main" id="{08B9CAF9-8B7D-4B29-9598-A377B5D36573}"/>
              </a:ext>
            </a:extLst>
          </p:cNvPr>
          <p:cNvPicPr>
            <a:picLocks noChangeAspect="1"/>
          </p:cNvPicPr>
          <p:nvPr/>
        </p:nvPicPr>
        <p:blipFill>
          <a:blip r:embed="rId5"/>
          <a:stretch>
            <a:fillRect/>
          </a:stretch>
        </p:blipFill>
        <p:spPr>
          <a:xfrm>
            <a:off x="2535330" y="2254854"/>
            <a:ext cx="1429520" cy="2696793"/>
          </a:xfrm>
          <a:prstGeom prst="rect">
            <a:avLst/>
          </a:prstGeom>
        </p:spPr>
      </p:pic>
      <p:pic>
        <p:nvPicPr>
          <p:cNvPr id="9" name="Picture 8">
            <a:extLst>
              <a:ext uri="{FF2B5EF4-FFF2-40B4-BE49-F238E27FC236}">
                <a16:creationId xmlns:a16="http://schemas.microsoft.com/office/drawing/2014/main" id="{F45DDE61-ED62-40D7-BCDA-147E91332829}"/>
              </a:ext>
            </a:extLst>
          </p:cNvPr>
          <p:cNvPicPr>
            <a:picLocks noChangeAspect="1"/>
          </p:cNvPicPr>
          <p:nvPr/>
        </p:nvPicPr>
        <p:blipFill>
          <a:blip r:embed="rId6"/>
          <a:stretch>
            <a:fillRect/>
          </a:stretch>
        </p:blipFill>
        <p:spPr>
          <a:xfrm>
            <a:off x="3830283" y="3098457"/>
            <a:ext cx="1460381" cy="2772022"/>
          </a:xfrm>
          <a:prstGeom prst="rect">
            <a:avLst/>
          </a:prstGeom>
        </p:spPr>
      </p:pic>
      <p:sp>
        <p:nvSpPr>
          <p:cNvPr id="10" name="TextBox 9">
            <a:extLst>
              <a:ext uri="{FF2B5EF4-FFF2-40B4-BE49-F238E27FC236}">
                <a16:creationId xmlns:a16="http://schemas.microsoft.com/office/drawing/2014/main" id="{13CD835F-32BA-4D4E-BE0B-55C7F2E13197}"/>
              </a:ext>
            </a:extLst>
          </p:cNvPr>
          <p:cNvSpPr txBox="1"/>
          <p:nvPr/>
        </p:nvSpPr>
        <p:spPr>
          <a:xfrm>
            <a:off x="1200680" y="2459504"/>
            <a:ext cx="1387676" cy="923330"/>
          </a:xfrm>
          <a:prstGeom prst="rect">
            <a:avLst/>
          </a:prstGeom>
          <a:noFill/>
          <a:ln>
            <a:noFill/>
          </a:ln>
        </p:spPr>
        <p:txBody>
          <a:bodyPr wrap="square" rtlCol="0">
            <a:spAutoFit/>
          </a:bodyPr>
          <a:lstStyle/>
          <a:p>
            <a:pPr algn="ctr" defTabSz="342900">
              <a:defRPr/>
            </a:pPr>
            <a:r>
              <a:rPr lang="en-US">
                <a:solidFill>
                  <a:prstClr val="black">
                    <a:lumMod val="65000"/>
                    <a:lumOff val="35000"/>
                  </a:prstClr>
                </a:solidFill>
              </a:rPr>
              <a:t>Manage your care on the go</a:t>
            </a:r>
          </a:p>
        </p:txBody>
      </p:sp>
      <p:sp>
        <p:nvSpPr>
          <p:cNvPr id="15" name="TextBox 14">
            <a:extLst>
              <a:ext uri="{FF2B5EF4-FFF2-40B4-BE49-F238E27FC236}">
                <a16:creationId xmlns:a16="http://schemas.microsoft.com/office/drawing/2014/main" id="{7BB069FC-C8B8-421C-90CC-2AC400402259}"/>
              </a:ext>
            </a:extLst>
          </p:cNvPr>
          <p:cNvSpPr txBox="1"/>
          <p:nvPr/>
        </p:nvSpPr>
        <p:spPr>
          <a:xfrm>
            <a:off x="2464455" y="1862161"/>
            <a:ext cx="1459433" cy="646331"/>
          </a:xfrm>
          <a:prstGeom prst="rect">
            <a:avLst/>
          </a:prstGeom>
          <a:noFill/>
          <a:ln>
            <a:noFill/>
          </a:ln>
        </p:spPr>
        <p:txBody>
          <a:bodyPr wrap="square" rtlCol="0">
            <a:spAutoFit/>
          </a:bodyPr>
          <a:lstStyle/>
          <a:p>
            <a:pPr algn="ctr" defTabSz="342900">
              <a:defRPr/>
            </a:pPr>
            <a:r>
              <a:rPr lang="en-US">
                <a:solidFill>
                  <a:prstClr val="black">
                    <a:lumMod val="65000"/>
                    <a:lumOff val="35000"/>
                  </a:prstClr>
                </a:solidFill>
              </a:rPr>
              <a:t>Email your</a:t>
            </a:r>
          </a:p>
          <a:p>
            <a:pPr algn="ctr" defTabSz="342900">
              <a:defRPr/>
            </a:pPr>
            <a:r>
              <a:rPr lang="en-US">
                <a:solidFill>
                  <a:prstClr val="black">
                    <a:lumMod val="65000"/>
                    <a:lumOff val="35000"/>
                  </a:prstClr>
                </a:solidFill>
              </a:rPr>
              <a:t>doctor</a:t>
            </a:r>
          </a:p>
        </p:txBody>
      </p:sp>
      <p:sp>
        <p:nvSpPr>
          <p:cNvPr id="16" name="TextBox 15">
            <a:extLst>
              <a:ext uri="{FF2B5EF4-FFF2-40B4-BE49-F238E27FC236}">
                <a16:creationId xmlns:a16="http://schemas.microsoft.com/office/drawing/2014/main" id="{9F071261-8B0A-4457-BF35-9B672705A681}"/>
              </a:ext>
            </a:extLst>
          </p:cNvPr>
          <p:cNvSpPr txBox="1"/>
          <p:nvPr/>
        </p:nvSpPr>
        <p:spPr>
          <a:xfrm>
            <a:off x="3806143" y="2668954"/>
            <a:ext cx="1459433" cy="1200329"/>
          </a:xfrm>
          <a:prstGeom prst="rect">
            <a:avLst/>
          </a:prstGeom>
          <a:noFill/>
          <a:ln>
            <a:noFill/>
          </a:ln>
        </p:spPr>
        <p:txBody>
          <a:bodyPr wrap="square" rtlCol="0">
            <a:spAutoFit/>
          </a:bodyPr>
          <a:lstStyle/>
          <a:p>
            <a:pPr algn="ctr" defTabSz="342900">
              <a:defRPr/>
            </a:pPr>
            <a:r>
              <a:rPr lang="en-US">
                <a:solidFill>
                  <a:prstClr val="black">
                    <a:lumMod val="65000"/>
                    <a:lumOff val="35000"/>
                  </a:prstClr>
                </a:solidFill>
              </a:rPr>
              <a:t>View &amp; schedule  appointments</a:t>
            </a:r>
          </a:p>
        </p:txBody>
      </p:sp>
      <p:pic>
        <p:nvPicPr>
          <p:cNvPr id="19" name="Picture 18">
            <a:extLst>
              <a:ext uri="{FF2B5EF4-FFF2-40B4-BE49-F238E27FC236}">
                <a16:creationId xmlns:a16="http://schemas.microsoft.com/office/drawing/2014/main" id="{B2910A70-BA38-4B8D-B0E2-CF2A6F950CB8}"/>
              </a:ext>
            </a:extLst>
          </p:cNvPr>
          <p:cNvPicPr>
            <a:picLocks noChangeAspect="1"/>
          </p:cNvPicPr>
          <p:nvPr/>
        </p:nvPicPr>
        <p:blipFill>
          <a:blip r:embed="rId7"/>
          <a:stretch>
            <a:fillRect/>
          </a:stretch>
        </p:blipFill>
        <p:spPr>
          <a:xfrm>
            <a:off x="5157880" y="1969620"/>
            <a:ext cx="1470804" cy="2732762"/>
          </a:xfrm>
          <a:prstGeom prst="rect">
            <a:avLst/>
          </a:prstGeom>
        </p:spPr>
      </p:pic>
      <p:pic>
        <p:nvPicPr>
          <p:cNvPr id="20" name="Picture 19">
            <a:extLst>
              <a:ext uri="{FF2B5EF4-FFF2-40B4-BE49-F238E27FC236}">
                <a16:creationId xmlns:a16="http://schemas.microsoft.com/office/drawing/2014/main" id="{09C6FC90-8C29-4733-9E68-ECD6490ADAD1}"/>
              </a:ext>
            </a:extLst>
          </p:cNvPr>
          <p:cNvPicPr>
            <a:picLocks noChangeAspect="1"/>
          </p:cNvPicPr>
          <p:nvPr/>
        </p:nvPicPr>
        <p:blipFill>
          <a:blip r:embed="rId8"/>
          <a:stretch>
            <a:fillRect/>
          </a:stretch>
        </p:blipFill>
        <p:spPr>
          <a:xfrm>
            <a:off x="6524656" y="2765626"/>
            <a:ext cx="1344979" cy="2520804"/>
          </a:xfrm>
          <a:prstGeom prst="rect">
            <a:avLst/>
          </a:prstGeom>
        </p:spPr>
      </p:pic>
      <p:sp>
        <p:nvSpPr>
          <p:cNvPr id="5" name="Rectangle 4">
            <a:extLst>
              <a:ext uri="{FF2B5EF4-FFF2-40B4-BE49-F238E27FC236}">
                <a16:creationId xmlns:a16="http://schemas.microsoft.com/office/drawing/2014/main" id="{75B59240-123B-44E9-AE6F-E36538B8D7AD}"/>
              </a:ext>
            </a:extLst>
          </p:cNvPr>
          <p:cNvSpPr/>
          <p:nvPr/>
        </p:nvSpPr>
        <p:spPr>
          <a:xfrm>
            <a:off x="4951434" y="1540118"/>
            <a:ext cx="1787670" cy="646331"/>
          </a:xfrm>
          <a:prstGeom prst="rect">
            <a:avLst/>
          </a:prstGeom>
        </p:spPr>
        <p:txBody>
          <a:bodyPr wrap="none">
            <a:spAutoFit/>
          </a:bodyPr>
          <a:lstStyle/>
          <a:p>
            <a:pPr algn="ctr" defTabSz="342900">
              <a:defRPr/>
            </a:pPr>
            <a:r>
              <a:rPr lang="en-US">
                <a:solidFill>
                  <a:prstClr val="black">
                    <a:lumMod val="65000"/>
                    <a:lumOff val="35000"/>
                  </a:prstClr>
                </a:solidFill>
              </a:rPr>
              <a:t>Manage &amp; refill </a:t>
            </a:r>
          </a:p>
          <a:p>
            <a:pPr algn="ctr" defTabSz="342900">
              <a:defRPr/>
            </a:pPr>
            <a:r>
              <a:rPr lang="en-US">
                <a:solidFill>
                  <a:prstClr val="black">
                    <a:lumMod val="65000"/>
                    <a:lumOff val="35000"/>
                  </a:prstClr>
                </a:solidFill>
              </a:rPr>
              <a:t>prescriptions</a:t>
            </a:r>
          </a:p>
        </p:txBody>
      </p:sp>
      <p:sp>
        <p:nvSpPr>
          <p:cNvPr id="22" name="Rectangle 21">
            <a:extLst>
              <a:ext uri="{FF2B5EF4-FFF2-40B4-BE49-F238E27FC236}">
                <a16:creationId xmlns:a16="http://schemas.microsoft.com/office/drawing/2014/main" id="{3C870F4F-535A-4B90-8FCB-4CCD2203F40E}"/>
              </a:ext>
            </a:extLst>
          </p:cNvPr>
          <p:cNvSpPr/>
          <p:nvPr/>
        </p:nvSpPr>
        <p:spPr>
          <a:xfrm>
            <a:off x="6690251" y="2280878"/>
            <a:ext cx="1309013" cy="646331"/>
          </a:xfrm>
          <a:prstGeom prst="rect">
            <a:avLst/>
          </a:prstGeom>
        </p:spPr>
        <p:txBody>
          <a:bodyPr wrap="none">
            <a:spAutoFit/>
          </a:bodyPr>
          <a:lstStyle/>
          <a:p>
            <a:pPr defTabSz="342900">
              <a:defRPr/>
            </a:pPr>
            <a:r>
              <a:rPr lang="en-US">
                <a:solidFill>
                  <a:prstClr val="black">
                    <a:lumMod val="65000"/>
                    <a:lumOff val="35000"/>
                  </a:prstClr>
                </a:solidFill>
              </a:rPr>
              <a:t>View most </a:t>
            </a:r>
          </a:p>
          <a:p>
            <a:pPr defTabSz="342900">
              <a:defRPr/>
            </a:pPr>
            <a:r>
              <a:rPr lang="en-US">
                <a:solidFill>
                  <a:prstClr val="black">
                    <a:lumMod val="65000"/>
                    <a:lumOff val="35000"/>
                  </a:prstClr>
                </a:solidFill>
              </a:rPr>
              <a:t>test results</a:t>
            </a:r>
            <a:endParaRPr lang="en-US">
              <a:solidFill>
                <a:prstClr val="black"/>
              </a:solidFill>
            </a:endParaRPr>
          </a:p>
        </p:txBody>
      </p:sp>
    </p:spTree>
    <p:extLst>
      <p:ext uri="{BB962C8B-B14F-4D97-AF65-F5344CB8AC3E}">
        <p14:creationId xmlns:p14="http://schemas.microsoft.com/office/powerpoint/2010/main" val="2628763983"/>
      </p:ext>
    </p:extLst>
  </p:cSld>
  <p:clrMapOvr>
    <a:masterClrMapping/>
  </p:clrMapOvr>
  <mc:AlternateContent xmlns:mc="http://schemas.openxmlformats.org/markup-compatibility/2006" xmlns:p14="http://schemas.microsoft.com/office/powerpoint/2010/main">
    <mc:Choice Requires="p14">
      <p:transition spd="slow" p14:dur="2000" advTm="16527"/>
    </mc:Choice>
    <mc:Fallback xmlns="">
      <p:transition spd="slow" advTm="1652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9974DEF-9BF4-18FA-FACB-3B1655BFFAD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0136" y="1248633"/>
            <a:ext cx="1552052" cy="173798"/>
          </a:xfrm>
          <a:prstGeom prst="rect">
            <a:avLst/>
          </a:prstGeom>
        </p:spPr>
      </p:pic>
      <p:sp>
        <p:nvSpPr>
          <p:cNvPr id="5" name="Rectangle 4">
            <a:extLst>
              <a:ext uri="{FF2B5EF4-FFF2-40B4-BE49-F238E27FC236}">
                <a16:creationId xmlns:a16="http://schemas.microsoft.com/office/drawing/2014/main" id="{E778DBAF-FB79-F7EC-68F5-78AE45F366A8}"/>
              </a:ext>
            </a:extLst>
          </p:cNvPr>
          <p:cNvSpPr/>
          <p:nvPr/>
        </p:nvSpPr>
        <p:spPr>
          <a:xfrm>
            <a:off x="169595" y="1521088"/>
            <a:ext cx="2090204" cy="969793"/>
          </a:xfrm>
          <a:prstGeom prst="rect">
            <a:avLst/>
          </a:prstGeom>
        </p:spPr>
        <p:txBody>
          <a:bodyPr>
            <a:noAutofit/>
          </a:bodyPr>
          <a:lstStyle/>
          <a:p>
            <a:pPr marL="61722" defTabSz="685800" fontAlgn="auto">
              <a:spcBef>
                <a:spcPts val="0"/>
              </a:spcBef>
              <a:spcAft>
                <a:spcPts val="375"/>
              </a:spcAft>
              <a:defRPr/>
            </a:pPr>
            <a:r>
              <a:rPr lang="en-US" sz="1050" b="1">
                <a:solidFill>
                  <a:srgbClr val="0170C0"/>
                </a:solidFill>
                <a:latin typeface="Arial"/>
              </a:rPr>
              <a:t>ClassPass workouts</a:t>
            </a:r>
          </a:p>
          <a:p>
            <a:pPr marL="61722" defTabSz="685800" fontAlgn="auto">
              <a:spcBef>
                <a:spcPts val="0"/>
              </a:spcBef>
              <a:spcAft>
                <a:spcPts val="225"/>
              </a:spcAft>
              <a:defRPr/>
            </a:pPr>
            <a:r>
              <a:rPr lang="en-US" sz="1050">
                <a:solidFill>
                  <a:prstClr val="black">
                    <a:lumMod val="65000"/>
                    <a:lumOff val="35000"/>
                  </a:prstClr>
                </a:solidFill>
                <a:latin typeface="Arial"/>
              </a:rPr>
              <a:t>Get moving with fitness options that fit your schedule and lifestyle, including Pilates, dance, , cardio, and yoga.</a:t>
            </a:r>
          </a:p>
        </p:txBody>
      </p:sp>
      <p:pic>
        <p:nvPicPr>
          <p:cNvPr id="6" name="Picture 4">
            <a:extLst>
              <a:ext uri="{FF2B5EF4-FFF2-40B4-BE49-F238E27FC236}">
                <a16:creationId xmlns:a16="http://schemas.microsoft.com/office/drawing/2014/main" id="{96B243F3-A5EA-F5E8-98C1-215433A34F8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8592" y="3033474"/>
            <a:ext cx="1164431" cy="342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A637B9-AE63-BFE7-5877-770B8F53E83E}"/>
              </a:ext>
            </a:extLst>
          </p:cNvPr>
          <p:cNvSpPr txBox="1"/>
          <p:nvPr/>
        </p:nvSpPr>
        <p:spPr>
          <a:xfrm>
            <a:off x="4359956" y="3383794"/>
            <a:ext cx="1339469" cy="253916"/>
          </a:xfrm>
          <a:prstGeom prst="rect">
            <a:avLst/>
          </a:prstGeom>
          <a:noFill/>
        </p:spPr>
        <p:txBody>
          <a:bodyPr wrap="square" rtlCol="0">
            <a:spAutoFit/>
          </a:bodyPr>
          <a:lstStyle/>
          <a:p>
            <a:pPr defTabSz="685800" fontAlgn="auto">
              <a:spcBef>
                <a:spcPts val="0"/>
              </a:spcBef>
              <a:spcAft>
                <a:spcPts val="0"/>
              </a:spcAft>
              <a:defRPr/>
            </a:pPr>
            <a:r>
              <a:rPr lang="en-US" sz="1050" b="1">
                <a:solidFill>
                  <a:srgbClr val="0170C0"/>
                </a:solidFill>
                <a:latin typeface="Arial"/>
              </a:rPr>
              <a:t>myStrength</a:t>
            </a:r>
          </a:p>
        </p:txBody>
      </p:sp>
      <p:sp>
        <p:nvSpPr>
          <p:cNvPr id="8" name="TextBox 7">
            <a:extLst>
              <a:ext uri="{FF2B5EF4-FFF2-40B4-BE49-F238E27FC236}">
                <a16:creationId xmlns:a16="http://schemas.microsoft.com/office/drawing/2014/main" id="{1244570C-98B7-DE85-2F50-ECA3C18AEED1}"/>
              </a:ext>
            </a:extLst>
          </p:cNvPr>
          <p:cNvSpPr txBox="1"/>
          <p:nvPr/>
        </p:nvSpPr>
        <p:spPr>
          <a:xfrm>
            <a:off x="4363101" y="3618325"/>
            <a:ext cx="1770822" cy="2091598"/>
          </a:xfrm>
          <a:prstGeom prst="rect">
            <a:avLst/>
          </a:prstGeom>
          <a:noFill/>
        </p:spPr>
        <p:txBody>
          <a:bodyPr wrap="square" rtlCol="0">
            <a:spAutoFit/>
          </a:bodyPr>
          <a:lstStyle/>
          <a:p>
            <a:pPr defTabSz="685800" fontAlgn="auto">
              <a:spcBef>
                <a:spcPts val="0"/>
              </a:spcBef>
              <a:spcAft>
                <a:spcPts val="0"/>
              </a:spcAft>
              <a:defRPr/>
            </a:pPr>
            <a:r>
              <a:rPr lang="en-US" sz="1050">
                <a:solidFill>
                  <a:prstClr val="black">
                    <a:lumMod val="65000"/>
                    <a:lumOff val="35000"/>
                  </a:prstClr>
                </a:solidFill>
                <a:latin typeface="Arial"/>
              </a:rPr>
              <a:t>myStrength platform empowers individuals with personalized pathways incorporating multiple programs to help manage and overcome challenges.</a:t>
            </a:r>
          </a:p>
          <a:p>
            <a:pPr marL="214313" indent="-214313" defTabSz="1371600" fontAlgn="auto">
              <a:spcBef>
                <a:spcPts val="450"/>
              </a:spcBef>
              <a:spcAft>
                <a:spcPts val="0"/>
              </a:spcAft>
              <a:buClr>
                <a:srgbClr val="0070C0"/>
              </a:buClr>
              <a:buFont typeface="Wingdings" panose="05000000000000000000" pitchFamily="2" charset="2"/>
              <a:buChar char="§"/>
              <a:defRPr/>
            </a:pPr>
            <a:r>
              <a:rPr lang="en-US" sz="1050">
                <a:solidFill>
                  <a:prstClr val="black">
                    <a:lumMod val="65000"/>
                    <a:lumOff val="35000"/>
                  </a:prstClr>
                </a:solidFill>
                <a:latin typeface="Arial"/>
              </a:rPr>
              <a:t>Managing Depression</a:t>
            </a:r>
          </a:p>
          <a:p>
            <a:pPr marL="214313" indent="-214313" defTabSz="1371600" fontAlgn="auto">
              <a:spcBef>
                <a:spcPts val="450"/>
              </a:spcBef>
              <a:spcAft>
                <a:spcPts val="0"/>
              </a:spcAft>
              <a:buClr>
                <a:srgbClr val="0070C0"/>
              </a:buClr>
              <a:buFont typeface="Wingdings" panose="05000000000000000000" pitchFamily="2" charset="2"/>
              <a:buChar char="§"/>
              <a:defRPr/>
            </a:pPr>
            <a:r>
              <a:rPr lang="en-US" sz="1050">
                <a:solidFill>
                  <a:prstClr val="black">
                    <a:lumMod val="65000"/>
                    <a:lumOff val="35000"/>
                  </a:prstClr>
                </a:solidFill>
                <a:latin typeface="Arial"/>
              </a:rPr>
              <a:t>Controlling Anxiety</a:t>
            </a:r>
          </a:p>
          <a:p>
            <a:pPr marL="214313" indent="-214313" defTabSz="1371600" fontAlgn="auto">
              <a:spcBef>
                <a:spcPts val="450"/>
              </a:spcBef>
              <a:spcAft>
                <a:spcPts val="0"/>
              </a:spcAft>
              <a:buClr>
                <a:srgbClr val="0070C0"/>
              </a:buClr>
              <a:buFont typeface="Wingdings" panose="05000000000000000000" pitchFamily="2" charset="2"/>
              <a:buChar char="§"/>
              <a:defRPr/>
            </a:pPr>
            <a:r>
              <a:rPr lang="en-US" sz="1050">
                <a:solidFill>
                  <a:prstClr val="black">
                    <a:lumMod val="65000"/>
                    <a:lumOff val="35000"/>
                  </a:prstClr>
                </a:solidFill>
                <a:latin typeface="Arial"/>
              </a:rPr>
              <a:t>Reducing Stress</a:t>
            </a:r>
          </a:p>
          <a:p>
            <a:pPr marL="214313" indent="-214313" defTabSz="1371600" fontAlgn="auto">
              <a:spcBef>
                <a:spcPts val="450"/>
              </a:spcBef>
              <a:spcAft>
                <a:spcPts val="0"/>
              </a:spcAft>
              <a:buClr>
                <a:srgbClr val="0070C0"/>
              </a:buClr>
              <a:buFont typeface="Wingdings" panose="05000000000000000000" pitchFamily="2" charset="2"/>
              <a:buChar char="§"/>
              <a:defRPr/>
            </a:pPr>
            <a:r>
              <a:rPr lang="en-US" sz="1050">
                <a:solidFill>
                  <a:prstClr val="black">
                    <a:lumMod val="65000"/>
                    <a:lumOff val="35000"/>
                  </a:prstClr>
                </a:solidFill>
                <a:latin typeface="Arial"/>
              </a:rPr>
              <a:t>Improving Sleep</a:t>
            </a:r>
          </a:p>
          <a:p>
            <a:pPr defTabSz="685800" fontAlgn="auto">
              <a:spcBef>
                <a:spcPts val="0"/>
              </a:spcBef>
              <a:spcAft>
                <a:spcPts val="0"/>
              </a:spcAft>
              <a:defRPr/>
            </a:pPr>
            <a:endParaRPr lang="en-US" sz="825">
              <a:solidFill>
                <a:prstClr val="black"/>
              </a:solidFill>
              <a:latin typeface="Arial"/>
            </a:endParaRPr>
          </a:p>
        </p:txBody>
      </p:sp>
      <p:pic>
        <p:nvPicPr>
          <p:cNvPr id="9" name="Picture 8">
            <a:extLst>
              <a:ext uri="{FF2B5EF4-FFF2-40B4-BE49-F238E27FC236}">
                <a16:creationId xmlns:a16="http://schemas.microsoft.com/office/drawing/2014/main" id="{BE7ED61B-8763-9FC0-A3A4-50906D0729FD}"/>
              </a:ext>
            </a:extLst>
          </p:cNvPr>
          <p:cNvPicPr>
            <a:picLocks noChangeAspect="1"/>
          </p:cNvPicPr>
          <p:nvPr/>
        </p:nvPicPr>
        <p:blipFill>
          <a:blip r:embed="rId7"/>
          <a:stretch>
            <a:fillRect/>
          </a:stretch>
        </p:blipFill>
        <p:spPr>
          <a:xfrm>
            <a:off x="270136" y="2745518"/>
            <a:ext cx="1519316" cy="409596"/>
          </a:xfrm>
          <a:prstGeom prst="rect">
            <a:avLst/>
          </a:prstGeom>
        </p:spPr>
      </p:pic>
      <p:sp>
        <p:nvSpPr>
          <p:cNvPr id="11" name="TextBox 10">
            <a:extLst>
              <a:ext uri="{FF2B5EF4-FFF2-40B4-BE49-F238E27FC236}">
                <a16:creationId xmlns:a16="http://schemas.microsoft.com/office/drawing/2014/main" id="{28426E17-E0E6-C536-BB7E-835005339032}"/>
              </a:ext>
            </a:extLst>
          </p:cNvPr>
          <p:cNvSpPr txBox="1"/>
          <p:nvPr/>
        </p:nvSpPr>
        <p:spPr>
          <a:xfrm>
            <a:off x="270136" y="3155114"/>
            <a:ext cx="1791482" cy="2508379"/>
          </a:xfrm>
          <a:prstGeom prst="rect">
            <a:avLst/>
          </a:prstGeom>
          <a:noFill/>
        </p:spPr>
        <p:txBody>
          <a:bodyPr wrap="square" rtlCol="0">
            <a:spAutoFit/>
          </a:bodyPr>
          <a:lstStyle/>
          <a:p>
            <a:pPr marL="61722" defTabSz="685800" fontAlgn="auto">
              <a:spcBef>
                <a:spcPts val="0"/>
              </a:spcBef>
              <a:spcAft>
                <a:spcPts val="375"/>
              </a:spcAft>
              <a:defRPr/>
            </a:pPr>
            <a:r>
              <a:rPr lang="en-US" sz="1050" b="1">
                <a:solidFill>
                  <a:srgbClr val="0170C0"/>
                </a:solidFill>
                <a:latin typeface="Arial"/>
                <a:ea typeface="MS PGothic" charset="0"/>
              </a:rPr>
              <a:t>Active &amp; Fit Direct </a:t>
            </a:r>
          </a:p>
          <a:p>
            <a:pPr marL="61722" defTabSz="685800" fontAlgn="auto">
              <a:spcBef>
                <a:spcPts val="0"/>
              </a:spcBef>
              <a:spcAft>
                <a:spcPts val="375"/>
              </a:spcAft>
              <a:defRPr/>
            </a:pPr>
            <a:r>
              <a:rPr lang="en-US" sz="1050">
                <a:solidFill>
                  <a:prstClr val="black">
                    <a:lumMod val="65000"/>
                    <a:lumOff val="35000"/>
                  </a:prstClr>
                </a:solidFill>
                <a:latin typeface="Arial"/>
                <a:ea typeface="MS PGothic" charset="0"/>
              </a:rPr>
              <a:t>Get discounts up to 55% or more on popular health and fitness brands</a:t>
            </a:r>
          </a:p>
          <a:p>
            <a:pPr marL="276035" indent="-214313" defTabSz="685800" fontAlgn="auto">
              <a:spcBef>
                <a:spcPts val="0"/>
              </a:spcBef>
              <a:spcAft>
                <a:spcPts val="225"/>
              </a:spcAft>
              <a:buClr>
                <a:srgbClr val="0170C0"/>
              </a:buClr>
              <a:buFont typeface="Wingdings" panose="05000000000000000000" pitchFamily="2" charset="2"/>
              <a:buChar char="§"/>
              <a:defRPr/>
            </a:pPr>
            <a:r>
              <a:rPr lang="en-US" sz="1050">
                <a:solidFill>
                  <a:prstClr val="black">
                    <a:lumMod val="65000"/>
                    <a:lumOff val="35000"/>
                  </a:prstClr>
                </a:solidFill>
                <a:latin typeface="Arial"/>
                <a:ea typeface="MS PGothic" charset="0"/>
              </a:rPr>
              <a:t>• Enroll in the </a:t>
            </a:r>
            <a:r>
              <a:rPr lang="en-US" sz="1050" err="1">
                <a:solidFill>
                  <a:prstClr val="black">
                    <a:lumMod val="65000"/>
                    <a:lumOff val="35000"/>
                  </a:prstClr>
                </a:solidFill>
                <a:latin typeface="Arial"/>
                <a:ea typeface="MS PGothic" charset="0"/>
              </a:rPr>
              <a:t>Active&amp;Fit</a:t>
            </a:r>
            <a:r>
              <a:rPr lang="en-US" sz="1050">
                <a:solidFill>
                  <a:prstClr val="black">
                    <a:lumMod val="65000"/>
                    <a:lumOff val="35000"/>
                  </a:prstClr>
                </a:solidFill>
                <a:latin typeface="Arial"/>
                <a:ea typeface="MS PGothic" charset="0"/>
              </a:rPr>
              <a:t> Direct™ program and find a fitness center or exercise studio, stay active at home with digital workouts, and</a:t>
            </a:r>
          </a:p>
          <a:p>
            <a:pPr marL="61722" defTabSz="685800" fontAlgn="auto">
              <a:spcBef>
                <a:spcPts val="0"/>
              </a:spcBef>
              <a:spcAft>
                <a:spcPts val="225"/>
              </a:spcAft>
              <a:defRPr/>
            </a:pPr>
            <a:r>
              <a:rPr lang="en-US" sz="1050">
                <a:solidFill>
                  <a:prstClr val="black">
                    <a:lumMod val="65000"/>
                    <a:lumOff val="35000"/>
                  </a:prstClr>
                </a:solidFill>
                <a:latin typeface="Arial"/>
                <a:ea typeface="MS PGothic" charset="0"/>
              </a:rPr>
              <a:t>more for as low as $25 a month*</a:t>
            </a:r>
          </a:p>
          <a:p>
            <a:pPr marL="61722" defTabSz="685800" fontAlgn="auto">
              <a:spcBef>
                <a:spcPts val="0"/>
              </a:spcBef>
              <a:spcAft>
                <a:spcPts val="225"/>
              </a:spcAft>
              <a:defRPr/>
            </a:pPr>
            <a:endParaRPr lang="en-US" sz="1050">
              <a:solidFill>
                <a:prstClr val="black">
                  <a:lumMod val="65000"/>
                  <a:lumOff val="35000"/>
                </a:prstClr>
              </a:solidFill>
              <a:latin typeface="Arial"/>
              <a:ea typeface="MS PGothic" charset="0"/>
            </a:endParaRPr>
          </a:p>
        </p:txBody>
      </p:sp>
      <p:pic>
        <p:nvPicPr>
          <p:cNvPr id="12" name="Picture 11">
            <a:extLst>
              <a:ext uri="{FF2B5EF4-FFF2-40B4-BE49-F238E27FC236}">
                <a16:creationId xmlns:a16="http://schemas.microsoft.com/office/drawing/2014/main" id="{3764E9E2-A905-5E15-58C0-5DFBA86A6058}"/>
              </a:ext>
            </a:extLst>
          </p:cNvPr>
          <p:cNvPicPr>
            <a:picLocks noChangeAspect="1"/>
          </p:cNvPicPr>
          <p:nvPr/>
        </p:nvPicPr>
        <p:blipFill>
          <a:blip r:embed="rId8"/>
          <a:stretch>
            <a:fillRect/>
          </a:stretch>
        </p:blipFill>
        <p:spPr>
          <a:xfrm>
            <a:off x="2259799" y="3298156"/>
            <a:ext cx="522468" cy="436892"/>
          </a:xfrm>
          <a:prstGeom prst="rect">
            <a:avLst/>
          </a:prstGeom>
        </p:spPr>
      </p:pic>
      <p:pic>
        <p:nvPicPr>
          <p:cNvPr id="13" name="Picture 12">
            <a:extLst>
              <a:ext uri="{FF2B5EF4-FFF2-40B4-BE49-F238E27FC236}">
                <a16:creationId xmlns:a16="http://schemas.microsoft.com/office/drawing/2014/main" id="{C44CC86B-E91C-CA33-E886-1FE6A8B97E70}"/>
              </a:ext>
            </a:extLst>
          </p:cNvPr>
          <p:cNvPicPr>
            <a:picLocks noChangeAspect="1"/>
          </p:cNvPicPr>
          <p:nvPr/>
        </p:nvPicPr>
        <p:blipFill>
          <a:blip r:embed="rId9"/>
          <a:stretch>
            <a:fillRect/>
          </a:stretch>
        </p:blipFill>
        <p:spPr>
          <a:xfrm>
            <a:off x="2205290" y="3735048"/>
            <a:ext cx="2103302" cy="978493"/>
          </a:xfrm>
          <a:prstGeom prst="rect">
            <a:avLst/>
          </a:prstGeom>
        </p:spPr>
      </p:pic>
      <p:pic>
        <p:nvPicPr>
          <p:cNvPr id="15" name="Picture 14">
            <a:extLst>
              <a:ext uri="{FF2B5EF4-FFF2-40B4-BE49-F238E27FC236}">
                <a16:creationId xmlns:a16="http://schemas.microsoft.com/office/drawing/2014/main" id="{CB3308B9-8E4A-7F2A-4672-A8EB54977AFC}"/>
              </a:ext>
            </a:extLst>
          </p:cNvPr>
          <p:cNvPicPr>
            <a:picLocks noChangeAspect="1"/>
          </p:cNvPicPr>
          <p:nvPr/>
        </p:nvPicPr>
        <p:blipFill>
          <a:blip r:embed="rId10"/>
          <a:stretch>
            <a:fillRect/>
          </a:stretch>
        </p:blipFill>
        <p:spPr>
          <a:xfrm>
            <a:off x="6309655" y="1409062"/>
            <a:ext cx="2832200" cy="1624412"/>
          </a:xfrm>
          <a:prstGeom prst="rect">
            <a:avLst/>
          </a:prstGeom>
        </p:spPr>
      </p:pic>
      <p:pic>
        <p:nvPicPr>
          <p:cNvPr id="18" name="Picture 17">
            <a:extLst>
              <a:ext uri="{FF2B5EF4-FFF2-40B4-BE49-F238E27FC236}">
                <a16:creationId xmlns:a16="http://schemas.microsoft.com/office/drawing/2014/main" id="{22A05B59-3C22-9A5C-EBE9-81F7FBF3E8FA}"/>
              </a:ext>
            </a:extLst>
          </p:cNvPr>
          <p:cNvPicPr>
            <a:picLocks noChangeAspect="1"/>
          </p:cNvPicPr>
          <p:nvPr/>
        </p:nvPicPr>
        <p:blipFill>
          <a:blip r:embed="rId11"/>
          <a:stretch>
            <a:fillRect/>
          </a:stretch>
        </p:blipFill>
        <p:spPr>
          <a:xfrm>
            <a:off x="6566098" y="3218009"/>
            <a:ext cx="548687" cy="562405"/>
          </a:xfrm>
          <a:prstGeom prst="rect">
            <a:avLst/>
          </a:prstGeom>
        </p:spPr>
      </p:pic>
      <p:pic>
        <p:nvPicPr>
          <p:cNvPr id="19" name="Picture 18">
            <a:extLst>
              <a:ext uri="{FF2B5EF4-FFF2-40B4-BE49-F238E27FC236}">
                <a16:creationId xmlns:a16="http://schemas.microsoft.com/office/drawing/2014/main" id="{6549C6B9-9CC2-0E54-3CD2-1D779923FCC1}"/>
              </a:ext>
            </a:extLst>
          </p:cNvPr>
          <p:cNvPicPr>
            <a:picLocks noChangeAspect="1"/>
          </p:cNvPicPr>
          <p:nvPr/>
        </p:nvPicPr>
        <p:blipFill>
          <a:blip r:embed="rId12"/>
          <a:stretch>
            <a:fillRect/>
          </a:stretch>
        </p:blipFill>
        <p:spPr>
          <a:xfrm>
            <a:off x="6442692" y="3775516"/>
            <a:ext cx="2030144" cy="1454022"/>
          </a:xfrm>
          <a:prstGeom prst="rect">
            <a:avLst/>
          </a:prstGeom>
        </p:spPr>
      </p:pic>
      <p:sp>
        <p:nvSpPr>
          <p:cNvPr id="21" name="TextBox 20">
            <a:extLst>
              <a:ext uri="{FF2B5EF4-FFF2-40B4-BE49-F238E27FC236}">
                <a16:creationId xmlns:a16="http://schemas.microsoft.com/office/drawing/2014/main" id="{00EFBFF0-655C-A7BF-2EA8-11D269AD0247}"/>
              </a:ext>
            </a:extLst>
          </p:cNvPr>
          <p:cNvSpPr txBox="1"/>
          <p:nvPr/>
        </p:nvSpPr>
        <p:spPr>
          <a:xfrm>
            <a:off x="2911362" y="5640410"/>
            <a:ext cx="3321277" cy="646331"/>
          </a:xfrm>
          <a:prstGeom prst="rect">
            <a:avLst/>
          </a:prstGeom>
          <a:noFill/>
        </p:spPr>
        <p:txBody>
          <a:bodyPr wrap="square">
            <a:spAutoFit/>
          </a:bodyPr>
          <a:lstStyle/>
          <a:p>
            <a:r>
              <a:rPr lang="en-US" b="1">
                <a:solidFill>
                  <a:srgbClr val="0070C0"/>
                </a:solidFill>
              </a:rPr>
              <a:t>Learn more: kp.org/</a:t>
            </a:r>
            <a:r>
              <a:rPr lang="en-US" b="1" err="1">
                <a:solidFill>
                  <a:srgbClr val="0070C0"/>
                </a:solidFill>
              </a:rPr>
              <a:t>choosehealthy</a:t>
            </a:r>
            <a:endParaRPr lang="en-US" b="1">
              <a:solidFill>
                <a:srgbClr val="0070C0"/>
              </a:solidFill>
            </a:endParaRPr>
          </a:p>
        </p:txBody>
      </p:sp>
      <p:pic>
        <p:nvPicPr>
          <p:cNvPr id="10" name="Picture 9">
            <a:extLst>
              <a:ext uri="{FF2B5EF4-FFF2-40B4-BE49-F238E27FC236}">
                <a16:creationId xmlns:a16="http://schemas.microsoft.com/office/drawing/2014/main" id="{C5B403BA-7D09-27DD-EDE1-79340A8670FE}"/>
              </a:ext>
            </a:extLst>
          </p:cNvPr>
          <p:cNvPicPr>
            <a:picLocks noChangeAspect="1"/>
          </p:cNvPicPr>
          <p:nvPr/>
        </p:nvPicPr>
        <p:blipFill>
          <a:blip r:embed="rId13"/>
          <a:stretch>
            <a:fillRect/>
          </a:stretch>
        </p:blipFill>
        <p:spPr>
          <a:xfrm>
            <a:off x="2325067" y="940592"/>
            <a:ext cx="3752505" cy="2015087"/>
          </a:xfrm>
          <a:prstGeom prst="rect">
            <a:avLst/>
          </a:prstGeom>
        </p:spPr>
      </p:pic>
    </p:spTree>
    <p:extLst>
      <p:ext uri="{BB962C8B-B14F-4D97-AF65-F5344CB8AC3E}">
        <p14:creationId xmlns:p14="http://schemas.microsoft.com/office/powerpoint/2010/main" val="3270358260"/>
      </p:ext>
    </p:extLst>
  </p:cSld>
  <p:clrMapOvr>
    <a:masterClrMapping/>
  </p:clrMapOvr>
  <mc:AlternateContent xmlns:mc="http://schemas.openxmlformats.org/markup-compatibility/2006" xmlns:p14="http://schemas.microsoft.com/office/powerpoint/2010/main">
    <mc:Choice Requires="p14">
      <p:transition spd="slow" p14:dur="2000" advTm="73457"/>
    </mc:Choice>
    <mc:Fallback xmlns="">
      <p:transition spd="slow" advTm="7345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3A2E-C9AC-4745-9614-DC6BB51D7560}"/>
              </a:ext>
            </a:extLst>
          </p:cNvPr>
          <p:cNvSpPr/>
          <p:nvPr/>
        </p:nvSpPr>
        <p:spPr>
          <a:xfrm>
            <a:off x="1143000" y="857251"/>
            <a:ext cx="6856977" cy="4437706"/>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a:solidFill>
                <a:prstClr val="white"/>
              </a:solidFill>
              <a:latin typeface="Arial"/>
            </a:endParaRPr>
          </a:p>
        </p:txBody>
      </p:sp>
      <p:cxnSp>
        <p:nvCxnSpPr>
          <p:cNvPr id="16" name="Straight Connector 15">
            <a:extLst>
              <a:ext uri="{FF2B5EF4-FFF2-40B4-BE49-F238E27FC236}">
                <a16:creationId xmlns:a16="http://schemas.microsoft.com/office/drawing/2014/main" id="{526AD5B0-3D3A-1744-8C6D-678EE9849BAA}"/>
              </a:ext>
            </a:extLst>
          </p:cNvPr>
          <p:cNvCxnSpPr/>
          <p:nvPr/>
        </p:nvCxnSpPr>
        <p:spPr>
          <a:xfrm>
            <a:off x="1144023" y="5294956"/>
            <a:ext cx="6858000"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E0702120-5F48-0242-98F0-67C9E1E52F1C}"/>
              </a:ext>
            </a:extLst>
          </p:cNvPr>
          <p:cNvSpPr txBox="1">
            <a:spLocks/>
          </p:cNvSpPr>
          <p:nvPr/>
        </p:nvSpPr>
        <p:spPr bwMode="auto">
          <a:xfrm>
            <a:off x="1141979" y="2752597"/>
            <a:ext cx="6857999" cy="6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defRPr/>
            </a:pPr>
            <a:r>
              <a:rPr lang="en-US" sz="2100">
                <a:solidFill>
                  <a:prstClr val="white"/>
                </a:solidFill>
              </a:rPr>
              <a:t>Want to learn more? </a:t>
            </a:r>
            <a:endParaRPr lang="en-US" sz="2100" i="1">
              <a:solidFill>
                <a:srgbClr val="0070C0"/>
              </a:solidFill>
            </a:endParaRPr>
          </a:p>
        </p:txBody>
      </p:sp>
    </p:spTree>
    <p:extLst>
      <p:ext uri="{BB962C8B-B14F-4D97-AF65-F5344CB8AC3E}">
        <p14:creationId xmlns:p14="http://schemas.microsoft.com/office/powerpoint/2010/main" val="3688836849"/>
      </p:ext>
    </p:extLst>
  </p:cSld>
  <p:clrMapOvr>
    <a:masterClrMapping/>
  </p:clrMapOvr>
  <mc:AlternateContent xmlns:mc="http://schemas.openxmlformats.org/markup-compatibility/2006" xmlns:p14="http://schemas.microsoft.com/office/powerpoint/2010/main">
    <mc:Choice Requires="p14">
      <p:transition spd="slow" p14:dur="2000" advTm="8805"/>
    </mc:Choice>
    <mc:Fallback xmlns="">
      <p:transition spd="slow" advTm="88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Important for 2024</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79854567"/>
              </p:ext>
            </p:extLst>
          </p:nvPr>
        </p:nvGraphicFramePr>
        <p:xfrm>
          <a:off x="438149" y="1143000"/>
          <a:ext cx="8205937"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752600" y="6112296"/>
            <a:ext cx="5262413"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solidFill>
                  <a:schemeClr val="lt1"/>
                </a:solidFill>
                <a:latin typeface="+mn-lt"/>
              </a:rPr>
              <a:t>Open Enrollment: September 25 – October 13, 2023</a:t>
            </a:r>
          </a:p>
        </p:txBody>
      </p:sp>
    </p:spTree>
    <p:extLst>
      <p:ext uri="{BB962C8B-B14F-4D97-AF65-F5344CB8AC3E}">
        <p14:creationId xmlns:p14="http://schemas.microsoft.com/office/powerpoint/2010/main" val="3640410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E3701C43-29C2-40C3-B15A-97C88D4E6A5E}"/>
              </a:ext>
            </a:extLst>
          </p:cNvPr>
          <p:cNvSpPr txBox="1">
            <a:spLocks noChangeArrowheads="1"/>
          </p:cNvSpPr>
          <p:nvPr/>
        </p:nvSpPr>
        <p:spPr bwMode="auto">
          <a:xfrm>
            <a:off x="1383031" y="1837251"/>
            <a:ext cx="5546408"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050">
                <a:solidFill>
                  <a:prstClr val="black">
                    <a:lumMod val="65000"/>
                    <a:lumOff val="35000"/>
                  </a:prstClr>
                </a:solidFill>
              </a:rPr>
              <a:t>Choosing a health plan is a big decision — so we’re here to answer any of your questions. </a:t>
            </a:r>
          </a:p>
        </p:txBody>
      </p:sp>
      <p:sp>
        <p:nvSpPr>
          <p:cNvPr id="17" name="Title 1">
            <a:extLst>
              <a:ext uri="{FF2B5EF4-FFF2-40B4-BE49-F238E27FC236}">
                <a16:creationId xmlns:a16="http://schemas.microsoft.com/office/drawing/2014/main" id="{2C4B4A64-E711-DC4E-9DBC-E0DE0A67F421}"/>
              </a:ext>
            </a:extLst>
          </p:cNvPr>
          <p:cNvSpPr txBox="1">
            <a:spLocks/>
          </p:cNvSpPr>
          <p:nvPr/>
        </p:nvSpPr>
        <p:spPr bwMode="auto">
          <a:xfrm>
            <a:off x="1383031" y="1442323"/>
            <a:ext cx="5860256" cy="36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800">
                <a:solidFill>
                  <a:srgbClr val="0070C0"/>
                </a:solidFill>
                <a:cs typeface="Arial"/>
              </a:rPr>
              <a:t>Want to learn more?</a:t>
            </a:r>
          </a:p>
        </p:txBody>
      </p:sp>
      <p:sp>
        <p:nvSpPr>
          <p:cNvPr id="25" name="TextBox 24">
            <a:extLst>
              <a:ext uri="{FF2B5EF4-FFF2-40B4-BE49-F238E27FC236}">
                <a16:creationId xmlns:a16="http://schemas.microsoft.com/office/drawing/2014/main" id="{C8A37874-7750-1D4F-A98A-93B1F3F1AE44}"/>
              </a:ext>
            </a:extLst>
          </p:cNvPr>
          <p:cNvSpPr txBox="1"/>
          <p:nvPr/>
        </p:nvSpPr>
        <p:spPr>
          <a:xfrm>
            <a:off x="1932213" y="2212321"/>
            <a:ext cx="2884717" cy="2659702"/>
          </a:xfrm>
          <a:prstGeom prst="rect">
            <a:avLst/>
          </a:prstGeom>
          <a:noFill/>
        </p:spPr>
        <p:txBody>
          <a:bodyPr wrap="square">
            <a:spAutoFit/>
          </a:bodyPr>
          <a:lstStyle/>
          <a:p>
            <a:pPr defTabSz="685800">
              <a:spcAft>
                <a:spcPts val="450"/>
              </a:spcAft>
              <a:defRPr/>
            </a:pPr>
            <a:r>
              <a:rPr lang="en-US" sz="1050" b="1">
                <a:solidFill>
                  <a:srgbClr val="0070C0"/>
                </a:solidFill>
              </a:rPr>
              <a:t>Ask about the essentials</a:t>
            </a:r>
            <a:endParaRPr lang="en-US" sz="1050" b="1">
              <a:solidFill>
                <a:prstClr val="black">
                  <a:lumMod val="65000"/>
                  <a:lumOff val="35000"/>
                </a:prstClr>
              </a:solidFill>
            </a:endParaRPr>
          </a:p>
          <a:p>
            <a:pPr marL="214313" indent="-214313" defTabSz="685800">
              <a:spcAft>
                <a:spcPts val="450"/>
              </a:spcAft>
              <a:buClr>
                <a:srgbClr val="0070C0"/>
              </a:buClr>
              <a:buFont typeface="Wingdings" pitchFamily="2" charset="2"/>
              <a:buChar char="§"/>
              <a:defRPr/>
            </a:pPr>
            <a:r>
              <a:rPr lang="en-US" sz="1050">
                <a:solidFill>
                  <a:prstClr val="black">
                    <a:lumMod val="65000"/>
                    <a:lumOff val="35000"/>
                  </a:prstClr>
                </a:solidFill>
              </a:rPr>
              <a:t>Where to get care</a:t>
            </a:r>
            <a:endParaRPr lang="en-US" sz="1050" baseline="30000">
              <a:solidFill>
                <a:prstClr val="black">
                  <a:lumMod val="65000"/>
                  <a:lumOff val="35000"/>
                </a:prstClr>
              </a:solidFill>
            </a:endParaRPr>
          </a:p>
          <a:p>
            <a:pPr marL="214313" indent="-214313" defTabSz="685800">
              <a:spcAft>
                <a:spcPts val="450"/>
              </a:spcAft>
              <a:buClr>
                <a:srgbClr val="0070C0"/>
              </a:buClr>
              <a:buFont typeface="Wingdings" pitchFamily="2" charset="2"/>
              <a:buChar char="§"/>
              <a:defRPr/>
            </a:pPr>
            <a:r>
              <a:rPr lang="en-US" sz="1050">
                <a:solidFill>
                  <a:prstClr val="black">
                    <a:lumMod val="65000"/>
                    <a:lumOff val="35000"/>
                  </a:prstClr>
                </a:solidFill>
              </a:rPr>
              <a:t>Specialty care services</a:t>
            </a:r>
            <a:endParaRPr lang="en-US" sz="1050" baseline="30000">
              <a:solidFill>
                <a:prstClr val="black">
                  <a:lumMod val="65000"/>
                  <a:lumOff val="35000"/>
                </a:prstClr>
              </a:solidFill>
            </a:endParaRPr>
          </a:p>
          <a:p>
            <a:pPr marL="214313" indent="-214313" defTabSz="685800">
              <a:spcAft>
                <a:spcPts val="1875"/>
              </a:spcAft>
              <a:buClr>
                <a:srgbClr val="0070C0"/>
              </a:buClr>
              <a:buFont typeface="Wingdings" pitchFamily="2" charset="2"/>
              <a:buChar char="§"/>
              <a:defRPr/>
            </a:pPr>
            <a:r>
              <a:rPr lang="en-US" sz="1050">
                <a:solidFill>
                  <a:prstClr val="black">
                    <a:lumMod val="65000"/>
                    <a:lumOff val="35000"/>
                  </a:prstClr>
                </a:solidFill>
              </a:rPr>
              <a:t>Support for ongoing conditions</a:t>
            </a:r>
            <a:endParaRPr lang="en-US" sz="1050" baseline="30000">
              <a:solidFill>
                <a:prstClr val="black">
                  <a:lumMod val="65000"/>
                  <a:lumOff val="35000"/>
                </a:prstClr>
              </a:solidFill>
            </a:endParaRPr>
          </a:p>
          <a:p>
            <a:pPr defTabSz="685800">
              <a:spcAft>
                <a:spcPts val="450"/>
              </a:spcAft>
              <a:defRPr/>
            </a:pPr>
            <a:r>
              <a:rPr lang="en-US" sz="1050" b="1">
                <a:solidFill>
                  <a:srgbClr val="0070C0"/>
                </a:solidFill>
              </a:rPr>
              <a:t>Or about our extra perks</a:t>
            </a:r>
            <a:endParaRPr lang="en-US" sz="1050" b="1">
              <a:solidFill>
                <a:prstClr val="black">
                  <a:lumMod val="65000"/>
                  <a:lumOff val="35000"/>
                </a:prstClr>
              </a:solidFill>
            </a:endParaRPr>
          </a:p>
          <a:p>
            <a:pPr marL="214313" indent="-214313" defTabSz="685800">
              <a:spcAft>
                <a:spcPts val="450"/>
              </a:spcAft>
              <a:buClr>
                <a:srgbClr val="0070C0"/>
              </a:buClr>
              <a:buFont typeface="Wingdings" pitchFamily="2" charset="2"/>
              <a:buChar char="§"/>
              <a:defRPr/>
            </a:pPr>
            <a:r>
              <a:rPr lang="en-US" sz="1050">
                <a:solidFill>
                  <a:prstClr val="black">
                    <a:lumMod val="65000"/>
                    <a:lumOff val="35000"/>
                  </a:prstClr>
                </a:solidFill>
              </a:rPr>
              <a:t>Video visits* and other convenient ways </a:t>
            </a:r>
            <a:br>
              <a:rPr lang="en-US" sz="1050">
                <a:solidFill>
                  <a:prstClr val="black">
                    <a:lumMod val="65000"/>
                    <a:lumOff val="35000"/>
                  </a:prstClr>
                </a:solidFill>
              </a:rPr>
            </a:br>
            <a:r>
              <a:rPr lang="en-US" sz="1050">
                <a:solidFill>
                  <a:prstClr val="black">
                    <a:lumMod val="65000"/>
                    <a:lumOff val="35000"/>
                  </a:prstClr>
                </a:solidFill>
              </a:rPr>
              <a:t>to access care</a:t>
            </a:r>
            <a:endParaRPr lang="en-US" sz="1050" baseline="30000">
              <a:solidFill>
                <a:prstClr val="black">
                  <a:lumMod val="65000"/>
                  <a:lumOff val="35000"/>
                </a:prstClr>
              </a:solidFill>
            </a:endParaRPr>
          </a:p>
          <a:p>
            <a:pPr marL="214313" indent="-214313" defTabSz="685800">
              <a:spcAft>
                <a:spcPts val="450"/>
              </a:spcAft>
              <a:buClr>
                <a:srgbClr val="0070C0"/>
              </a:buClr>
              <a:buFont typeface="Wingdings" pitchFamily="2" charset="2"/>
              <a:buChar char="§"/>
              <a:defRPr/>
            </a:pPr>
            <a:r>
              <a:rPr lang="en-US" sz="1050">
                <a:solidFill>
                  <a:prstClr val="black">
                    <a:lumMod val="65000"/>
                    <a:lumOff val="35000"/>
                  </a:prstClr>
                </a:solidFill>
              </a:rPr>
              <a:t>Apps, podcasts, and other self-care resources available to you at no cost</a:t>
            </a:r>
          </a:p>
          <a:p>
            <a:pPr marL="214313" indent="-214313" defTabSz="685800">
              <a:spcAft>
                <a:spcPts val="450"/>
              </a:spcAft>
              <a:buClr>
                <a:srgbClr val="0070C0"/>
              </a:buClr>
              <a:buFont typeface="Wingdings" pitchFamily="2" charset="2"/>
              <a:buChar char="§"/>
              <a:defRPr/>
            </a:pPr>
            <a:r>
              <a:rPr lang="en-US" sz="1050">
                <a:solidFill>
                  <a:prstClr val="black">
                    <a:lumMod val="65000"/>
                    <a:lumOff val="35000"/>
                  </a:prstClr>
                </a:solidFill>
              </a:rPr>
              <a:t>How our doctors, hospitals, and health plan work together to make your life easier</a:t>
            </a:r>
            <a:endParaRPr lang="en-US" sz="1050" baseline="30000">
              <a:solidFill>
                <a:prstClr val="black">
                  <a:lumMod val="65000"/>
                  <a:lumOff val="35000"/>
                </a:prstClr>
              </a:solidFill>
            </a:endParaRPr>
          </a:p>
        </p:txBody>
      </p:sp>
      <p:sp>
        <p:nvSpPr>
          <p:cNvPr id="13" name="TextBox 12">
            <a:extLst>
              <a:ext uri="{FF2B5EF4-FFF2-40B4-BE49-F238E27FC236}">
                <a16:creationId xmlns:a16="http://schemas.microsoft.com/office/drawing/2014/main" id="{83AD823D-6FB4-4826-A437-ADF57CD9B93A}"/>
              </a:ext>
            </a:extLst>
          </p:cNvPr>
          <p:cNvSpPr txBox="1">
            <a:spLocks noChangeArrowheads="1"/>
          </p:cNvSpPr>
          <p:nvPr/>
        </p:nvSpPr>
        <p:spPr bwMode="auto">
          <a:xfrm>
            <a:off x="1421097" y="4789917"/>
            <a:ext cx="6057868" cy="626646"/>
          </a:xfrm>
          <a:prstGeom prst="rect">
            <a:avLst/>
          </a:prstGeom>
          <a:solidFill>
            <a:schemeClr val="accent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spcAft>
                <a:spcPts val="0"/>
              </a:spcAft>
              <a:defRPr/>
            </a:pPr>
            <a:r>
              <a:rPr lang="en-US" sz="1500">
                <a:solidFill>
                  <a:prstClr val="white"/>
                </a:solidFill>
              </a:rPr>
              <a:t>Call your Kaiser Permanente dedicated team at (</a:t>
            </a:r>
            <a:r>
              <a:rPr lang="en-US" sz="1500" b="1">
                <a:solidFill>
                  <a:prstClr val="white"/>
                </a:solidFill>
                <a:ea typeface="MS PGothic" panose="020B0600070205080204" pitchFamily="34" charset="-128"/>
              </a:rPr>
              <a:t>404)760-3549</a:t>
            </a:r>
            <a:endParaRPr lang="en-US" sz="1500">
              <a:solidFill>
                <a:prstClr val="white"/>
              </a:solidFill>
              <a:ea typeface="MS PGothic" panose="020B0600070205080204" pitchFamily="34" charset="-128"/>
            </a:endParaRPr>
          </a:p>
          <a:p>
            <a:pPr algn="ctr" defTabSz="342900">
              <a:lnSpc>
                <a:spcPct val="150000"/>
              </a:lnSpc>
              <a:spcAft>
                <a:spcPts val="0"/>
              </a:spcAft>
              <a:defRPr/>
            </a:pPr>
            <a:r>
              <a:rPr lang="en-US" sz="1500">
                <a:solidFill>
                  <a:prstClr val="white"/>
                </a:solidFill>
                <a:ea typeface="MS PGothic" panose="020B0600070205080204" pitchFamily="34" charset="-128"/>
              </a:rPr>
              <a:t>Monday through Friday, 7 a.m. to 7 p.m. EST</a:t>
            </a:r>
          </a:p>
        </p:txBody>
      </p:sp>
      <p:sp>
        <p:nvSpPr>
          <p:cNvPr id="14" name="TextBox 13">
            <a:extLst>
              <a:ext uri="{FF2B5EF4-FFF2-40B4-BE49-F238E27FC236}">
                <a16:creationId xmlns:a16="http://schemas.microsoft.com/office/drawing/2014/main" id="{ECD95EF1-D46A-408D-8C8D-FCE0CEAA606E}"/>
              </a:ext>
            </a:extLst>
          </p:cNvPr>
          <p:cNvSpPr txBox="1"/>
          <p:nvPr/>
        </p:nvSpPr>
        <p:spPr>
          <a:xfrm>
            <a:off x="1426581" y="5570613"/>
            <a:ext cx="4811195" cy="207749"/>
          </a:xfrm>
          <a:prstGeom prst="rect">
            <a:avLst/>
          </a:prstGeom>
          <a:noFill/>
        </p:spPr>
        <p:txBody>
          <a:bodyPr wrap="square">
            <a:spAutoFit/>
          </a:bodyPr>
          <a:lstStyle/>
          <a:p>
            <a:pPr defTabSz="342900">
              <a:defRPr/>
            </a:pPr>
            <a:r>
              <a:rPr lang="en-US" sz="750">
                <a:solidFill>
                  <a:prstClr val="black">
                    <a:lumMod val="65000"/>
                    <a:lumOff val="35000"/>
                  </a:prstClr>
                </a:solidFill>
              </a:rPr>
              <a:t>*When appropriate and available.</a:t>
            </a:r>
          </a:p>
        </p:txBody>
      </p:sp>
      <p:pic>
        <p:nvPicPr>
          <p:cNvPr id="16" name="Picture 10">
            <a:extLst>
              <a:ext uri="{FF2B5EF4-FFF2-40B4-BE49-F238E27FC236}">
                <a16:creationId xmlns:a16="http://schemas.microsoft.com/office/drawing/2014/main" id="{A1FA9CB0-4272-E443-81AD-4618B0DDB88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21096" y="3374567"/>
            <a:ext cx="433422" cy="433422"/>
          </a:xfrm>
          <a:prstGeom prst="rect">
            <a:avLst/>
          </a:prstGeom>
        </p:spPr>
      </p:pic>
      <p:pic>
        <p:nvPicPr>
          <p:cNvPr id="20" name="Graphic 19">
            <a:extLst>
              <a:ext uri="{FF2B5EF4-FFF2-40B4-BE49-F238E27FC236}">
                <a16:creationId xmlns:a16="http://schemas.microsoft.com/office/drawing/2014/main" id="{5CECA2E8-FBAF-9D42-BA0C-37A53568DC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5893" y="2351339"/>
            <a:ext cx="428625" cy="428625"/>
          </a:xfrm>
          <a:prstGeom prst="rect">
            <a:avLst/>
          </a:prstGeom>
        </p:spPr>
      </p:pic>
      <p:pic>
        <p:nvPicPr>
          <p:cNvPr id="23" name="Picture 22">
            <a:extLst>
              <a:ext uri="{FF2B5EF4-FFF2-40B4-BE49-F238E27FC236}">
                <a16:creationId xmlns:a16="http://schemas.microsoft.com/office/drawing/2014/main" id="{E4EE67C2-0199-234C-A582-7BB07BB901F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5053725" y="2228107"/>
            <a:ext cx="2606042" cy="2401787"/>
          </a:xfrm>
          <a:prstGeom prst="rect">
            <a:avLst/>
          </a:prstGeom>
          <a:noFill/>
          <a:ln w="3175">
            <a:noFill/>
            <a:miter lim="800000"/>
            <a:headEnd/>
            <a:tailEnd/>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8527949"/>
      </p:ext>
    </p:extLst>
  </p:cSld>
  <p:clrMapOvr>
    <a:masterClrMapping/>
  </p:clrMapOvr>
  <mc:AlternateContent xmlns:mc="http://schemas.openxmlformats.org/markup-compatibility/2006" xmlns:p14="http://schemas.microsoft.com/office/powerpoint/2010/main">
    <mc:Choice Requires="p14">
      <p:transition spd="slow" p14:dur="2000" advTm="28474"/>
    </mc:Choice>
    <mc:Fallback xmlns="">
      <p:transition spd="slow" advTm="2847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0868F6-AA8F-9B44-BF5F-7EE6D9880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57252"/>
            <a:ext cx="9144000" cy="4421055"/>
          </a:xfrm>
          <a:prstGeom prst="rect">
            <a:avLst/>
          </a:prstGeom>
        </p:spPr>
      </p:pic>
      <p:cxnSp>
        <p:nvCxnSpPr>
          <p:cNvPr id="8" name="Straight Connector 7">
            <a:extLst>
              <a:ext uri="{FF2B5EF4-FFF2-40B4-BE49-F238E27FC236}">
                <a16:creationId xmlns:a16="http://schemas.microsoft.com/office/drawing/2014/main" id="{6F0F4EF2-9FDE-8C4E-9A24-C86F4C41BE6C}"/>
              </a:ext>
            </a:extLst>
          </p:cNvPr>
          <p:cNvCxnSpPr>
            <a:cxnSpLocks/>
          </p:cNvCxnSpPr>
          <p:nvPr/>
        </p:nvCxnSpPr>
        <p:spPr>
          <a:xfrm>
            <a:off x="0" y="5278307"/>
            <a:ext cx="9143766"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2DC5BA7-03EF-BC45-87F6-FD4D19027E08}"/>
              </a:ext>
            </a:extLst>
          </p:cNvPr>
          <p:cNvSpPr txBox="1"/>
          <p:nvPr/>
        </p:nvSpPr>
        <p:spPr>
          <a:xfrm>
            <a:off x="6536823" y="2889547"/>
            <a:ext cx="1897058" cy="490584"/>
          </a:xfrm>
          <a:prstGeom prst="rect">
            <a:avLst/>
          </a:prstGeom>
          <a:noFill/>
        </p:spPr>
        <p:txBody>
          <a:bodyPr wrap="square" lIns="0" tIns="0" rIns="0" bIns="0" rtlCol="0">
            <a:spAutoFit/>
          </a:bodyPr>
          <a:lstStyle/>
          <a:p>
            <a:pPr>
              <a:spcAft>
                <a:spcPts val="492"/>
              </a:spcAft>
            </a:pPr>
            <a:r>
              <a:rPr lang="en-US" sz="3188" spc="-53">
                <a:solidFill>
                  <a:srgbClr val="0070C0"/>
                </a:solidFill>
              </a:rPr>
              <a:t>Thank you</a:t>
            </a:r>
            <a:endParaRPr lang="en-US" sz="3188">
              <a:solidFill>
                <a:srgbClr val="0070C0"/>
              </a:solidFill>
            </a:endParaRPr>
          </a:p>
        </p:txBody>
      </p:sp>
    </p:spTree>
    <p:extLst>
      <p:ext uri="{BB962C8B-B14F-4D97-AF65-F5344CB8AC3E}">
        <p14:creationId xmlns:p14="http://schemas.microsoft.com/office/powerpoint/2010/main" val="266818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Comparing Medical Plans</a:t>
            </a:r>
          </a:p>
        </p:txBody>
      </p:sp>
      <p:sp>
        <p:nvSpPr>
          <p:cNvPr id="6" name="TextBox 5"/>
          <p:cNvSpPr txBox="1"/>
          <p:nvPr/>
        </p:nvSpPr>
        <p:spPr>
          <a:xfrm>
            <a:off x="434838" y="5638800"/>
            <a:ext cx="8209249" cy="600164"/>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If you are enrolled in the Anthem POS or HMO Plan and use Grady Health System providers, no deductibles, copays or coinsurance payments are required. If you are enrolled in the Anthem HSA Plan and use Grady Health System providers, </a:t>
            </a:r>
            <a:br>
              <a:rPr lang="en-US" sz="11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services will be covered at 100% </a:t>
            </a:r>
            <a:r>
              <a:rPr lang="en-US" sz="1100" b="1" i="1">
                <a:latin typeface="Arial" panose="020B0604020202020204" pitchFamily="34" charset="0"/>
                <a:cs typeface="Arial" panose="020B0604020202020204" pitchFamily="34" charset="0"/>
              </a:rPr>
              <a:t>after you have met the deductible</a:t>
            </a:r>
            <a:r>
              <a:rPr lang="en-US" sz="1100">
                <a:latin typeface="Arial" panose="020B0604020202020204" pitchFamily="34" charset="0"/>
                <a:cs typeface="Arial" panose="020B0604020202020204" pitchFamily="34" charset="0"/>
              </a:rPr>
              <a:t>. </a:t>
            </a:r>
          </a:p>
        </p:txBody>
      </p:sp>
      <p:graphicFrame>
        <p:nvGraphicFramePr>
          <p:cNvPr id="4" name="Content Placeholder 3"/>
          <p:cNvGraphicFramePr>
            <a:graphicFrameLocks noGrp="1"/>
          </p:cNvGraphicFramePr>
          <p:nvPr>
            <p:ph idx="1"/>
          </p:nvPr>
        </p:nvGraphicFramePr>
        <p:xfrm>
          <a:off x="438151" y="1295400"/>
          <a:ext cx="8205938" cy="3235960"/>
        </p:xfrm>
        <a:graphic>
          <a:graphicData uri="http://schemas.openxmlformats.org/drawingml/2006/table">
            <a:tbl>
              <a:tblPr firstRow="1" bandRow="1">
                <a:tableStyleId>{5C22544A-7EE6-4342-B048-85BDC9FD1C3A}</a:tableStyleId>
              </a:tblPr>
              <a:tblGrid>
                <a:gridCol w="1009649">
                  <a:extLst>
                    <a:ext uri="{9D8B030D-6E8A-4147-A177-3AD203B41FA5}">
                      <a16:colId xmlns:a16="http://schemas.microsoft.com/office/drawing/2014/main" val="3891819126"/>
                    </a:ext>
                  </a:extLst>
                </a:gridCol>
                <a:gridCol w="685800">
                  <a:extLst>
                    <a:ext uri="{9D8B030D-6E8A-4147-A177-3AD203B41FA5}">
                      <a16:colId xmlns:a16="http://schemas.microsoft.com/office/drawing/2014/main" val="1820553388"/>
                    </a:ext>
                  </a:extLst>
                </a:gridCol>
                <a:gridCol w="1066800">
                  <a:extLst>
                    <a:ext uri="{9D8B030D-6E8A-4147-A177-3AD203B41FA5}">
                      <a16:colId xmlns:a16="http://schemas.microsoft.com/office/drawing/2014/main" val="2649835057"/>
                    </a:ext>
                  </a:extLst>
                </a:gridCol>
                <a:gridCol w="990600">
                  <a:extLst>
                    <a:ext uri="{9D8B030D-6E8A-4147-A177-3AD203B41FA5}">
                      <a16:colId xmlns:a16="http://schemas.microsoft.com/office/drawing/2014/main" val="1836393985"/>
                    </a:ext>
                  </a:extLst>
                </a:gridCol>
                <a:gridCol w="990600">
                  <a:extLst>
                    <a:ext uri="{9D8B030D-6E8A-4147-A177-3AD203B41FA5}">
                      <a16:colId xmlns:a16="http://schemas.microsoft.com/office/drawing/2014/main" val="2395602613"/>
                    </a:ext>
                  </a:extLst>
                </a:gridCol>
                <a:gridCol w="990600">
                  <a:extLst>
                    <a:ext uri="{9D8B030D-6E8A-4147-A177-3AD203B41FA5}">
                      <a16:colId xmlns:a16="http://schemas.microsoft.com/office/drawing/2014/main" val="1300340044"/>
                    </a:ext>
                  </a:extLst>
                </a:gridCol>
                <a:gridCol w="1219200">
                  <a:extLst>
                    <a:ext uri="{9D8B030D-6E8A-4147-A177-3AD203B41FA5}">
                      <a16:colId xmlns:a16="http://schemas.microsoft.com/office/drawing/2014/main" val="588776475"/>
                    </a:ext>
                  </a:extLst>
                </a:gridCol>
                <a:gridCol w="1252689">
                  <a:extLst>
                    <a:ext uri="{9D8B030D-6E8A-4147-A177-3AD203B41FA5}">
                      <a16:colId xmlns:a16="http://schemas.microsoft.com/office/drawing/2014/main" val="1003278133"/>
                    </a:ext>
                  </a:extLst>
                </a:gridCol>
              </a:tblGrid>
              <a:tr h="370840">
                <a:tc rowSpan="2" gridSpan="2">
                  <a:txBody>
                    <a:bodyPr/>
                    <a:lstStyle/>
                    <a:p>
                      <a:endParaRPr lang="en-US" sz="1400"/>
                    </a:p>
                  </a:txBody>
                  <a:tcPr>
                    <a:lnR w="28575" cap="flat" cmpd="sng" algn="ctr">
                      <a:solidFill>
                        <a:schemeClr val="tx2"/>
                      </a:solidFill>
                      <a:prstDash val="solid"/>
                      <a:round/>
                      <a:headEnd type="none" w="med" len="med"/>
                      <a:tailEnd type="none" w="med" len="med"/>
                    </a:lnR>
                  </a:tcPr>
                </a:tc>
                <a:tc rowSpan="2" hMerge="1">
                  <a:txBody>
                    <a:bodyPr/>
                    <a:lstStyle/>
                    <a:p>
                      <a:endParaRPr lang="en-US"/>
                    </a:p>
                  </a:txBody>
                  <a:tcPr/>
                </a:tc>
                <a:tc gridSpan="2">
                  <a:txBody>
                    <a:bodyPr/>
                    <a:lstStyle/>
                    <a:p>
                      <a:pPr algn="ctr"/>
                      <a:r>
                        <a:rPr lang="en-US" sz="1400"/>
                        <a:t>Anthem</a:t>
                      </a:r>
                      <a:r>
                        <a:rPr lang="en-US" sz="1400" baseline="0"/>
                        <a:t> HSA</a:t>
                      </a:r>
                      <a:endParaRPr lang="en-US" sz="140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a:p>
                  </a:txBody>
                  <a:tcPr/>
                </a:tc>
                <a:tc gridSpan="2">
                  <a:txBody>
                    <a:bodyPr/>
                    <a:lstStyle/>
                    <a:p>
                      <a:pPr algn="ctr"/>
                      <a:r>
                        <a:rPr lang="en-US" sz="1400"/>
                        <a:t>Anthem POS</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a:p>
                  </a:txBody>
                  <a:tcPr/>
                </a:tc>
                <a:tc>
                  <a:txBody>
                    <a:bodyPr/>
                    <a:lstStyle/>
                    <a:p>
                      <a:pPr algn="ctr"/>
                      <a:r>
                        <a:rPr lang="en-US" sz="1400"/>
                        <a:t>Anthem HMO</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gn="ctr"/>
                      <a:r>
                        <a:rPr lang="en-US" sz="1400"/>
                        <a:t>Kaiser HMO</a:t>
                      </a:r>
                    </a:p>
                  </a:txBody>
                  <a:tcP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4186601121"/>
                  </a:ext>
                </a:extLst>
              </a:tr>
              <a:tr h="370840">
                <a:tc gridSpan="2" vMerge="1">
                  <a:txBody>
                    <a:bodyPr/>
                    <a:lstStyle/>
                    <a:p>
                      <a:pPr algn="ctr"/>
                      <a:endParaRPr lang="en-US" sz="1400">
                        <a:solidFill>
                          <a:schemeClr val="bg1"/>
                        </a:solidFill>
                      </a:endParaRPr>
                    </a:p>
                  </a:txBody>
                  <a:tcPr>
                    <a:solidFill>
                      <a:schemeClr val="accent2"/>
                    </a:solidFill>
                  </a:tcPr>
                </a:tc>
                <a:tc hMerge="1" vMerge="1">
                  <a:txBody>
                    <a:bodyPr/>
                    <a:lstStyle/>
                    <a:p>
                      <a:endParaRPr lang="en-US"/>
                    </a:p>
                  </a:txBody>
                  <a:tcPr/>
                </a:tc>
                <a:tc>
                  <a:txBody>
                    <a:bodyPr/>
                    <a:lstStyle/>
                    <a:p>
                      <a:pPr algn="ctr"/>
                      <a:r>
                        <a:rPr lang="en-US" sz="1400">
                          <a:solidFill>
                            <a:schemeClr val="bg1"/>
                          </a:solidFill>
                        </a:rPr>
                        <a:t>In-</a:t>
                      </a:r>
                      <a:br>
                        <a:rPr lang="en-US" sz="1400">
                          <a:solidFill>
                            <a:schemeClr val="bg1"/>
                          </a:solidFill>
                        </a:rPr>
                      </a:br>
                      <a:r>
                        <a:rPr lang="en-US" sz="1400">
                          <a:solidFill>
                            <a:schemeClr val="bg1"/>
                          </a:solidFill>
                        </a:rPr>
                        <a:t>Network</a:t>
                      </a:r>
                    </a:p>
                  </a:txBody>
                  <a:tcPr>
                    <a:lnL w="28575" cap="flat" cmpd="sng" algn="ctr">
                      <a:solidFill>
                        <a:schemeClr val="tx2"/>
                      </a:solidFill>
                      <a:prstDash val="solid"/>
                      <a:round/>
                      <a:headEnd type="none" w="med" len="med"/>
                      <a:tailEnd type="none" w="med" len="med"/>
                    </a:lnL>
                    <a:solidFill>
                      <a:schemeClr val="accent2"/>
                    </a:solidFill>
                  </a:tcPr>
                </a:tc>
                <a:tc>
                  <a:txBody>
                    <a:bodyPr/>
                    <a:lstStyle/>
                    <a:p>
                      <a:pPr algn="ctr"/>
                      <a:r>
                        <a:rPr lang="en-US" sz="1400">
                          <a:solidFill>
                            <a:schemeClr val="bg1"/>
                          </a:solidFill>
                        </a:rPr>
                        <a:t>Out-of-Network</a:t>
                      </a:r>
                    </a:p>
                  </a:txBody>
                  <a:tcPr>
                    <a:lnR w="28575" cap="flat" cmpd="sng" algn="ctr">
                      <a:solidFill>
                        <a:schemeClr val="tx2"/>
                      </a:solidFill>
                      <a:prstDash val="solid"/>
                      <a:round/>
                      <a:headEnd type="none" w="med" len="med"/>
                      <a:tailEnd type="none" w="med" len="med"/>
                    </a:lnR>
                    <a:solidFill>
                      <a:schemeClr val="accent2"/>
                    </a:solidFill>
                  </a:tcPr>
                </a:tc>
                <a:tc>
                  <a:txBody>
                    <a:bodyPr/>
                    <a:lstStyle/>
                    <a:p>
                      <a:pPr algn="ctr"/>
                      <a:r>
                        <a:rPr lang="en-US" sz="1400">
                          <a:solidFill>
                            <a:schemeClr val="bg1"/>
                          </a:solidFill>
                        </a:rPr>
                        <a:t>In-Network</a:t>
                      </a:r>
                    </a:p>
                  </a:txBody>
                  <a:tcPr>
                    <a:lnL w="28575" cap="flat" cmpd="sng" algn="ctr">
                      <a:solidFill>
                        <a:schemeClr val="tx2"/>
                      </a:solidFill>
                      <a:prstDash val="solid"/>
                      <a:round/>
                      <a:headEnd type="none" w="med" len="med"/>
                      <a:tailEnd type="none" w="med" len="med"/>
                    </a:lnL>
                    <a:solidFill>
                      <a:schemeClr val="accent2"/>
                    </a:solidFill>
                  </a:tcPr>
                </a:tc>
                <a:tc>
                  <a:txBody>
                    <a:bodyPr/>
                    <a:lstStyle/>
                    <a:p>
                      <a:pPr algn="ctr"/>
                      <a:r>
                        <a:rPr lang="en-US" sz="1400">
                          <a:solidFill>
                            <a:schemeClr val="bg1"/>
                          </a:solidFill>
                        </a:rPr>
                        <a:t>Out-of-Network</a:t>
                      </a:r>
                    </a:p>
                  </a:txBody>
                  <a:tcPr>
                    <a:lnR w="28575" cap="flat" cmpd="sng" algn="ctr">
                      <a:solidFill>
                        <a:schemeClr val="tx2"/>
                      </a:solidFill>
                      <a:prstDash val="solid"/>
                      <a:round/>
                      <a:headEnd type="none" w="med" len="med"/>
                      <a:tailEnd type="none" w="med" len="med"/>
                    </a:lnR>
                    <a:solidFill>
                      <a:schemeClr val="accent2"/>
                    </a:solidFill>
                  </a:tcPr>
                </a:tc>
                <a:tc>
                  <a:txBody>
                    <a:bodyPr/>
                    <a:lstStyle/>
                    <a:p>
                      <a:pPr algn="ctr"/>
                      <a:r>
                        <a:rPr lang="en-US" sz="1400">
                          <a:solidFill>
                            <a:schemeClr val="bg1"/>
                          </a:solidFill>
                        </a:rPr>
                        <a:t>In-Network Only</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solidFill>
                      <a:schemeClr val="accent2"/>
                    </a:solidFill>
                  </a:tcPr>
                </a:tc>
                <a:tc>
                  <a:txBody>
                    <a:bodyPr/>
                    <a:lstStyle/>
                    <a:p>
                      <a:pPr algn="ctr"/>
                      <a:r>
                        <a:rPr lang="en-US" sz="1400">
                          <a:solidFill>
                            <a:schemeClr val="bg1"/>
                          </a:solidFill>
                        </a:rPr>
                        <a:t>In-Network Only</a:t>
                      </a:r>
                    </a:p>
                  </a:txBody>
                  <a:tcPr>
                    <a:lnL w="28575" cap="flat" cmpd="sng" algn="ctr">
                      <a:solidFill>
                        <a:schemeClr val="tx2"/>
                      </a:solidFill>
                      <a:prstDash val="solid"/>
                      <a:round/>
                      <a:headEnd type="none" w="med" len="med"/>
                      <a:tailEnd type="none" w="med" len="med"/>
                    </a:lnL>
                    <a:solidFill>
                      <a:schemeClr val="accent2"/>
                    </a:solidFill>
                  </a:tcPr>
                </a:tc>
                <a:extLst>
                  <a:ext uri="{0D108BD9-81ED-4DB2-BD59-A6C34878D82A}">
                    <a16:rowId xmlns:a16="http://schemas.microsoft.com/office/drawing/2014/main" val="2823085687"/>
                  </a:ext>
                </a:extLst>
              </a:tr>
              <a:tr h="370840">
                <a:tc gridSpan="2">
                  <a:txBody>
                    <a:bodyPr/>
                    <a:lstStyle/>
                    <a:p>
                      <a:r>
                        <a:rPr lang="en-US" sz="1400" b="1"/>
                        <a:t>County-Provided</a:t>
                      </a:r>
                      <a:r>
                        <a:rPr lang="en-US" sz="1400" b="1" baseline="0"/>
                        <a:t> </a:t>
                      </a:r>
                      <a:r>
                        <a:rPr lang="en-US" sz="1400" b="1"/>
                        <a:t>HSA</a:t>
                      </a:r>
                      <a:r>
                        <a:rPr lang="en-US" sz="1400" b="1" baseline="0"/>
                        <a:t> Contribution</a:t>
                      </a:r>
                      <a:endParaRPr lang="en-US" sz="1400" b="1"/>
                    </a:p>
                  </a:txBody>
                  <a:tcPr anchor="ctr">
                    <a:lnR w="28575" cap="flat" cmpd="sng" algn="ctr">
                      <a:solidFill>
                        <a:schemeClr val="tx2"/>
                      </a:solidFill>
                      <a:prstDash val="solid"/>
                      <a:round/>
                      <a:headEnd type="none" w="med" len="med"/>
                      <a:tailEnd type="none" w="med" len="med"/>
                    </a:lnR>
                    <a:lnB w="28575" cap="flat" cmpd="sng" algn="ctr">
                      <a:solidFill>
                        <a:schemeClr val="tx2">
                          <a:lumMod val="20000"/>
                          <a:lumOff val="80000"/>
                        </a:schemeClr>
                      </a:solidFill>
                      <a:prstDash val="solid"/>
                      <a:round/>
                      <a:headEnd type="none" w="med" len="med"/>
                      <a:tailEnd type="none" w="med" len="med"/>
                    </a:lnB>
                  </a:tcPr>
                </a:tc>
                <a:tc hMerge="1">
                  <a:txBody>
                    <a:bodyPr/>
                    <a:lstStyle/>
                    <a:p>
                      <a:endParaRPr lang="en-US"/>
                    </a:p>
                  </a:txBody>
                  <a:tcPr/>
                </a:tc>
                <a:tc gridSpan="2">
                  <a:txBody>
                    <a:bodyPr/>
                    <a:lstStyle/>
                    <a:p>
                      <a:r>
                        <a:rPr lang="en-US" sz="1400"/>
                        <a:t>Single:</a:t>
                      </a:r>
                      <a:r>
                        <a:rPr lang="en-US" sz="1400" baseline="0"/>
                        <a:t> </a:t>
                      </a:r>
                      <a:r>
                        <a:rPr lang="en-US" sz="1400"/>
                        <a:t>$750</a:t>
                      </a:r>
                    </a:p>
                    <a:p>
                      <a:r>
                        <a:rPr lang="en-US" sz="1400"/>
                        <a:t>EE +1 / Family: $1,500</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hMerge="1">
                  <a:txBody>
                    <a:bodyPr/>
                    <a:lstStyle/>
                    <a:p>
                      <a:endParaRPr lang="en-US"/>
                    </a:p>
                  </a:txBody>
                  <a:tcPr/>
                </a:tc>
                <a:tc gridSpan="2">
                  <a:txBody>
                    <a:bodyPr/>
                    <a:lstStyle/>
                    <a:p>
                      <a:r>
                        <a:rPr lang="en-US" sz="1400"/>
                        <a:t>Not available</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hMerge="1">
                  <a:txBody>
                    <a:bodyPr/>
                    <a:lstStyle/>
                    <a:p>
                      <a:endParaRPr lang="en-US"/>
                    </a:p>
                  </a:txBody>
                  <a:tcPr/>
                </a:tc>
                <a:tc>
                  <a:txBody>
                    <a:bodyPr/>
                    <a:lstStyle/>
                    <a:p>
                      <a:r>
                        <a:rPr lang="en-US" sz="1400"/>
                        <a:t>Not available</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Not available</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3303960516"/>
                  </a:ext>
                </a:extLst>
              </a:tr>
              <a:tr h="0">
                <a:tc rowSpan="3">
                  <a:txBody>
                    <a:bodyPr/>
                    <a:lstStyle/>
                    <a:p>
                      <a:r>
                        <a:rPr lang="en-US" sz="1400" b="1"/>
                        <a:t>Annual Deductible</a:t>
                      </a:r>
                    </a:p>
                  </a:txBody>
                  <a:tcPr anchor="ctr">
                    <a:lnT w="28575" cap="flat" cmpd="sng" algn="ctr">
                      <a:solidFill>
                        <a:schemeClr val="tx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b="1"/>
                        <a:t>Single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b="0" i="0" u="none" strike="noStrike" baseline="0">
                          <a:solidFill>
                            <a:srgbClr val="000000"/>
                          </a:solidFill>
                          <a:latin typeface="Calibri" panose="020F0502020204030204" pitchFamily="34" charset="0"/>
                        </a:rPr>
                        <a:t>$1,800</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$3,000</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$500</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$1,000</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rowSpan="3">
                  <a:txBody>
                    <a:bodyPr/>
                    <a:lstStyle/>
                    <a:p>
                      <a:r>
                        <a:rPr lang="en-US" sz="1400"/>
                        <a:t>No deductible</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rowSpan="3">
                  <a:txBody>
                    <a:bodyPr/>
                    <a:lstStyle/>
                    <a:p>
                      <a:r>
                        <a:rPr lang="en-US" sz="1400"/>
                        <a:t>No 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450948934"/>
                  </a:ext>
                </a:extLst>
              </a:tr>
              <a:tr h="121920">
                <a:tc vMerge="1">
                  <a:txBody>
                    <a:bodyPr/>
                    <a:lstStyle/>
                    <a:p>
                      <a:endParaRPr lang="en-US" sz="1200"/>
                    </a:p>
                  </a:txBody>
                  <a:tcPr/>
                </a:tc>
                <a:tc>
                  <a:txBody>
                    <a:bodyPr/>
                    <a:lstStyle/>
                    <a:p>
                      <a:r>
                        <a:rPr lang="en-US" sz="1400" b="1"/>
                        <a:t>EE + 1</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a:solidFill>
                            <a:srgbClr val="000000"/>
                          </a:solidFill>
                          <a:latin typeface="Calibri" panose="020F0502020204030204" pitchFamily="34" charset="0"/>
                        </a:rPr>
                        <a:t>$3,600</a:t>
                      </a:r>
                      <a:endParaRPr lang="en-US" sz="1400"/>
                    </a:p>
                  </a:txBody>
                  <a:tcPr anchor="ctr">
                    <a:lnL w="28575" cap="flat" cmpd="sng" algn="ctr">
                      <a:solidFill>
                        <a:schemeClr val="tx2"/>
                      </a:solidFill>
                      <a:prstDash val="solid"/>
                      <a:round/>
                      <a:headEnd type="none" w="med" len="med"/>
                      <a:tailEnd type="none" w="med" len="med"/>
                    </a:lnL>
                  </a:tcPr>
                </a:tc>
                <a:tc>
                  <a:txBody>
                    <a:bodyPr/>
                    <a:lstStyle/>
                    <a:p>
                      <a:r>
                        <a:rPr lang="en-US" sz="1400"/>
                        <a:t>$6,000 </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$750</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$1,500</a:t>
                      </a:r>
                    </a:p>
                  </a:txBody>
                  <a:tcPr anchor="ctr">
                    <a:lnR w="28575" cap="flat" cmpd="sng" algn="ctr">
                      <a:solidFill>
                        <a:schemeClr val="tx2"/>
                      </a:solidFill>
                      <a:prstDash val="solid"/>
                      <a:round/>
                      <a:headEnd type="none" w="med" len="med"/>
                      <a:tailEnd type="none" w="med" len="med"/>
                    </a:lnR>
                  </a:tcPr>
                </a:tc>
                <a:tc vMerge="1">
                  <a:txBody>
                    <a:bodyPr/>
                    <a:lstStyle/>
                    <a:p>
                      <a:endParaRPr lang="en-US" sz="1200"/>
                    </a:p>
                  </a:txBody>
                  <a:tcPr/>
                </a:tc>
                <a:tc vMerge="1">
                  <a:txBody>
                    <a:bodyPr/>
                    <a:lstStyle/>
                    <a:p>
                      <a:endParaRPr lang="en-US" sz="1200"/>
                    </a:p>
                  </a:txBody>
                  <a:tcPr/>
                </a:tc>
                <a:extLst>
                  <a:ext uri="{0D108BD9-81ED-4DB2-BD59-A6C34878D82A}">
                    <a16:rowId xmlns:a16="http://schemas.microsoft.com/office/drawing/2014/main" val="2925971723"/>
                  </a:ext>
                </a:extLst>
              </a:tr>
              <a:tr h="152400">
                <a:tc vMerge="1">
                  <a:txBody>
                    <a:bodyPr/>
                    <a:lstStyle/>
                    <a:p>
                      <a:endParaRPr lang="en-US" sz="1200"/>
                    </a:p>
                  </a:txBody>
                  <a:tcPr/>
                </a:tc>
                <a:tc>
                  <a:txBody>
                    <a:bodyPr/>
                    <a:lstStyle/>
                    <a:p>
                      <a:r>
                        <a:rPr lang="en-US" sz="1400" b="1"/>
                        <a:t>Family</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a:solidFill>
                            <a:srgbClr val="000000"/>
                          </a:solidFill>
                          <a:latin typeface="Calibri" panose="020F0502020204030204" pitchFamily="34" charset="0"/>
                        </a:rPr>
                        <a:t>$3,600</a:t>
                      </a:r>
                      <a:endParaRPr lang="en-US" sz="1400"/>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$6,000 </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$1,000</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$2,000</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vMerge="1">
                  <a:txBody>
                    <a:bodyPr/>
                    <a:lstStyle/>
                    <a:p>
                      <a:endParaRPr lang="en-US" sz="1200"/>
                    </a:p>
                  </a:txBody>
                  <a:tcPr/>
                </a:tc>
                <a:tc vMerge="1">
                  <a:txBody>
                    <a:bodyPr/>
                    <a:lstStyle/>
                    <a:p>
                      <a:endParaRPr lang="en-US" sz="1200"/>
                    </a:p>
                  </a:txBody>
                  <a:tcPr/>
                </a:tc>
                <a:extLst>
                  <a:ext uri="{0D108BD9-81ED-4DB2-BD59-A6C34878D82A}">
                    <a16:rowId xmlns:a16="http://schemas.microsoft.com/office/drawing/2014/main" val="593962245"/>
                  </a:ext>
                </a:extLst>
              </a:tr>
              <a:tr h="0">
                <a:tc rowSpan="3">
                  <a:txBody>
                    <a:bodyPr/>
                    <a:lstStyle/>
                    <a:p>
                      <a:r>
                        <a:rPr lang="en-US" sz="1400" b="1"/>
                        <a:t>Out-of-Pocket</a:t>
                      </a:r>
                      <a:r>
                        <a:rPr lang="en-US" sz="1400" b="1" baseline="0"/>
                        <a:t> Maximum</a:t>
                      </a:r>
                      <a:endParaRPr lang="en-US" sz="1400" b="1"/>
                    </a:p>
                  </a:txBody>
                  <a:tcPr anchor="ct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b="1"/>
                        <a:t>Single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$3,600</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$6,000</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$2,000</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$4,000</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$6,450</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r>
                        <a:rPr lang="en-US" sz="1400"/>
                        <a:t>$6,450</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extLst>
                  <a:ext uri="{0D108BD9-81ED-4DB2-BD59-A6C34878D82A}">
                    <a16:rowId xmlns:a16="http://schemas.microsoft.com/office/drawing/2014/main" val="3104129798"/>
                  </a:ext>
                </a:extLst>
              </a:tr>
              <a:tr h="274320">
                <a:tc vMerge="1">
                  <a:txBody>
                    <a:bodyPr/>
                    <a:lstStyle/>
                    <a:p>
                      <a:endParaRPr lang="en-US" sz="1200"/>
                    </a:p>
                  </a:txBody>
                  <a:tcPr/>
                </a:tc>
                <a:tc>
                  <a:txBody>
                    <a:bodyPr/>
                    <a:lstStyle/>
                    <a:p>
                      <a:r>
                        <a:rPr lang="en-US" sz="1400" b="1"/>
                        <a:t>EE +</a:t>
                      </a:r>
                      <a:r>
                        <a:rPr lang="en-US" sz="1400" b="1" baseline="0"/>
                        <a:t> 1</a:t>
                      </a:r>
                      <a:endParaRPr lang="en-US" sz="1400" b="1"/>
                    </a:p>
                  </a:txBody>
                  <a:tcPr anchor="ctr">
                    <a:lnR w="28575" cap="flat" cmpd="sng" algn="ctr">
                      <a:solidFill>
                        <a:schemeClr val="tx2"/>
                      </a:solidFill>
                      <a:prstDash val="solid"/>
                      <a:round/>
                      <a:headEnd type="none" w="med" len="med"/>
                      <a:tailEnd type="none" w="med" len="med"/>
                    </a:lnR>
                  </a:tcPr>
                </a:tc>
                <a:tc>
                  <a:txBody>
                    <a:bodyPr/>
                    <a:lstStyle/>
                    <a:p>
                      <a:r>
                        <a:rPr lang="en-US" sz="1400"/>
                        <a:t>$7,200</a:t>
                      </a:r>
                    </a:p>
                  </a:txBody>
                  <a:tcPr anchor="ctr">
                    <a:lnL w="28575" cap="flat" cmpd="sng" algn="ctr">
                      <a:solidFill>
                        <a:schemeClr val="tx2"/>
                      </a:solidFill>
                      <a:prstDash val="solid"/>
                      <a:round/>
                      <a:headEnd type="none" w="med" len="med"/>
                      <a:tailEnd type="none" w="med" len="med"/>
                    </a:lnL>
                  </a:tcPr>
                </a:tc>
                <a:tc>
                  <a:txBody>
                    <a:bodyPr/>
                    <a:lstStyle/>
                    <a:p>
                      <a:r>
                        <a:rPr lang="en-US" sz="1400"/>
                        <a:t>$12,000</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$3,000</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$6,000</a:t>
                      </a:r>
                    </a:p>
                  </a:txBody>
                  <a:tcPr anchor="ctr">
                    <a:lnR w="28575" cap="flat" cmpd="sng" algn="ctr">
                      <a:solidFill>
                        <a:schemeClr val="tx2"/>
                      </a:solidFill>
                      <a:prstDash val="solid"/>
                      <a:round/>
                      <a:headEnd type="none" w="med" len="med"/>
                      <a:tailEnd type="none" w="med" len="med"/>
                    </a:ln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$12,900</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$12,900</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2648806320"/>
                  </a:ext>
                </a:extLst>
              </a:tr>
              <a:tr h="0">
                <a:tc vMerge="1">
                  <a:txBody>
                    <a:bodyPr/>
                    <a:lstStyle/>
                    <a:p>
                      <a:endParaRPr lang="en-US" sz="1200"/>
                    </a:p>
                  </a:txBody>
                  <a:tcPr/>
                </a:tc>
                <a:tc>
                  <a:txBody>
                    <a:bodyPr/>
                    <a:lstStyle/>
                    <a:p>
                      <a:r>
                        <a:rPr lang="en-US" sz="1400" b="1"/>
                        <a:t>Family</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$7,200</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$12,000</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$4,000 </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$8,000</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vMerge="1">
                  <a:txBody>
                    <a:bodyPr/>
                    <a:lstStyle/>
                    <a:p>
                      <a:endParaRPr lang="en-US" sz="1200"/>
                    </a:p>
                  </a:txBody>
                  <a:tcPr/>
                </a:tc>
                <a:tc vMerge="1">
                  <a:txBody>
                    <a:bodyPr/>
                    <a:lstStyle/>
                    <a:p>
                      <a:endParaRPr lang="en-US" sz="1200"/>
                    </a:p>
                  </a:txBody>
                  <a:tcPr/>
                </a:tc>
                <a:extLst>
                  <a:ext uri="{0D108BD9-81ED-4DB2-BD59-A6C34878D82A}">
                    <a16:rowId xmlns:a16="http://schemas.microsoft.com/office/drawing/2014/main" val="3491624907"/>
                  </a:ext>
                </a:extLst>
              </a:tr>
            </a:tbl>
          </a:graphicData>
        </a:graphic>
      </p:graphicFrame>
    </p:spTree>
    <p:extLst>
      <p:ext uri="{BB962C8B-B14F-4D97-AF65-F5344CB8AC3E}">
        <p14:creationId xmlns:p14="http://schemas.microsoft.com/office/powerpoint/2010/main" val="647898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Comparing Medical Plans</a:t>
            </a:r>
          </a:p>
        </p:txBody>
      </p:sp>
      <p:graphicFrame>
        <p:nvGraphicFramePr>
          <p:cNvPr id="4" name="Content Placeholder 3"/>
          <p:cNvGraphicFramePr>
            <a:graphicFrameLocks noGrp="1"/>
          </p:cNvGraphicFramePr>
          <p:nvPr>
            <p:ph idx="1"/>
          </p:nvPr>
        </p:nvGraphicFramePr>
        <p:xfrm>
          <a:off x="438151" y="1295400"/>
          <a:ext cx="8205938" cy="4228659"/>
        </p:xfrm>
        <a:graphic>
          <a:graphicData uri="http://schemas.openxmlformats.org/drawingml/2006/table">
            <a:tbl>
              <a:tblPr firstRow="1" bandRow="1">
                <a:tableStyleId>{5C22544A-7EE6-4342-B048-85BDC9FD1C3A}</a:tableStyleId>
              </a:tblPr>
              <a:tblGrid>
                <a:gridCol w="1695449">
                  <a:extLst>
                    <a:ext uri="{9D8B030D-6E8A-4147-A177-3AD203B41FA5}">
                      <a16:colId xmlns:a16="http://schemas.microsoft.com/office/drawing/2014/main" val="3891819126"/>
                    </a:ext>
                  </a:extLst>
                </a:gridCol>
                <a:gridCol w="1066800">
                  <a:extLst>
                    <a:ext uri="{9D8B030D-6E8A-4147-A177-3AD203B41FA5}">
                      <a16:colId xmlns:a16="http://schemas.microsoft.com/office/drawing/2014/main" val="2649835057"/>
                    </a:ext>
                  </a:extLst>
                </a:gridCol>
                <a:gridCol w="990600">
                  <a:extLst>
                    <a:ext uri="{9D8B030D-6E8A-4147-A177-3AD203B41FA5}">
                      <a16:colId xmlns:a16="http://schemas.microsoft.com/office/drawing/2014/main" val="1836393985"/>
                    </a:ext>
                  </a:extLst>
                </a:gridCol>
                <a:gridCol w="990600">
                  <a:extLst>
                    <a:ext uri="{9D8B030D-6E8A-4147-A177-3AD203B41FA5}">
                      <a16:colId xmlns:a16="http://schemas.microsoft.com/office/drawing/2014/main" val="2395602613"/>
                    </a:ext>
                  </a:extLst>
                </a:gridCol>
                <a:gridCol w="990600">
                  <a:extLst>
                    <a:ext uri="{9D8B030D-6E8A-4147-A177-3AD203B41FA5}">
                      <a16:colId xmlns:a16="http://schemas.microsoft.com/office/drawing/2014/main" val="1300340044"/>
                    </a:ext>
                  </a:extLst>
                </a:gridCol>
                <a:gridCol w="1219200">
                  <a:extLst>
                    <a:ext uri="{9D8B030D-6E8A-4147-A177-3AD203B41FA5}">
                      <a16:colId xmlns:a16="http://schemas.microsoft.com/office/drawing/2014/main" val="588776475"/>
                    </a:ext>
                  </a:extLst>
                </a:gridCol>
                <a:gridCol w="1252689">
                  <a:extLst>
                    <a:ext uri="{9D8B030D-6E8A-4147-A177-3AD203B41FA5}">
                      <a16:colId xmlns:a16="http://schemas.microsoft.com/office/drawing/2014/main" val="1003278133"/>
                    </a:ext>
                  </a:extLst>
                </a:gridCol>
              </a:tblGrid>
              <a:tr h="370840">
                <a:tc rowSpan="2">
                  <a:txBody>
                    <a:bodyPr/>
                    <a:lstStyle/>
                    <a:p>
                      <a:pPr>
                        <a:lnSpc>
                          <a:spcPts val="1380"/>
                        </a:lnSpc>
                      </a:pPr>
                      <a:endParaRPr lang="en-US" sz="1400"/>
                    </a:p>
                  </a:txBody>
                  <a:tcPr>
                    <a:lnR w="28575" cap="flat" cmpd="sng" algn="ctr">
                      <a:solidFill>
                        <a:schemeClr val="tx2"/>
                      </a:solidFill>
                      <a:prstDash val="solid"/>
                      <a:round/>
                      <a:headEnd type="none" w="med" len="med"/>
                      <a:tailEnd type="none" w="med" len="med"/>
                    </a:lnR>
                  </a:tcPr>
                </a:tc>
                <a:tc gridSpan="2">
                  <a:txBody>
                    <a:bodyPr/>
                    <a:lstStyle/>
                    <a:p>
                      <a:pPr algn="ctr">
                        <a:lnSpc>
                          <a:spcPts val="1380"/>
                        </a:lnSpc>
                      </a:pPr>
                      <a:r>
                        <a:rPr lang="en-US" sz="1400"/>
                        <a:t>Anthem</a:t>
                      </a:r>
                      <a:r>
                        <a:rPr lang="en-US" sz="1400" baseline="0"/>
                        <a:t> HSA</a:t>
                      </a:r>
                      <a:endParaRPr lang="en-US" sz="140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a:p>
                  </a:txBody>
                  <a:tcPr/>
                </a:tc>
                <a:tc gridSpan="2">
                  <a:txBody>
                    <a:bodyPr/>
                    <a:lstStyle/>
                    <a:p>
                      <a:pPr algn="ctr">
                        <a:lnSpc>
                          <a:spcPts val="1380"/>
                        </a:lnSpc>
                      </a:pPr>
                      <a:r>
                        <a:rPr lang="en-US" sz="1400"/>
                        <a:t>Anthem POS</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a:p>
                  </a:txBody>
                  <a:tcPr/>
                </a:tc>
                <a:tc>
                  <a:txBody>
                    <a:bodyPr/>
                    <a:lstStyle/>
                    <a:p>
                      <a:pPr algn="ctr">
                        <a:lnSpc>
                          <a:spcPts val="1380"/>
                        </a:lnSpc>
                      </a:pPr>
                      <a:r>
                        <a:rPr lang="en-US" sz="1400"/>
                        <a:t>Anthem HMO</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gn="ctr">
                        <a:lnSpc>
                          <a:spcPts val="1380"/>
                        </a:lnSpc>
                      </a:pPr>
                      <a:r>
                        <a:rPr lang="en-US" sz="1400"/>
                        <a:t>Kaiser HMO</a:t>
                      </a:r>
                    </a:p>
                  </a:txBody>
                  <a:tcP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4186601121"/>
                  </a:ext>
                </a:extLst>
              </a:tr>
              <a:tr h="370840">
                <a:tc vMerge="1">
                  <a:txBody>
                    <a:bodyPr/>
                    <a:lstStyle/>
                    <a:p>
                      <a:pPr algn="ctr"/>
                      <a:endParaRPr lang="en-US" sz="1400">
                        <a:solidFill>
                          <a:schemeClr val="bg1"/>
                        </a:solidFill>
                      </a:endParaRPr>
                    </a:p>
                  </a:txBody>
                  <a:tcPr>
                    <a:solidFill>
                      <a:schemeClr val="accent2"/>
                    </a:solidFill>
                  </a:tcPr>
                </a:tc>
                <a:tc>
                  <a:txBody>
                    <a:bodyPr/>
                    <a:lstStyle/>
                    <a:p>
                      <a:pPr algn="ctr">
                        <a:lnSpc>
                          <a:spcPts val="1380"/>
                        </a:lnSpc>
                      </a:pPr>
                      <a:r>
                        <a:rPr lang="en-US" sz="1400">
                          <a:solidFill>
                            <a:schemeClr val="bg1"/>
                          </a:solidFill>
                        </a:rPr>
                        <a:t>In-</a:t>
                      </a:r>
                      <a:br>
                        <a:rPr lang="en-US" sz="1400">
                          <a:solidFill>
                            <a:schemeClr val="bg1"/>
                          </a:solidFill>
                        </a:rPr>
                      </a:br>
                      <a:r>
                        <a:rPr lang="en-US" sz="1400">
                          <a:solidFill>
                            <a:schemeClr val="bg1"/>
                          </a:solidFill>
                        </a:rPr>
                        <a:t>Network</a:t>
                      </a:r>
                    </a:p>
                  </a:txBody>
                  <a:tcPr>
                    <a:lnL w="28575" cap="flat" cmpd="sng" algn="ctr">
                      <a:solidFill>
                        <a:schemeClr val="tx2"/>
                      </a:solidFill>
                      <a:prstDash val="solid"/>
                      <a:round/>
                      <a:headEnd type="none" w="med" len="med"/>
                      <a:tailEnd type="none" w="med" len="med"/>
                    </a:lnL>
                    <a:solidFill>
                      <a:schemeClr val="accent2"/>
                    </a:solidFill>
                  </a:tcPr>
                </a:tc>
                <a:tc>
                  <a:txBody>
                    <a:bodyPr/>
                    <a:lstStyle/>
                    <a:p>
                      <a:pPr algn="ctr">
                        <a:lnSpc>
                          <a:spcPts val="1380"/>
                        </a:lnSpc>
                      </a:pPr>
                      <a:r>
                        <a:rPr lang="en-US" sz="1400">
                          <a:solidFill>
                            <a:schemeClr val="bg1"/>
                          </a:solidFill>
                        </a:rPr>
                        <a:t>Out-of-Network</a:t>
                      </a:r>
                    </a:p>
                  </a:txBody>
                  <a:tcPr>
                    <a:lnR w="28575" cap="flat" cmpd="sng" algn="ctr">
                      <a:solidFill>
                        <a:schemeClr val="tx2"/>
                      </a:solidFill>
                      <a:prstDash val="solid"/>
                      <a:round/>
                      <a:headEnd type="none" w="med" len="med"/>
                      <a:tailEnd type="none" w="med" len="med"/>
                    </a:lnR>
                    <a:solidFill>
                      <a:schemeClr val="accent2"/>
                    </a:solidFill>
                  </a:tcPr>
                </a:tc>
                <a:tc>
                  <a:txBody>
                    <a:bodyPr/>
                    <a:lstStyle/>
                    <a:p>
                      <a:pPr algn="ctr">
                        <a:lnSpc>
                          <a:spcPts val="1380"/>
                        </a:lnSpc>
                      </a:pPr>
                      <a:r>
                        <a:rPr lang="en-US" sz="1400">
                          <a:solidFill>
                            <a:schemeClr val="bg1"/>
                          </a:solidFill>
                        </a:rPr>
                        <a:t>In-Network</a:t>
                      </a:r>
                    </a:p>
                  </a:txBody>
                  <a:tcPr>
                    <a:lnL w="28575" cap="flat" cmpd="sng" algn="ctr">
                      <a:solidFill>
                        <a:schemeClr val="tx2"/>
                      </a:solidFill>
                      <a:prstDash val="solid"/>
                      <a:round/>
                      <a:headEnd type="none" w="med" len="med"/>
                      <a:tailEnd type="none" w="med" len="med"/>
                    </a:lnL>
                    <a:solidFill>
                      <a:schemeClr val="accent2"/>
                    </a:solidFill>
                  </a:tcPr>
                </a:tc>
                <a:tc>
                  <a:txBody>
                    <a:bodyPr/>
                    <a:lstStyle/>
                    <a:p>
                      <a:pPr algn="ctr">
                        <a:lnSpc>
                          <a:spcPts val="1380"/>
                        </a:lnSpc>
                      </a:pPr>
                      <a:r>
                        <a:rPr lang="en-US" sz="1400">
                          <a:solidFill>
                            <a:schemeClr val="bg1"/>
                          </a:solidFill>
                        </a:rPr>
                        <a:t>Out-of-Network</a:t>
                      </a:r>
                    </a:p>
                  </a:txBody>
                  <a:tcPr>
                    <a:lnR w="28575" cap="flat" cmpd="sng" algn="ctr">
                      <a:solidFill>
                        <a:schemeClr val="tx2"/>
                      </a:solidFill>
                      <a:prstDash val="solid"/>
                      <a:round/>
                      <a:headEnd type="none" w="med" len="med"/>
                      <a:tailEnd type="none" w="med" len="med"/>
                    </a:lnR>
                    <a:solidFill>
                      <a:schemeClr val="accent2"/>
                    </a:solidFill>
                  </a:tcPr>
                </a:tc>
                <a:tc>
                  <a:txBody>
                    <a:bodyPr/>
                    <a:lstStyle/>
                    <a:p>
                      <a:pPr algn="ctr">
                        <a:lnSpc>
                          <a:spcPts val="1380"/>
                        </a:lnSpc>
                      </a:pPr>
                      <a:r>
                        <a:rPr lang="en-US" sz="1400">
                          <a:solidFill>
                            <a:schemeClr val="bg1"/>
                          </a:solidFill>
                        </a:rPr>
                        <a:t>In-Network Only</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solidFill>
                      <a:schemeClr val="accent2"/>
                    </a:solidFill>
                  </a:tcPr>
                </a:tc>
                <a:tc>
                  <a:txBody>
                    <a:bodyPr/>
                    <a:lstStyle/>
                    <a:p>
                      <a:pPr algn="ctr">
                        <a:lnSpc>
                          <a:spcPts val="1380"/>
                        </a:lnSpc>
                      </a:pPr>
                      <a:r>
                        <a:rPr lang="en-US" sz="1400">
                          <a:solidFill>
                            <a:schemeClr val="bg1"/>
                          </a:solidFill>
                        </a:rPr>
                        <a:t>In-Network Only</a:t>
                      </a:r>
                    </a:p>
                  </a:txBody>
                  <a:tcPr>
                    <a:lnL w="28575" cap="flat" cmpd="sng" algn="ctr">
                      <a:solidFill>
                        <a:schemeClr val="tx2"/>
                      </a:solidFill>
                      <a:prstDash val="solid"/>
                      <a:round/>
                      <a:headEnd type="none" w="med" len="med"/>
                      <a:tailEnd type="none" w="med" len="med"/>
                    </a:lnL>
                    <a:solidFill>
                      <a:schemeClr val="accent2"/>
                    </a:solidFill>
                  </a:tcPr>
                </a:tc>
                <a:extLst>
                  <a:ext uri="{0D108BD9-81ED-4DB2-BD59-A6C34878D82A}">
                    <a16:rowId xmlns:a16="http://schemas.microsoft.com/office/drawing/2014/main" val="2823085687"/>
                  </a:ext>
                </a:extLst>
              </a:tr>
              <a:tr h="370840">
                <a:tc>
                  <a:txBody>
                    <a:bodyPr/>
                    <a:lstStyle/>
                    <a:p>
                      <a:pPr>
                        <a:lnSpc>
                          <a:spcPts val="1380"/>
                        </a:lnSpc>
                      </a:pPr>
                      <a:r>
                        <a:rPr lang="en-US" sz="1400" b="1"/>
                        <a:t>Preventive</a:t>
                      </a:r>
                      <a:r>
                        <a:rPr lang="en-US" sz="1400" b="1" baseline="0"/>
                        <a:t> Care</a:t>
                      </a:r>
                      <a:endParaRPr lang="en-US" sz="1400" b="1"/>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covered, no deductible</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40% after</a:t>
                      </a:r>
                    </a:p>
                    <a:p>
                      <a:pPr>
                        <a:lnSpc>
                          <a:spcPts val="1380"/>
                        </a:lnSpc>
                      </a:pPr>
                      <a:r>
                        <a:rPr lang="en-US" sz="1400"/>
                        <a:t>deductible</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covered, no</a:t>
                      </a:r>
                    </a:p>
                    <a:p>
                      <a:pPr>
                        <a:lnSpc>
                          <a:spcPts val="1380"/>
                        </a:lnSpc>
                      </a:pPr>
                      <a:r>
                        <a:rPr lang="en-US" sz="1400"/>
                        <a:t>deductible</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covered</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covered</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3938812068"/>
                  </a:ext>
                </a:extLst>
              </a:tr>
              <a:tr h="370840">
                <a:tc>
                  <a:txBody>
                    <a:bodyPr/>
                    <a:lstStyle/>
                    <a:p>
                      <a:pPr>
                        <a:lnSpc>
                          <a:spcPts val="1380"/>
                        </a:lnSpc>
                      </a:pPr>
                      <a:r>
                        <a:rPr lang="en-US" sz="1400" b="1"/>
                        <a:t>Office Visit</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 after 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40% after</a:t>
                      </a:r>
                    </a:p>
                    <a:p>
                      <a:pPr>
                        <a:lnSpc>
                          <a:spcPts val="1380"/>
                        </a:lnSpc>
                      </a:pPr>
                      <a:r>
                        <a:rPr lang="en-US" sz="1400"/>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PCP: $30</a:t>
                      </a:r>
                    </a:p>
                    <a:p>
                      <a:pPr>
                        <a:lnSpc>
                          <a:spcPts val="1380"/>
                        </a:lnSpc>
                      </a:pPr>
                      <a:r>
                        <a:rPr lang="en-US" sz="1400"/>
                        <a:t>Specialist:</a:t>
                      </a:r>
                      <a:r>
                        <a:rPr lang="en-US" sz="1400" baseline="0"/>
                        <a:t> </a:t>
                      </a:r>
                      <a:r>
                        <a:rPr lang="en-US" sz="1400"/>
                        <a:t>$50 </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PCP: $25</a:t>
                      </a:r>
                    </a:p>
                    <a:p>
                      <a:pPr>
                        <a:lnSpc>
                          <a:spcPts val="1380"/>
                        </a:lnSpc>
                      </a:pPr>
                      <a:r>
                        <a:rPr lang="en-US" sz="1400"/>
                        <a:t>Specialist: $40</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PCP: $25</a:t>
                      </a:r>
                    </a:p>
                    <a:p>
                      <a:pPr>
                        <a:lnSpc>
                          <a:spcPts val="1380"/>
                        </a:lnSpc>
                      </a:pPr>
                      <a:r>
                        <a:rPr lang="en-US" sz="1400"/>
                        <a:t>Specialist: $40</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3672592269"/>
                  </a:ext>
                </a:extLst>
              </a:tr>
              <a:tr h="370840">
                <a:tc>
                  <a:txBody>
                    <a:bodyPr/>
                    <a:lstStyle/>
                    <a:p>
                      <a:pPr>
                        <a:lnSpc>
                          <a:spcPts val="1380"/>
                        </a:lnSpc>
                      </a:pPr>
                      <a:r>
                        <a:rPr lang="en-US" sz="1400" b="1"/>
                        <a:t>Emergency Room (waived if admitted)</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 after 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$200 copay</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$200 copay</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$150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$150 copay</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616013620"/>
                  </a:ext>
                </a:extLst>
              </a:tr>
              <a:tr h="370840">
                <a:tc>
                  <a:txBody>
                    <a:bodyPr/>
                    <a:lstStyle/>
                    <a:p>
                      <a:pPr>
                        <a:lnSpc>
                          <a:spcPts val="1380"/>
                        </a:lnSpc>
                      </a:pPr>
                      <a:r>
                        <a:rPr lang="en-US" sz="1400" b="1"/>
                        <a:t>Urgent</a:t>
                      </a:r>
                      <a:r>
                        <a:rPr lang="en-US" sz="1400" b="1" baseline="0"/>
                        <a:t> Care</a:t>
                      </a:r>
                      <a:endParaRPr lang="en-US" sz="1400" b="1"/>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$50</a:t>
                      </a:r>
                    </a:p>
                    <a:p>
                      <a:pPr>
                        <a:lnSpc>
                          <a:spcPts val="1380"/>
                        </a:lnSpc>
                      </a:pPr>
                      <a:r>
                        <a:rPr lang="en-US" sz="1400"/>
                        <a:t>copay</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$50 copay</a:t>
                      </a:r>
                      <a:r>
                        <a:rPr lang="en-US" sz="1400" baseline="0"/>
                        <a:t> </a:t>
                      </a:r>
                      <a:r>
                        <a:rPr lang="en-US" sz="1400"/>
                        <a:t>(designated facilities)</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$50 copay (designated facilities)</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2537378147"/>
                  </a:ext>
                </a:extLst>
              </a:tr>
              <a:tr h="142240">
                <a:tc>
                  <a:txBody>
                    <a:bodyPr/>
                    <a:lstStyle/>
                    <a:p>
                      <a:pPr>
                        <a:lnSpc>
                          <a:spcPts val="1380"/>
                        </a:lnSpc>
                      </a:pPr>
                      <a:r>
                        <a:rPr lang="en-US" sz="1400" b="1"/>
                        <a:t>Inpatient Hospital</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20% after</a:t>
                      </a:r>
                    </a:p>
                    <a:p>
                      <a:pPr>
                        <a:lnSpc>
                          <a:spcPts val="1380"/>
                        </a:lnSpc>
                      </a:pPr>
                      <a:r>
                        <a:rPr lang="en-US" sz="1400"/>
                        <a:t>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$250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$250 copay</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3878529915"/>
                  </a:ext>
                </a:extLst>
              </a:tr>
              <a:tr h="370840">
                <a:tc>
                  <a:txBody>
                    <a:bodyPr/>
                    <a:lstStyle/>
                    <a:p>
                      <a:pPr>
                        <a:lnSpc>
                          <a:spcPts val="1380"/>
                        </a:lnSpc>
                      </a:pPr>
                      <a:r>
                        <a:rPr lang="en-US" sz="1400" b="1"/>
                        <a:t>Outpatient Hospital</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pPr>
                        <a:lnSpc>
                          <a:spcPts val="1380"/>
                        </a:lnSpc>
                      </a:pPr>
                      <a:r>
                        <a:rPr lang="en-US" sz="1400"/>
                        <a:t>20% after</a:t>
                      </a:r>
                    </a:p>
                    <a:p>
                      <a:pPr>
                        <a:lnSpc>
                          <a:spcPts val="1380"/>
                        </a:lnSpc>
                      </a:pPr>
                      <a:r>
                        <a:rPr lang="en-US" sz="1400"/>
                        <a:t>deductible</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pPr>
                        <a:lnSpc>
                          <a:spcPts val="1380"/>
                        </a:lnSpc>
                      </a:pPr>
                      <a:r>
                        <a:rPr lang="en-US" sz="1400"/>
                        <a:t>$150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pPr>
                        <a:lnSpc>
                          <a:spcPts val="1380"/>
                        </a:lnSpc>
                      </a:pPr>
                      <a:r>
                        <a:rPr lang="en-US" sz="1400"/>
                        <a:t>$150 copay</a:t>
                      </a:r>
                    </a:p>
                  </a:txBody>
                  <a:tcPr anchor="ctr">
                    <a:lnL w="28575" cap="flat" cmpd="sng" algn="ctr">
                      <a:solidFill>
                        <a:schemeClr val="tx2"/>
                      </a:solidFill>
                      <a:prstDash val="solid"/>
                      <a:round/>
                      <a:headEnd type="none" w="med" len="med"/>
                      <a:tailEnd type="none" w="med" len="med"/>
                    </a:lnL>
                    <a:lnT w="28575" cap="flat" cmpd="sng" algn="ctr">
                      <a:solidFill>
                        <a:schemeClr val="accent2">
                          <a:lumMod val="20000"/>
                          <a:lumOff val="80000"/>
                        </a:schemeClr>
                      </a:solidFill>
                      <a:prstDash val="solid"/>
                      <a:round/>
                      <a:headEnd type="none" w="med" len="med"/>
                      <a:tailEnd type="none" w="med" len="med"/>
                    </a:lnT>
                  </a:tcPr>
                </a:tc>
                <a:extLst>
                  <a:ext uri="{0D108BD9-81ED-4DB2-BD59-A6C34878D82A}">
                    <a16:rowId xmlns:a16="http://schemas.microsoft.com/office/drawing/2014/main" val="698161290"/>
                  </a:ext>
                </a:extLst>
              </a:tr>
            </a:tbl>
          </a:graphicData>
        </a:graphic>
      </p:graphicFrame>
      <p:sp>
        <p:nvSpPr>
          <p:cNvPr id="9" name="TextBox 8"/>
          <p:cNvSpPr txBox="1"/>
          <p:nvPr/>
        </p:nvSpPr>
        <p:spPr>
          <a:xfrm>
            <a:off x="457200" y="5638800"/>
            <a:ext cx="8001000" cy="600164"/>
          </a:xfrm>
          <a:prstGeom prst="rect">
            <a:avLst/>
          </a:prstGeom>
          <a:noFill/>
        </p:spPr>
        <p:txBody>
          <a:bodyPr wrap="square" rtlCol="0">
            <a:spAutoFit/>
          </a:bodyPr>
          <a:lstStyle/>
          <a:p>
            <a:r>
              <a:rPr lang="en-US" sz="1100"/>
              <a:t>If you are enrolled in the Anthem POS or HMO Plan and use Grady Health System providers, no deductibles, copays or coinsurance payments are required. If you are enrolled in the Anthem HSA Plan and use Grady Health System providers, services will be covered at 100% </a:t>
            </a:r>
            <a:r>
              <a:rPr lang="en-US" sz="1100" b="1" i="1"/>
              <a:t>after you have met the deductible</a:t>
            </a:r>
            <a:r>
              <a:rPr lang="en-US" sz="1100"/>
              <a:t>. </a:t>
            </a:r>
          </a:p>
        </p:txBody>
      </p:sp>
    </p:spTree>
    <p:extLst>
      <p:ext uri="{BB962C8B-B14F-4D97-AF65-F5344CB8AC3E}">
        <p14:creationId xmlns:p14="http://schemas.microsoft.com/office/powerpoint/2010/main" val="2970967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Comparing Prescription Drug Coverage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0490628"/>
              </p:ext>
            </p:extLst>
          </p:nvPr>
        </p:nvGraphicFramePr>
        <p:xfrm>
          <a:off x="438151" y="1295400"/>
          <a:ext cx="8205938" cy="4411287"/>
        </p:xfrm>
        <a:graphic>
          <a:graphicData uri="http://schemas.openxmlformats.org/drawingml/2006/table">
            <a:tbl>
              <a:tblPr firstRow="1" bandRow="1">
                <a:tableStyleId>{5C22544A-7EE6-4342-B048-85BDC9FD1C3A}</a:tableStyleId>
              </a:tblPr>
              <a:tblGrid>
                <a:gridCol w="1695449">
                  <a:extLst>
                    <a:ext uri="{9D8B030D-6E8A-4147-A177-3AD203B41FA5}">
                      <a16:colId xmlns:a16="http://schemas.microsoft.com/office/drawing/2014/main" val="3891819126"/>
                    </a:ext>
                  </a:extLst>
                </a:gridCol>
                <a:gridCol w="1066800">
                  <a:extLst>
                    <a:ext uri="{9D8B030D-6E8A-4147-A177-3AD203B41FA5}">
                      <a16:colId xmlns:a16="http://schemas.microsoft.com/office/drawing/2014/main" val="2649835057"/>
                    </a:ext>
                  </a:extLst>
                </a:gridCol>
                <a:gridCol w="990600">
                  <a:extLst>
                    <a:ext uri="{9D8B030D-6E8A-4147-A177-3AD203B41FA5}">
                      <a16:colId xmlns:a16="http://schemas.microsoft.com/office/drawing/2014/main" val="1836393985"/>
                    </a:ext>
                  </a:extLst>
                </a:gridCol>
                <a:gridCol w="990600">
                  <a:extLst>
                    <a:ext uri="{9D8B030D-6E8A-4147-A177-3AD203B41FA5}">
                      <a16:colId xmlns:a16="http://schemas.microsoft.com/office/drawing/2014/main" val="2395602613"/>
                    </a:ext>
                  </a:extLst>
                </a:gridCol>
                <a:gridCol w="990600">
                  <a:extLst>
                    <a:ext uri="{9D8B030D-6E8A-4147-A177-3AD203B41FA5}">
                      <a16:colId xmlns:a16="http://schemas.microsoft.com/office/drawing/2014/main" val="1300340044"/>
                    </a:ext>
                  </a:extLst>
                </a:gridCol>
                <a:gridCol w="1219200">
                  <a:extLst>
                    <a:ext uri="{9D8B030D-6E8A-4147-A177-3AD203B41FA5}">
                      <a16:colId xmlns:a16="http://schemas.microsoft.com/office/drawing/2014/main" val="588776475"/>
                    </a:ext>
                  </a:extLst>
                </a:gridCol>
                <a:gridCol w="1252689">
                  <a:extLst>
                    <a:ext uri="{9D8B030D-6E8A-4147-A177-3AD203B41FA5}">
                      <a16:colId xmlns:a16="http://schemas.microsoft.com/office/drawing/2014/main" val="1003278133"/>
                    </a:ext>
                  </a:extLst>
                </a:gridCol>
              </a:tblGrid>
              <a:tr h="137711">
                <a:tc rowSpan="2">
                  <a:txBody>
                    <a:bodyPr/>
                    <a:lstStyle/>
                    <a:p>
                      <a:pPr>
                        <a:lnSpc>
                          <a:spcPts val="1380"/>
                        </a:lnSpc>
                      </a:pPr>
                      <a:endParaRPr lang="en-US" sz="1400"/>
                    </a:p>
                  </a:txBody>
                  <a:tcPr>
                    <a:lnR w="28575" cap="flat" cmpd="sng" algn="ctr">
                      <a:solidFill>
                        <a:schemeClr val="tx2"/>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gridSpan="2">
                  <a:txBody>
                    <a:bodyPr/>
                    <a:lstStyle/>
                    <a:p>
                      <a:pPr algn="ctr">
                        <a:lnSpc>
                          <a:spcPts val="1380"/>
                        </a:lnSpc>
                      </a:pPr>
                      <a:r>
                        <a:rPr lang="en-US" sz="1400"/>
                        <a:t>Anthem</a:t>
                      </a:r>
                      <a:r>
                        <a:rPr lang="en-US" sz="1400" baseline="0"/>
                        <a:t> HSA</a:t>
                      </a:r>
                      <a:endParaRPr lang="en-US" sz="140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a:p>
                  </a:txBody>
                  <a:tcPr/>
                </a:tc>
                <a:tc gridSpan="2">
                  <a:txBody>
                    <a:bodyPr/>
                    <a:lstStyle/>
                    <a:p>
                      <a:pPr algn="ctr">
                        <a:lnSpc>
                          <a:spcPts val="1380"/>
                        </a:lnSpc>
                      </a:pPr>
                      <a:r>
                        <a:rPr lang="en-US" sz="1400"/>
                        <a:t>Anthem POS</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a:p>
                  </a:txBody>
                  <a:tcPr/>
                </a:tc>
                <a:tc>
                  <a:txBody>
                    <a:bodyPr/>
                    <a:lstStyle/>
                    <a:p>
                      <a:pPr algn="ctr">
                        <a:lnSpc>
                          <a:spcPts val="1380"/>
                        </a:lnSpc>
                      </a:pPr>
                      <a:r>
                        <a:rPr lang="en-US" sz="1400"/>
                        <a:t>Anthem HMO</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gn="ctr">
                        <a:lnSpc>
                          <a:spcPts val="1380"/>
                        </a:lnSpc>
                      </a:pPr>
                      <a:r>
                        <a:rPr lang="en-US" sz="1400"/>
                        <a:t>Kaiser HMO</a:t>
                      </a:r>
                    </a:p>
                  </a:txBody>
                  <a:tcP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4186601121"/>
                  </a:ext>
                </a:extLst>
              </a:tr>
              <a:tr h="234108">
                <a:tc vMerge="1">
                  <a:txBody>
                    <a:bodyPr/>
                    <a:lstStyle/>
                    <a:p>
                      <a:pPr algn="ctr"/>
                      <a:endParaRPr lang="en-US" sz="1400">
                        <a:solidFill>
                          <a:schemeClr val="bg1"/>
                        </a:solidFill>
                      </a:endParaRPr>
                    </a:p>
                  </a:txBody>
                  <a:tcPr>
                    <a:solidFill>
                      <a:schemeClr val="accent2"/>
                    </a:solidFill>
                  </a:tcPr>
                </a:tc>
                <a:tc>
                  <a:txBody>
                    <a:bodyPr/>
                    <a:lstStyle/>
                    <a:p>
                      <a:pPr algn="ctr">
                        <a:lnSpc>
                          <a:spcPts val="1380"/>
                        </a:lnSpc>
                      </a:pPr>
                      <a:r>
                        <a:rPr lang="en-US" sz="1400">
                          <a:solidFill>
                            <a:schemeClr val="bg1"/>
                          </a:solidFill>
                        </a:rPr>
                        <a:t>In-</a:t>
                      </a:r>
                      <a:br>
                        <a:rPr lang="en-US" sz="1400">
                          <a:solidFill>
                            <a:schemeClr val="bg1"/>
                          </a:solidFill>
                        </a:rPr>
                      </a:br>
                      <a:r>
                        <a:rPr lang="en-US" sz="1400">
                          <a:solidFill>
                            <a:schemeClr val="bg1"/>
                          </a:solidFill>
                        </a:rPr>
                        <a:t>Network</a:t>
                      </a:r>
                    </a:p>
                  </a:txBody>
                  <a:tcPr>
                    <a:lnL w="28575" cap="flat" cmpd="sng" algn="ctr">
                      <a:solidFill>
                        <a:schemeClr val="tx2"/>
                      </a:solidFill>
                      <a:prstDash val="solid"/>
                      <a:round/>
                      <a:headEnd type="none" w="med" len="med"/>
                      <a:tailEnd type="none" w="med" len="med"/>
                    </a:lnL>
                    <a:solidFill>
                      <a:schemeClr val="accent2"/>
                    </a:solidFill>
                  </a:tcPr>
                </a:tc>
                <a:tc>
                  <a:txBody>
                    <a:bodyPr/>
                    <a:lstStyle/>
                    <a:p>
                      <a:pPr algn="ctr">
                        <a:lnSpc>
                          <a:spcPts val="1380"/>
                        </a:lnSpc>
                      </a:pPr>
                      <a:r>
                        <a:rPr lang="en-US" sz="1400">
                          <a:solidFill>
                            <a:schemeClr val="bg1"/>
                          </a:solidFill>
                        </a:rPr>
                        <a:t>Out-of-Network</a:t>
                      </a:r>
                    </a:p>
                  </a:txBody>
                  <a:tcPr>
                    <a:lnR w="28575" cap="flat" cmpd="sng" algn="ctr">
                      <a:solidFill>
                        <a:schemeClr val="tx2"/>
                      </a:solidFill>
                      <a:prstDash val="solid"/>
                      <a:round/>
                      <a:headEnd type="none" w="med" len="med"/>
                      <a:tailEnd type="none" w="med" len="med"/>
                    </a:lnR>
                    <a:solidFill>
                      <a:schemeClr val="accent2"/>
                    </a:solidFill>
                  </a:tcPr>
                </a:tc>
                <a:tc>
                  <a:txBody>
                    <a:bodyPr/>
                    <a:lstStyle/>
                    <a:p>
                      <a:pPr algn="ctr">
                        <a:lnSpc>
                          <a:spcPts val="1380"/>
                        </a:lnSpc>
                      </a:pPr>
                      <a:r>
                        <a:rPr lang="en-US" sz="1400">
                          <a:solidFill>
                            <a:schemeClr val="bg1"/>
                          </a:solidFill>
                        </a:rPr>
                        <a:t>In-Network</a:t>
                      </a:r>
                    </a:p>
                  </a:txBody>
                  <a:tcPr>
                    <a:lnL w="28575" cap="flat" cmpd="sng" algn="ctr">
                      <a:solidFill>
                        <a:schemeClr val="tx2"/>
                      </a:solidFill>
                      <a:prstDash val="solid"/>
                      <a:round/>
                      <a:headEnd type="none" w="med" len="med"/>
                      <a:tailEnd type="none" w="med" len="med"/>
                    </a:lnL>
                    <a:solidFill>
                      <a:schemeClr val="accent2"/>
                    </a:solidFill>
                  </a:tcPr>
                </a:tc>
                <a:tc>
                  <a:txBody>
                    <a:bodyPr/>
                    <a:lstStyle/>
                    <a:p>
                      <a:pPr algn="ctr">
                        <a:lnSpc>
                          <a:spcPts val="1380"/>
                        </a:lnSpc>
                      </a:pPr>
                      <a:r>
                        <a:rPr lang="en-US" sz="1400">
                          <a:solidFill>
                            <a:schemeClr val="bg1"/>
                          </a:solidFill>
                        </a:rPr>
                        <a:t>Out-of-Network</a:t>
                      </a:r>
                    </a:p>
                  </a:txBody>
                  <a:tcPr>
                    <a:lnR w="28575" cap="flat" cmpd="sng" algn="ctr">
                      <a:solidFill>
                        <a:schemeClr val="tx2"/>
                      </a:solidFill>
                      <a:prstDash val="solid"/>
                      <a:round/>
                      <a:headEnd type="none" w="med" len="med"/>
                      <a:tailEnd type="none" w="med" len="med"/>
                    </a:lnR>
                    <a:solidFill>
                      <a:schemeClr val="accent2"/>
                    </a:solidFill>
                  </a:tcPr>
                </a:tc>
                <a:tc>
                  <a:txBody>
                    <a:bodyPr/>
                    <a:lstStyle/>
                    <a:p>
                      <a:pPr algn="ctr">
                        <a:lnSpc>
                          <a:spcPts val="1380"/>
                        </a:lnSpc>
                      </a:pPr>
                      <a:r>
                        <a:rPr lang="en-US" sz="1400">
                          <a:solidFill>
                            <a:schemeClr val="bg1"/>
                          </a:solidFill>
                        </a:rPr>
                        <a:t>In-Network Only</a:t>
                      </a: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solidFill>
                      <a:schemeClr val="accent2"/>
                    </a:solidFill>
                  </a:tcPr>
                </a:tc>
                <a:tc>
                  <a:txBody>
                    <a:bodyPr/>
                    <a:lstStyle/>
                    <a:p>
                      <a:pPr algn="ctr">
                        <a:lnSpc>
                          <a:spcPts val="1380"/>
                        </a:lnSpc>
                      </a:pPr>
                      <a:r>
                        <a:rPr lang="en-US" sz="1400">
                          <a:solidFill>
                            <a:schemeClr val="bg1"/>
                          </a:solidFill>
                        </a:rPr>
                        <a:t>In-Network Only</a:t>
                      </a:r>
                    </a:p>
                  </a:txBody>
                  <a:tcPr>
                    <a:lnL w="28575" cap="flat" cmpd="sng" algn="ctr">
                      <a:solidFill>
                        <a:schemeClr val="tx2"/>
                      </a:solidFill>
                      <a:prstDash val="solid"/>
                      <a:round/>
                      <a:headEnd type="none" w="med" len="med"/>
                      <a:tailEnd type="none" w="med" len="med"/>
                    </a:lnL>
                    <a:solidFill>
                      <a:schemeClr val="accent2"/>
                    </a:solidFill>
                  </a:tcPr>
                </a:tc>
                <a:extLst>
                  <a:ext uri="{0D108BD9-81ED-4DB2-BD59-A6C34878D82A}">
                    <a16:rowId xmlns:a16="http://schemas.microsoft.com/office/drawing/2014/main" val="2823085687"/>
                  </a:ext>
                </a:extLst>
              </a:tr>
              <a:tr h="137711">
                <a:tc gridSpan="7">
                  <a:txBody>
                    <a:bodyPr/>
                    <a:lstStyle/>
                    <a:p>
                      <a:pPr>
                        <a:lnSpc>
                          <a:spcPts val="1380"/>
                        </a:lnSpc>
                      </a:pPr>
                      <a:r>
                        <a:rPr lang="en-US" sz="1400" b="1"/>
                        <a:t>Retail (up to a 30-day</a:t>
                      </a:r>
                      <a:r>
                        <a:rPr lang="en-US" sz="1400" b="1" baseline="0"/>
                        <a:t> supply)</a:t>
                      </a:r>
                      <a:endParaRPr lang="en-US" sz="1400" b="1"/>
                    </a:p>
                  </a:txBody>
                  <a:tcPr anchor="ctr">
                    <a:lnT w="19050" cap="flat" cmpd="sng" algn="ctr">
                      <a:solidFill>
                        <a:schemeClr val="bg1"/>
                      </a:solidFill>
                      <a:prstDash val="solid"/>
                      <a:round/>
                      <a:headEnd type="none" w="med" len="med"/>
                      <a:tailEnd type="none" w="med" len="med"/>
                    </a:lnT>
                    <a:solidFill>
                      <a:schemeClr val="accent2">
                        <a:lumMod val="20000"/>
                        <a:lumOff val="80000"/>
                      </a:schemeClr>
                    </a:solidFill>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938812068"/>
                  </a:ext>
                </a:extLst>
              </a:tr>
              <a:tr h="234108">
                <a:tc>
                  <a:txBody>
                    <a:bodyPr/>
                    <a:lstStyle/>
                    <a:p>
                      <a:pPr>
                        <a:lnSpc>
                          <a:spcPts val="1380"/>
                        </a:lnSpc>
                      </a:pPr>
                      <a:r>
                        <a:rPr lang="en-US" sz="1400" b="1"/>
                        <a:t>Generic</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10% after deductible</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$10 copay</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$10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nSpc>
                          <a:spcPts val="1380"/>
                        </a:lnSpc>
                      </a:pPr>
                      <a:r>
                        <a:rPr lang="en-US" sz="1400"/>
                        <a:t>$10 copay</a:t>
                      </a:r>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18877631"/>
                  </a:ext>
                </a:extLst>
              </a:tr>
              <a:tr h="234108">
                <a:tc>
                  <a:txBody>
                    <a:bodyPr/>
                    <a:lstStyle/>
                    <a:p>
                      <a:pPr>
                        <a:lnSpc>
                          <a:spcPts val="1380"/>
                        </a:lnSpc>
                      </a:pPr>
                      <a:r>
                        <a:rPr lang="en-US" sz="1400" b="1"/>
                        <a:t>Preferred Brand</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$35 copay</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$30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nSpc>
                          <a:spcPts val="1380"/>
                        </a:lnSpc>
                      </a:pPr>
                      <a:r>
                        <a:rPr lang="en-US" sz="1400"/>
                        <a:t>$30 copay</a:t>
                      </a:r>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4122842990"/>
                  </a:ext>
                </a:extLst>
              </a:tr>
              <a:tr h="234108">
                <a:tc>
                  <a:txBody>
                    <a:bodyPr/>
                    <a:lstStyle/>
                    <a:p>
                      <a:pPr>
                        <a:lnSpc>
                          <a:spcPts val="1380"/>
                        </a:lnSpc>
                      </a:pPr>
                      <a:r>
                        <a:rPr lang="en-US" sz="1400" b="1"/>
                        <a:t>Non-Preferred</a:t>
                      </a:r>
                      <a:r>
                        <a:rPr lang="en-US" sz="1400" b="1" baseline="0"/>
                        <a:t> Brand</a:t>
                      </a:r>
                      <a:endParaRPr lang="en-US" sz="1400" b="1"/>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$60 copay</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$50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nSpc>
                          <a:spcPts val="1380"/>
                        </a:lnSpc>
                      </a:pPr>
                      <a:r>
                        <a:rPr lang="en-US" sz="1400"/>
                        <a:t>$50 copay</a:t>
                      </a:r>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994760380"/>
                  </a:ext>
                </a:extLst>
              </a:tr>
              <a:tr h="234108">
                <a:tc>
                  <a:txBody>
                    <a:bodyPr/>
                    <a:lstStyle/>
                    <a:p>
                      <a:pPr>
                        <a:lnSpc>
                          <a:spcPts val="1380"/>
                        </a:lnSpc>
                      </a:pPr>
                      <a:r>
                        <a:rPr lang="en-US" sz="1400" b="1"/>
                        <a:t>Specialty</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$100 copay</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deductible</a:t>
                      </a:r>
                    </a:p>
                  </a:txBody>
                  <a:tcPr anchor="ctr">
                    <a:lnR w="28575" cap="flat" cmpd="sng" algn="ctr">
                      <a:solidFill>
                        <a:schemeClr val="tx2"/>
                      </a:solidFill>
                      <a:prstDash val="solid"/>
                      <a:round/>
                      <a:headEnd type="none" w="med" len="med"/>
                      <a:tailEnd type="none" w="med" len="med"/>
                    </a:lnR>
                  </a:tcPr>
                </a:tc>
                <a:tc>
                  <a:txBody>
                    <a:bodyPr/>
                    <a:lstStyle/>
                    <a:p>
                      <a:pPr>
                        <a:lnSpc>
                          <a:spcPts val="1380"/>
                        </a:lnSpc>
                      </a:pPr>
                      <a:r>
                        <a:rPr lang="en-US" sz="1400"/>
                        <a:t>$75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nSpc>
                          <a:spcPts val="1380"/>
                        </a:lnSpc>
                      </a:pPr>
                      <a:r>
                        <a:rPr lang="en-US" sz="1400"/>
                        <a:t>$75 copay</a:t>
                      </a:r>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758934719"/>
                  </a:ext>
                </a:extLst>
              </a:tr>
              <a:tr h="137711">
                <a:tc gridSpan="7">
                  <a:txBody>
                    <a:bodyPr/>
                    <a:lstStyle/>
                    <a:p>
                      <a:pPr>
                        <a:lnSpc>
                          <a:spcPts val="1380"/>
                        </a:lnSpc>
                      </a:pPr>
                      <a:r>
                        <a:rPr lang="en-US" sz="1400" b="1">
                          <a:solidFill>
                            <a:schemeClr val="tx1"/>
                          </a:solidFill>
                        </a:rPr>
                        <a:t>Retail or Mail</a:t>
                      </a:r>
                      <a:r>
                        <a:rPr lang="en-US" sz="1400" b="1" baseline="0">
                          <a:solidFill>
                            <a:schemeClr val="tx1"/>
                          </a:solidFill>
                        </a:rPr>
                        <a:t> </a:t>
                      </a:r>
                      <a:r>
                        <a:rPr lang="en-US" sz="1400" b="1" baseline="0"/>
                        <a:t>Order (31- to 90-day supply)</a:t>
                      </a:r>
                      <a:endParaRPr lang="en-US" sz="1400" b="1"/>
                    </a:p>
                  </a:txBody>
                  <a:tcPr anchor="ctr">
                    <a:solidFill>
                      <a:schemeClr val="accent2">
                        <a:lumMod val="20000"/>
                        <a:lumOff val="80000"/>
                      </a:schemeClr>
                    </a:solidFill>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147667283"/>
                  </a:ext>
                </a:extLst>
              </a:tr>
              <a:tr h="234108">
                <a:tc>
                  <a:txBody>
                    <a:bodyPr/>
                    <a:lstStyle/>
                    <a:p>
                      <a:pPr>
                        <a:lnSpc>
                          <a:spcPts val="1380"/>
                        </a:lnSpc>
                      </a:pPr>
                      <a:r>
                        <a:rPr lang="en-US" sz="1400" b="1"/>
                        <a:t>Generic</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tc>
                  <a:txBody>
                    <a:bodyPr/>
                    <a:lstStyle/>
                    <a:p>
                      <a:pPr>
                        <a:lnSpc>
                          <a:spcPts val="1380"/>
                        </a:lnSpc>
                      </a:pPr>
                      <a:r>
                        <a:rPr lang="en-US" sz="1400"/>
                        <a:t>N/A</a:t>
                      </a:r>
                    </a:p>
                  </a:txBody>
                  <a:tcPr anchor="ctr">
                    <a:lnR w="28575" cap="flat" cmpd="sng" algn="ctr">
                      <a:solidFill>
                        <a:schemeClr val="tx2"/>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ts val="1380"/>
                        </a:lnSpc>
                      </a:pPr>
                      <a:r>
                        <a:rPr lang="en-US" sz="1400"/>
                        <a:t>$20 copay</a:t>
                      </a:r>
                    </a:p>
                  </a:txBody>
                  <a:tcPr anchor="ctr">
                    <a:lnL w="28575" cap="flat" cmpd="sng" algn="ctr">
                      <a:solidFill>
                        <a:schemeClr val="tx2"/>
                      </a:solidFill>
                      <a:prstDash val="solid"/>
                      <a:round/>
                      <a:headEnd type="none" w="med" len="med"/>
                      <a:tailEnd type="none" w="med" len="med"/>
                    </a:lnL>
                  </a:tcPr>
                </a:tc>
                <a:tc>
                  <a:txBody>
                    <a:bodyPr/>
                    <a:lstStyle/>
                    <a:p>
                      <a:pPr>
                        <a:lnSpc>
                          <a:spcPts val="1380"/>
                        </a:lnSpc>
                      </a:pPr>
                      <a:r>
                        <a:rPr lang="en-US" sz="1400"/>
                        <a:t>N/A</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$20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nSpc>
                          <a:spcPts val="1380"/>
                        </a:lnSpc>
                      </a:pPr>
                      <a:r>
                        <a:rPr lang="en-US" sz="1400"/>
                        <a:t>$20 copay</a:t>
                      </a:r>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835302961"/>
                  </a:ext>
                </a:extLst>
              </a:tr>
              <a:tr h="234108">
                <a:tc>
                  <a:txBody>
                    <a:bodyPr/>
                    <a:lstStyle/>
                    <a:p>
                      <a:pPr>
                        <a:lnSpc>
                          <a:spcPts val="1380"/>
                        </a:lnSpc>
                      </a:pPr>
                      <a:r>
                        <a:rPr lang="en-US" sz="1400" b="1"/>
                        <a:t>Preferred Brand</a:t>
                      </a:r>
                    </a:p>
                  </a:txBody>
                  <a:tcPr anchor="ctr">
                    <a:lnR w="28575"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lang="en-US" sz="1400"/>
                        <a:t>N/A</a:t>
                      </a:r>
                    </a:p>
                  </a:txBody>
                  <a:tcPr anchor="ctr">
                    <a:lnR w="28575"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ts val="1380"/>
                        </a:lnSpc>
                      </a:pPr>
                      <a:r>
                        <a:rPr lang="en-US" sz="1400"/>
                        <a:t>$60 copay</a:t>
                      </a:r>
                    </a:p>
                  </a:txBody>
                  <a:tcPr anchor="ctr">
                    <a:lnL w="28575" cap="flat" cmpd="sng" algn="ctr">
                      <a:solidFill>
                        <a:schemeClr val="tx2"/>
                      </a:solidFill>
                      <a:prstDash val="solid"/>
                      <a:round/>
                      <a:headEnd type="none" w="med" len="med"/>
                      <a:tailEnd type="none" w="med" len="med"/>
                    </a:lnL>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lang="en-US" sz="1400"/>
                        <a:t>N/A</a:t>
                      </a:r>
                    </a:p>
                  </a:txBody>
                  <a:tcPr anchor="ctr">
                    <a:lnR w="28575" cap="flat" cmpd="sng" algn="ctr">
                      <a:solidFill>
                        <a:schemeClr val="tx2"/>
                      </a:solidFill>
                      <a:prstDash val="solid"/>
                      <a:round/>
                      <a:headEnd type="none" w="med" len="med"/>
                      <a:tailEnd type="none" w="med" len="med"/>
                    </a:lnR>
                    <a:lnT w="28575" cap="flat" cmpd="sng" algn="ctr">
                      <a:solidFill>
                        <a:schemeClr val="accent2">
                          <a:lumMod val="20000"/>
                          <a:lumOff val="80000"/>
                        </a:schemeClr>
                      </a:solidFill>
                      <a:prstDash val="solid"/>
                      <a:round/>
                      <a:headEnd type="none" w="med" len="med"/>
                      <a:tailEnd type="none" w="med" len="med"/>
                    </a:lnT>
                  </a:tcPr>
                </a:tc>
                <a:tc>
                  <a:txBody>
                    <a:bodyPr/>
                    <a:lstStyle/>
                    <a:p>
                      <a:pPr>
                        <a:lnSpc>
                          <a:spcPts val="1380"/>
                        </a:lnSpc>
                      </a:pPr>
                      <a:r>
                        <a:rPr lang="en-US" sz="1400"/>
                        <a:t>$60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a:txBody>
                    <a:bodyPr/>
                    <a:lstStyle/>
                    <a:p>
                      <a:pPr>
                        <a:lnSpc>
                          <a:spcPts val="1380"/>
                        </a:lnSpc>
                      </a:pPr>
                      <a:r>
                        <a:rPr lang="en-US" sz="1400"/>
                        <a:t>$60 copay</a:t>
                      </a:r>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4237290900"/>
                  </a:ext>
                </a:extLst>
              </a:tr>
              <a:tr h="234108">
                <a:tc>
                  <a:txBody>
                    <a:bodyPr/>
                    <a:lstStyle/>
                    <a:p>
                      <a:pPr>
                        <a:lnSpc>
                          <a:spcPts val="1380"/>
                        </a:lnSpc>
                      </a:pPr>
                      <a:r>
                        <a:rPr lang="en-US" sz="1400" b="1"/>
                        <a:t>Non-Preferred</a:t>
                      </a:r>
                      <a:r>
                        <a:rPr lang="en-US" sz="1400" b="1" baseline="0"/>
                        <a:t> Brand</a:t>
                      </a:r>
                      <a:endParaRPr lang="en-US" sz="1400" b="1"/>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28575" cap="flat" cmpd="sng" algn="ctr">
                      <a:solidFill>
                        <a:schemeClr val="tx2"/>
                      </a:solidFill>
                      <a:prstDash val="solid"/>
                      <a:round/>
                      <a:headEnd type="none" w="med" len="med"/>
                      <a:tailEnd type="none" w="med" len="med"/>
                    </a:lnL>
                    <a:lnT w="19050" cap="flat" cmpd="sng" algn="ctr">
                      <a:solidFill>
                        <a:schemeClr val="bg1"/>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lang="en-US" sz="1400"/>
                        <a:t>N/A</a:t>
                      </a:r>
                    </a:p>
                  </a:txBody>
                  <a:tcPr anchor="ctr">
                    <a:lnR w="28575"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copay</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lang="en-US" sz="1400"/>
                        <a:t>N/A</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copay</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pPr>
                        <a:lnSpc>
                          <a:spcPts val="1380"/>
                        </a:lnSpc>
                      </a:pPr>
                      <a:r>
                        <a:rPr lang="en-US" sz="1400"/>
                        <a:t>$100 copay</a:t>
                      </a:r>
                    </a:p>
                  </a:txBody>
                  <a:tcPr anchor="ctr">
                    <a:lnL w="28575" cap="flat" cmpd="sng" algn="ctr">
                      <a:solidFill>
                        <a:schemeClr val="tx2"/>
                      </a:solidFill>
                      <a:prstDash val="solid"/>
                      <a:round/>
                      <a:headEnd type="none" w="med" len="med"/>
                      <a:tailEnd type="none" w="med" len="med"/>
                    </a:lnL>
                    <a:lnB w="28575"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360167758"/>
                  </a:ext>
                </a:extLst>
              </a:tr>
            </a:tbl>
          </a:graphicData>
        </a:graphic>
      </p:graphicFrame>
    </p:spTree>
    <p:extLst>
      <p:ext uri="{BB962C8B-B14F-4D97-AF65-F5344CB8AC3E}">
        <p14:creationId xmlns:p14="http://schemas.microsoft.com/office/powerpoint/2010/main" val="2782870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Dental Plans</a:t>
            </a:r>
          </a:p>
        </p:txBody>
      </p:sp>
    </p:spTree>
    <p:extLst>
      <p:ext uri="{BB962C8B-B14F-4D97-AF65-F5344CB8AC3E}">
        <p14:creationId xmlns:p14="http://schemas.microsoft.com/office/powerpoint/2010/main" val="2718688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7864" y="1295400"/>
            <a:ext cx="7334536" cy="4876800"/>
          </a:xfrm>
        </p:spPr>
        <p:txBody>
          <a:bodyPr/>
          <a:lstStyle/>
          <a:p>
            <a:pPr marL="0" indent="0">
              <a:buNone/>
            </a:pPr>
            <a:r>
              <a:rPr lang="en-US" b="1"/>
              <a:t>AETNA DENTAL HMO (DHMO) PLAN</a:t>
            </a:r>
          </a:p>
          <a:p>
            <a:r>
              <a:rPr lang="en-US"/>
              <a:t>Requires you to see in-network dentists; no out-of-network benefits paid except for emergencies</a:t>
            </a:r>
          </a:p>
          <a:p>
            <a:r>
              <a:rPr lang="en-US"/>
              <a:t>You must select a primary dentist during Open Enrollment</a:t>
            </a:r>
          </a:p>
          <a:p>
            <a:pPr marL="0" indent="0">
              <a:buNone/>
            </a:pPr>
            <a:endParaRPr lang="en-US" b="1"/>
          </a:p>
          <a:p>
            <a:pPr marL="0" indent="0">
              <a:buNone/>
            </a:pPr>
            <a:r>
              <a:rPr lang="en-US" b="1"/>
              <a:t>AETNA DENTAL PPO (DPPO) PLAN</a:t>
            </a:r>
          </a:p>
          <a:p>
            <a:r>
              <a:rPr lang="en-US"/>
              <a:t>Choose in- or out-of-network providers </a:t>
            </a:r>
          </a:p>
          <a:p>
            <a:pPr lvl="1"/>
            <a:r>
              <a:rPr lang="en-US"/>
              <a:t>If you go in-network, you do not need to complete a claim form</a:t>
            </a:r>
          </a:p>
          <a:p>
            <a:pPr lvl="1"/>
            <a:r>
              <a:rPr lang="en-US"/>
              <a:t>If you go out-of-network, you are responsible for paying the difference in cost if your dentist charges more than Aetna’s preapproved network fees; you may be required to pay the entire cost at the time of treatment and submit a claim for reimbursement</a:t>
            </a:r>
          </a:p>
        </p:txBody>
      </p:sp>
      <p:sp>
        <p:nvSpPr>
          <p:cNvPr id="3" name="Title 2"/>
          <p:cNvSpPr>
            <a:spLocks noGrp="1"/>
          </p:cNvSpPr>
          <p:nvPr>
            <p:ph type="title"/>
          </p:nvPr>
        </p:nvSpPr>
        <p:spPr/>
        <p:txBody>
          <a:bodyPr/>
          <a:lstStyle/>
          <a:p>
            <a:r>
              <a:rPr lang="en-US"/>
              <a:t>Aetna Dental Plan Options</a:t>
            </a:r>
          </a:p>
        </p:txBody>
      </p:sp>
      <p:sp>
        <p:nvSpPr>
          <p:cNvPr id="2" name="Rectangle 1"/>
          <p:cNvSpPr/>
          <p:nvPr/>
        </p:nvSpPr>
        <p:spPr>
          <a:xfrm>
            <a:off x="1371600" y="5410200"/>
            <a:ext cx="6096000" cy="92333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solidFill>
                  <a:schemeClr val="lt1"/>
                </a:solidFill>
                <a:latin typeface="+mn-lt"/>
              </a:rPr>
              <a:t>Aetna does not cover dentists’ charges for personal protective equipment (PPE) resulting from the COVID-19 crisis. You will be responsible for any PPE charges.</a:t>
            </a:r>
          </a:p>
        </p:txBody>
      </p:sp>
    </p:spTree>
    <p:extLst>
      <p:ext uri="{BB962C8B-B14F-4D97-AF65-F5344CB8AC3E}">
        <p14:creationId xmlns:p14="http://schemas.microsoft.com/office/powerpoint/2010/main" val="3807065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13212833"/>
              </p:ext>
            </p:extLst>
          </p:nvPr>
        </p:nvGraphicFramePr>
        <p:xfrm>
          <a:off x="438150" y="1295400"/>
          <a:ext cx="8248650" cy="2763520"/>
        </p:xfrm>
        <a:graphic>
          <a:graphicData uri="http://schemas.openxmlformats.org/drawingml/2006/table">
            <a:tbl>
              <a:tblPr firstRow="1" bandRow="1">
                <a:tableStyleId>{5C22544A-7EE6-4342-B048-85BDC9FD1C3A}</a:tableStyleId>
              </a:tblPr>
              <a:tblGrid>
                <a:gridCol w="4591050">
                  <a:extLst>
                    <a:ext uri="{9D8B030D-6E8A-4147-A177-3AD203B41FA5}">
                      <a16:colId xmlns:a16="http://schemas.microsoft.com/office/drawing/2014/main" val="909374937"/>
                    </a:ext>
                  </a:extLst>
                </a:gridCol>
                <a:gridCol w="1828800">
                  <a:extLst>
                    <a:ext uri="{9D8B030D-6E8A-4147-A177-3AD203B41FA5}">
                      <a16:colId xmlns:a16="http://schemas.microsoft.com/office/drawing/2014/main" val="455505421"/>
                    </a:ext>
                  </a:extLst>
                </a:gridCol>
                <a:gridCol w="1828800">
                  <a:extLst>
                    <a:ext uri="{9D8B030D-6E8A-4147-A177-3AD203B41FA5}">
                      <a16:colId xmlns:a16="http://schemas.microsoft.com/office/drawing/2014/main" val="4041614143"/>
                    </a:ext>
                  </a:extLst>
                </a:gridCol>
              </a:tblGrid>
              <a:tr h="370840">
                <a:tc>
                  <a:txBody>
                    <a:bodyPr/>
                    <a:lstStyle/>
                    <a:p>
                      <a:r>
                        <a:rPr lang="en-US"/>
                        <a:t>Plan Features</a:t>
                      </a:r>
                    </a:p>
                  </a:txBody>
                  <a:tcPr anchor="b"/>
                </a:tc>
                <a:tc>
                  <a:txBody>
                    <a:bodyPr/>
                    <a:lstStyle/>
                    <a:p>
                      <a:r>
                        <a:rPr lang="en-US"/>
                        <a:t>Aetna Dental HMO Plan</a:t>
                      </a:r>
                    </a:p>
                  </a:txBody>
                  <a:tcPr/>
                </a:tc>
                <a:tc>
                  <a:txBody>
                    <a:bodyPr/>
                    <a:lstStyle/>
                    <a:p>
                      <a:r>
                        <a:rPr lang="en-US"/>
                        <a:t>Aetna Dental PPO Plan</a:t>
                      </a:r>
                    </a:p>
                  </a:txBody>
                  <a:tcPr/>
                </a:tc>
                <a:extLst>
                  <a:ext uri="{0D108BD9-81ED-4DB2-BD59-A6C34878D82A}">
                    <a16:rowId xmlns:a16="http://schemas.microsoft.com/office/drawing/2014/main" val="4206518464"/>
                  </a:ext>
                </a:extLst>
              </a:tr>
              <a:tr h="370840">
                <a:tc>
                  <a:txBody>
                    <a:bodyPr/>
                    <a:lstStyle/>
                    <a:p>
                      <a:r>
                        <a:rPr lang="en-US" b="1"/>
                        <a:t>Employee monthly contributions</a:t>
                      </a:r>
                    </a:p>
                  </a:txBody>
                  <a:tcPr/>
                </a:tc>
                <a:tc>
                  <a:txBody>
                    <a:bodyPr/>
                    <a:lstStyle/>
                    <a:p>
                      <a:r>
                        <a:rPr lang="en-US"/>
                        <a:t>Lowest</a:t>
                      </a:r>
                    </a:p>
                  </a:txBody>
                  <a:tcPr/>
                </a:tc>
                <a:tc>
                  <a:txBody>
                    <a:bodyPr/>
                    <a:lstStyle/>
                    <a:p>
                      <a:r>
                        <a:rPr lang="en-US"/>
                        <a:t>Highest</a:t>
                      </a:r>
                    </a:p>
                  </a:txBody>
                  <a:tcPr/>
                </a:tc>
                <a:extLst>
                  <a:ext uri="{0D108BD9-81ED-4DB2-BD59-A6C34878D82A}">
                    <a16:rowId xmlns:a16="http://schemas.microsoft.com/office/drawing/2014/main" val="2784360852"/>
                  </a:ext>
                </a:extLst>
              </a:tr>
              <a:tr h="370840">
                <a:tc>
                  <a:txBody>
                    <a:bodyPr/>
                    <a:lstStyle/>
                    <a:p>
                      <a:r>
                        <a:rPr lang="en-US" b="1"/>
                        <a:t>Benefits paid</a:t>
                      </a:r>
                      <a:r>
                        <a:rPr lang="en-US" b="1" baseline="0"/>
                        <a:t> out-of-network</a:t>
                      </a:r>
                      <a:endParaRPr lang="en-US" b="1"/>
                    </a:p>
                  </a:txBody>
                  <a:tcPr/>
                </a:tc>
                <a:tc>
                  <a:txBody>
                    <a:bodyPr/>
                    <a:lstStyle/>
                    <a:p>
                      <a:r>
                        <a:rPr lang="en-US"/>
                        <a:t>No</a:t>
                      </a:r>
                    </a:p>
                  </a:txBody>
                  <a:tcPr/>
                </a:tc>
                <a:tc>
                  <a:txBody>
                    <a:bodyPr/>
                    <a:lstStyle/>
                    <a:p>
                      <a:r>
                        <a:rPr lang="en-US"/>
                        <a:t>Yes</a:t>
                      </a:r>
                    </a:p>
                  </a:txBody>
                  <a:tcPr/>
                </a:tc>
                <a:extLst>
                  <a:ext uri="{0D108BD9-81ED-4DB2-BD59-A6C34878D82A}">
                    <a16:rowId xmlns:a16="http://schemas.microsoft.com/office/drawing/2014/main" val="339220954"/>
                  </a:ext>
                </a:extLst>
              </a:tr>
              <a:tr h="370840">
                <a:tc>
                  <a:txBody>
                    <a:bodyPr/>
                    <a:lstStyle/>
                    <a:p>
                      <a:r>
                        <a:rPr lang="en-US" b="1"/>
                        <a:t>Size of the provider network</a:t>
                      </a:r>
                    </a:p>
                  </a:txBody>
                  <a:tcPr/>
                </a:tc>
                <a:tc>
                  <a:txBody>
                    <a:bodyPr/>
                    <a:lstStyle/>
                    <a:p>
                      <a:r>
                        <a:rPr lang="en-US"/>
                        <a:t>Smaller</a:t>
                      </a:r>
                    </a:p>
                  </a:txBody>
                  <a:tcPr/>
                </a:tc>
                <a:tc>
                  <a:txBody>
                    <a:bodyPr/>
                    <a:lstStyle/>
                    <a:p>
                      <a:r>
                        <a:rPr lang="en-US"/>
                        <a:t>Larger</a:t>
                      </a:r>
                    </a:p>
                  </a:txBody>
                  <a:tcPr/>
                </a:tc>
                <a:extLst>
                  <a:ext uri="{0D108BD9-81ED-4DB2-BD59-A6C34878D82A}">
                    <a16:rowId xmlns:a16="http://schemas.microsoft.com/office/drawing/2014/main" val="1653823673"/>
                  </a:ext>
                </a:extLst>
              </a:tr>
              <a:tr h="370840">
                <a:tc>
                  <a:txBody>
                    <a:bodyPr/>
                    <a:lstStyle/>
                    <a:p>
                      <a:r>
                        <a:rPr lang="en-US" b="1"/>
                        <a:t>Must use</a:t>
                      </a:r>
                      <a:r>
                        <a:rPr lang="en-US" b="1" baseline="0"/>
                        <a:t> primary dentist for care </a:t>
                      </a:r>
                      <a:br>
                        <a:rPr lang="en-US" b="1" baseline="0"/>
                      </a:br>
                      <a:r>
                        <a:rPr lang="en-US" b="1" baseline="0"/>
                        <a:t>and referrals</a:t>
                      </a:r>
                      <a:endParaRPr lang="en-US" b="1"/>
                    </a:p>
                  </a:txBody>
                  <a:tcPr/>
                </a:tc>
                <a:tc>
                  <a:txBody>
                    <a:bodyPr/>
                    <a:lstStyle/>
                    <a:p>
                      <a:endParaRPr lang="en-US"/>
                    </a:p>
                    <a:p>
                      <a:r>
                        <a:rPr lang="en-US"/>
                        <a:t>Yes</a:t>
                      </a:r>
                    </a:p>
                  </a:txBody>
                  <a:tcPr/>
                </a:tc>
                <a:tc>
                  <a:txBody>
                    <a:bodyPr/>
                    <a:lstStyle/>
                    <a:p>
                      <a:endParaRPr lang="en-US"/>
                    </a:p>
                    <a:p>
                      <a:r>
                        <a:rPr lang="en-US"/>
                        <a:t>No</a:t>
                      </a:r>
                    </a:p>
                  </a:txBody>
                  <a:tcPr/>
                </a:tc>
                <a:extLst>
                  <a:ext uri="{0D108BD9-81ED-4DB2-BD59-A6C34878D82A}">
                    <a16:rowId xmlns:a16="http://schemas.microsoft.com/office/drawing/2014/main" val="1729403352"/>
                  </a:ext>
                </a:extLst>
              </a:tr>
              <a:tr h="370840">
                <a:tc>
                  <a:txBody>
                    <a:bodyPr/>
                    <a:lstStyle/>
                    <a:p>
                      <a:r>
                        <a:rPr lang="en-US" b="1"/>
                        <a:t>Deductible</a:t>
                      </a:r>
                    </a:p>
                  </a:txBody>
                  <a:tcPr/>
                </a:tc>
                <a:tc>
                  <a:txBody>
                    <a:bodyPr/>
                    <a:lstStyle/>
                    <a:p>
                      <a:r>
                        <a:rPr lang="en-US"/>
                        <a:t>No</a:t>
                      </a:r>
                    </a:p>
                  </a:txBody>
                  <a:tcPr/>
                </a:tc>
                <a:tc>
                  <a:txBody>
                    <a:bodyPr/>
                    <a:lstStyle/>
                    <a:p>
                      <a:r>
                        <a:rPr lang="en-US"/>
                        <a:t>Yes</a:t>
                      </a:r>
                    </a:p>
                  </a:txBody>
                  <a:tcPr/>
                </a:tc>
                <a:extLst>
                  <a:ext uri="{0D108BD9-81ED-4DB2-BD59-A6C34878D82A}">
                    <a16:rowId xmlns:a16="http://schemas.microsoft.com/office/drawing/2014/main" val="2667214694"/>
                  </a:ext>
                </a:extLst>
              </a:tr>
            </a:tbl>
          </a:graphicData>
        </a:graphic>
      </p:graphicFrame>
      <p:sp>
        <p:nvSpPr>
          <p:cNvPr id="3" name="Title 2"/>
          <p:cNvSpPr>
            <a:spLocks noGrp="1"/>
          </p:cNvSpPr>
          <p:nvPr>
            <p:ph type="title"/>
          </p:nvPr>
        </p:nvSpPr>
        <p:spPr/>
        <p:txBody>
          <a:bodyPr/>
          <a:lstStyle/>
          <a:p>
            <a:r>
              <a:rPr lang="en-US" sz="2200"/>
              <a:t>Comparison – Aetna Dental HMO Plan </a:t>
            </a:r>
            <a:br>
              <a:rPr lang="en-US" sz="2200"/>
            </a:br>
            <a:r>
              <a:rPr lang="en-US" sz="2200"/>
              <a:t>vs. Aetna Dental PPO Plan</a:t>
            </a:r>
          </a:p>
        </p:txBody>
      </p:sp>
    </p:spTree>
    <p:extLst>
      <p:ext uri="{BB962C8B-B14F-4D97-AF65-F5344CB8AC3E}">
        <p14:creationId xmlns:p14="http://schemas.microsoft.com/office/powerpoint/2010/main" val="206461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4207960"/>
              </p:ext>
            </p:extLst>
          </p:nvPr>
        </p:nvGraphicFramePr>
        <p:xfrm>
          <a:off x="438150" y="1295400"/>
          <a:ext cx="8205937" cy="3677920"/>
        </p:xfrm>
        <a:graphic>
          <a:graphicData uri="http://schemas.openxmlformats.org/drawingml/2006/table">
            <a:tbl>
              <a:tblPr firstRow="1" bandRow="1">
                <a:tableStyleId>{5C22544A-7EE6-4342-B048-85BDC9FD1C3A}</a:tableStyleId>
              </a:tblPr>
              <a:tblGrid>
                <a:gridCol w="2333317">
                  <a:extLst>
                    <a:ext uri="{9D8B030D-6E8A-4147-A177-3AD203B41FA5}">
                      <a16:colId xmlns:a16="http://schemas.microsoft.com/office/drawing/2014/main" val="1018119148"/>
                    </a:ext>
                  </a:extLst>
                </a:gridCol>
                <a:gridCol w="2726574">
                  <a:extLst>
                    <a:ext uri="{9D8B030D-6E8A-4147-A177-3AD203B41FA5}">
                      <a16:colId xmlns:a16="http://schemas.microsoft.com/office/drawing/2014/main" val="574371847"/>
                    </a:ext>
                  </a:extLst>
                </a:gridCol>
                <a:gridCol w="3146046">
                  <a:extLst>
                    <a:ext uri="{9D8B030D-6E8A-4147-A177-3AD203B41FA5}">
                      <a16:colId xmlns:a16="http://schemas.microsoft.com/office/drawing/2014/main" val="21437886"/>
                    </a:ext>
                  </a:extLst>
                </a:gridCol>
              </a:tblGrid>
              <a:tr h="370840">
                <a:tc>
                  <a:txBody>
                    <a:bodyPr/>
                    <a:lstStyle/>
                    <a:p>
                      <a:r>
                        <a:rPr lang="en-US"/>
                        <a:t>Plan Features</a:t>
                      </a:r>
                    </a:p>
                  </a:txBody>
                  <a:tcPr/>
                </a:tc>
                <a:tc>
                  <a:txBody>
                    <a:bodyPr/>
                    <a:lstStyle/>
                    <a:p>
                      <a:r>
                        <a:rPr lang="en-US"/>
                        <a:t>Aetna Dental HMO Plan</a:t>
                      </a:r>
                    </a:p>
                  </a:txBody>
                  <a:tcPr/>
                </a:tc>
                <a:tc>
                  <a:txBody>
                    <a:bodyPr/>
                    <a:lstStyle/>
                    <a:p>
                      <a:r>
                        <a:rPr lang="en-US"/>
                        <a:t>Aetna Dental PPO Plan</a:t>
                      </a:r>
                    </a:p>
                  </a:txBody>
                  <a:tcPr/>
                </a:tc>
                <a:extLst>
                  <a:ext uri="{0D108BD9-81ED-4DB2-BD59-A6C34878D82A}">
                    <a16:rowId xmlns:a16="http://schemas.microsoft.com/office/drawing/2014/main" val="4169271955"/>
                  </a:ext>
                </a:extLst>
              </a:tr>
              <a:tr h="370840">
                <a:tc>
                  <a:txBody>
                    <a:bodyPr/>
                    <a:lstStyle/>
                    <a:p>
                      <a:r>
                        <a:rPr lang="en-US" b="1"/>
                        <a:t>Deductible</a:t>
                      </a:r>
                    </a:p>
                  </a:txBody>
                  <a:tcPr/>
                </a:tc>
                <a:tc>
                  <a:txBody>
                    <a:bodyPr/>
                    <a:lstStyle/>
                    <a:p>
                      <a:r>
                        <a:rPr lang="en-US"/>
                        <a:t>None</a:t>
                      </a:r>
                    </a:p>
                  </a:txBody>
                  <a:tcPr/>
                </a:tc>
                <a:tc>
                  <a:txBody>
                    <a:bodyPr/>
                    <a:lstStyle/>
                    <a:p>
                      <a:r>
                        <a:rPr lang="en-US"/>
                        <a:t>Single: $50</a:t>
                      </a:r>
                    </a:p>
                    <a:p>
                      <a:r>
                        <a:rPr lang="en-US"/>
                        <a:t>Family: Up to $150</a:t>
                      </a:r>
                    </a:p>
                  </a:txBody>
                  <a:tcPr/>
                </a:tc>
                <a:extLst>
                  <a:ext uri="{0D108BD9-81ED-4DB2-BD59-A6C34878D82A}">
                    <a16:rowId xmlns:a16="http://schemas.microsoft.com/office/drawing/2014/main" val="2884079006"/>
                  </a:ext>
                </a:extLst>
              </a:tr>
              <a:tr h="370840">
                <a:tc>
                  <a:txBody>
                    <a:bodyPr/>
                    <a:lstStyle/>
                    <a:p>
                      <a:r>
                        <a:rPr lang="en-US" b="1"/>
                        <a:t>Preventive Services</a:t>
                      </a:r>
                    </a:p>
                  </a:txBody>
                  <a:tcPr/>
                </a:tc>
                <a:tc>
                  <a:txBody>
                    <a:bodyPr/>
                    <a:lstStyle/>
                    <a:p>
                      <a:r>
                        <a:rPr lang="en-US"/>
                        <a:t>100% covered</a:t>
                      </a:r>
                    </a:p>
                  </a:txBody>
                  <a:tcPr/>
                </a:tc>
                <a:tc>
                  <a:txBody>
                    <a:bodyPr/>
                    <a:lstStyle/>
                    <a:p>
                      <a:r>
                        <a:rPr lang="en-US"/>
                        <a:t>100%</a:t>
                      </a:r>
                      <a:r>
                        <a:rPr lang="en-US" baseline="0"/>
                        <a:t>* covered</a:t>
                      </a:r>
                      <a:endParaRPr lang="en-US"/>
                    </a:p>
                  </a:txBody>
                  <a:tcPr/>
                </a:tc>
                <a:extLst>
                  <a:ext uri="{0D108BD9-81ED-4DB2-BD59-A6C34878D82A}">
                    <a16:rowId xmlns:a16="http://schemas.microsoft.com/office/drawing/2014/main" val="1589146678"/>
                  </a:ext>
                </a:extLst>
              </a:tr>
              <a:tr h="370840">
                <a:tc>
                  <a:txBody>
                    <a:bodyPr/>
                    <a:lstStyle/>
                    <a:p>
                      <a:r>
                        <a:rPr lang="en-US" b="1"/>
                        <a:t>Basic Services</a:t>
                      </a:r>
                    </a:p>
                  </a:txBody>
                  <a:tcPr/>
                </a:tc>
                <a:tc>
                  <a:txBody>
                    <a:bodyPr/>
                    <a:lstStyle/>
                    <a:p>
                      <a:r>
                        <a:rPr lang="en-US"/>
                        <a:t>100% covered</a:t>
                      </a:r>
                    </a:p>
                  </a:txBody>
                  <a:tcPr/>
                </a:tc>
                <a:tc>
                  <a:txBody>
                    <a:bodyPr/>
                    <a:lstStyle/>
                    <a:p>
                      <a:r>
                        <a:rPr lang="en-US"/>
                        <a:t>15%</a:t>
                      </a:r>
                      <a:r>
                        <a:rPr lang="en-US" baseline="0"/>
                        <a:t>*</a:t>
                      </a:r>
                      <a:endParaRPr lang="en-US"/>
                    </a:p>
                  </a:txBody>
                  <a:tcPr/>
                </a:tc>
                <a:extLst>
                  <a:ext uri="{0D108BD9-81ED-4DB2-BD59-A6C34878D82A}">
                    <a16:rowId xmlns:a16="http://schemas.microsoft.com/office/drawing/2014/main" val="3678408102"/>
                  </a:ext>
                </a:extLst>
              </a:tr>
              <a:tr h="370840">
                <a:tc>
                  <a:txBody>
                    <a:bodyPr/>
                    <a:lstStyle/>
                    <a:p>
                      <a:r>
                        <a:rPr lang="en-US" b="1"/>
                        <a:t>Major Services</a:t>
                      </a:r>
                    </a:p>
                  </a:txBody>
                  <a:tcPr/>
                </a:tc>
                <a:tc>
                  <a:txBody>
                    <a:bodyPr/>
                    <a:lstStyle/>
                    <a:p>
                      <a:r>
                        <a:rPr lang="en-US"/>
                        <a:t>40%</a:t>
                      </a:r>
                    </a:p>
                  </a:txBody>
                  <a:tcPr/>
                </a:tc>
                <a:tc>
                  <a:txBody>
                    <a:bodyPr/>
                    <a:lstStyle/>
                    <a:p>
                      <a:r>
                        <a:rPr lang="en-US"/>
                        <a:t>50%</a:t>
                      </a:r>
                      <a:r>
                        <a:rPr lang="en-US" baseline="0"/>
                        <a:t>*</a:t>
                      </a:r>
                      <a:endParaRPr lang="en-US"/>
                    </a:p>
                  </a:txBody>
                  <a:tcPr/>
                </a:tc>
                <a:extLst>
                  <a:ext uri="{0D108BD9-81ED-4DB2-BD59-A6C34878D82A}">
                    <a16:rowId xmlns:a16="http://schemas.microsoft.com/office/drawing/2014/main" val="2864179650"/>
                  </a:ext>
                </a:extLst>
              </a:tr>
              <a:tr h="370840">
                <a:tc>
                  <a:txBody>
                    <a:bodyPr/>
                    <a:lstStyle/>
                    <a:p>
                      <a:r>
                        <a:rPr lang="en-US" b="1"/>
                        <a:t>Annual Benefit Maximum</a:t>
                      </a:r>
                    </a:p>
                  </a:txBody>
                  <a:tcPr/>
                </a:tc>
                <a:tc>
                  <a:txBody>
                    <a:bodyPr/>
                    <a:lstStyle/>
                    <a:p>
                      <a:r>
                        <a:rPr lang="en-US"/>
                        <a:t>None</a:t>
                      </a:r>
                    </a:p>
                  </a:txBody>
                  <a:tcPr/>
                </a:tc>
                <a:tc>
                  <a:txBody>
                    <a:bodyPr/>
                    <a:lstStyle/>
                    <a:p>
                      <a:r>
                        <a:rPr lang="en-US"/>
                        <a:t>$1,500 per person</a:t>
                      </a:r>
                    </a:p>
                  </a:txBody>
                  <a:tcPr/>
                </a:tc>
                <a:extLst>
                  <a:ext uri="{0D108BD9-81ED-4DB2-BD59-A6C34878D82A}">
                    <a16:rowId xmlns:a16="http://schemas.microsoft.com/office/drawing/2014/main" val="927930272"/>
                  </a:ext>
                </a:extLst>
              </a:tr>
              <a:tr h="370840">
                <a:tc>
                  <a:txBody>
                    <a:bodyPr/>
                    <a:lstStyle/>
                    <a:p>
                      <a:r>
                        <a:rPr lang="en-US" b="1"/>
                        <a:t>Orthodontia</a:t>
                      </a:r>
                      <a:r>
                        <a:rPr lang="en-US" b="1" baseline="0"/>
                        <a:t> Services</a:t>
                      </a:r>
                      <a:endParaRPr lang="en-US" b="1"/>
                    </a:p>
                  </a:txBody>
                  <a:tcPr/>
                </a:tc>
                <a:tc>
                  <a:txBody>
                    <a:bodyPr/>
                    <a:lstStyle/>
                    <a:p>
                      <a:r>
                        <a:rPr lang="en-US"/>
                        <a:t>$1,500</a:t>
                      </a:r>
                      <a:r>
                        <a:rPr lang="en-US" baseline="0"/>
                        <a:t> copay; two years of treatment plus two years of follow-up</a:t>
                      </a:r>
                      <a:endParaRPr lang="en-US"/>
                    </a:p>
                  </a:txBody>
                  <a:tcPr/>
                </a:tc>
                <a:tc>
                  <a:txBody>
                    <a:bodyPr/>
                    <a:lstStyle/>
                    <a:p>
                      <a:r>
                        <a:rPr lang="en-US"/>
                        <a:t>Deductible: $50 per person</a:t>
                      </a:r>
                    </a:p>
                    <a:p>
                      <a:r>
                        <a:rPr lang="en-US"/>
                        <a:t>Lifetime maximum: $1,500 per person</a:t>
                      </a:r>
                    </a:p>
                  </a:txBody>
                  <a:tcPr/>
                </a:tc>
                <a:extLst>
                  <a:ext uri="{0D108BD9-81ED-4DB2-BD59-A6C34878D82A}">
                    <a16:rowId xmlns:a16="http://schemas.microsoft.com/office/drawing/2014/main" val="3674375627"/>
                  </a:ext>
                </a:extLst>
              </a:tr>
            </a:tbl>
          </a:graphicData>
        </a:graphic>
      </p:graphicFrame>
      <p:sp>
        <p:nvSpPr>
          <p:cNvPr id="3" name="Title 2"/>
          <p:cNvSpPr>
            <a:spLocks noGrp="1"/>
          </p:cNvSpPr>
          <p:nvPr>
            <p:ph type="title"/>
          </p:nvPr>
        </p:nvSpPr>
        <p:spPr/>
        <p:txBody>
          <a:bodyPr/>
          <a:lstStyle/>
          <a:p>
            <a:r>
              <a:rPr lang="en-US"/>
              <a:t>Comparing the Dental Plans</a:t>
            </a:r>
          </a:p>
        </p:txBody>
      </p:sp>
      <p:sp>
        <p:nvSpPr>
          <p:cNvPr id="5" name="TextBox 4"/>
          <p:cNvSpPr txBox="1"/>
          <p:nvPr/>
        </p:nvSpPr>
        <p:spPr>
          <a:xfrm>
            <a:off x="438150" y="5679921"/>
            <a:ext cx="7486650" cy="600164"/>
          </a:xfrm>
          <a:prstGeom prst="rect">
            <a:avLst/>
          </a:prstGeom>
          <a:noFill/>
        </p:spPr>
        <p:txBody>
          <a:bodyPr wrap="square" rtlCol="0">
            <a:spAutoFit/>
          </a:bodyPr>
          <a:lstStyle/>
          <a:p>
            <a:r>
              <a:rPr lang="en-US" sz="1100"/>
              <a:t>*Out-of-network services will be covered based on the reasonable and customary charge, which is the normal amount charged by most dental providers in your geographic region, as determined by Aetna. If you go out-of-network for care, you will be responsible for your coinsurance plus any amount over the reasonable and customary charge. </a:t>
            </a:r>
          </a:p>
        </p:txBody>
      </p:sp>
    </p:spTree>
    <p:extLst>
      <p:ext uri="{BB962C8B-B14F-4D97-AF65-F5344CB8AC3E}">
        <p14:creationId xmlns:p14="http://schemas.microsoft.com/office/powerpoint/2010/main" val="3947197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Vision Plan</a:t>
            </a:r>
          </a:p>
        </p:txBody>
      </p:sp>
    </p:spTree>
    <p:extLst>
      <p:ext uri="{BB962C8B-B14F-4D97-AF65-F5344CB8AC3E}">
        <p14:creationId xmlns:p14="http://schemas.microsoft.com/office/powerpoint/2010/main" val="415650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7864" y="1295400"/>
            <a:ext cx="8153400" cy="4876800"/>
          </a:xfrm>
        </p:spPr>
        <p:txBody>
          <a:bodyPr/>
          <a:lstStyle/>
          <a:p>
            <a:r>
              <a:rPr lang="en-US"/>
              <a:t>If you want medical, dental and vision coverage that is effective January 1, 2024, you </a:t>
            </a:r>
            <a:r>
              <a:rPr lang="en-US" b="1"/>
              <a:t>must</a:t>
            </a:r>
            <a:r>
              <a:rPr lang="en-US"/>
              <a:t> enroll online through Employee Self Service (ESS).</a:t>
            </a:r>
          </a:p>
          <a:p>
            <a:r>
              <a:rPr lang="en-US"/>
              <a:t>All employees enrolled in a medical plan must complete the </a:t>
            </a:r>
            <a:r>
              <a:rPr lang="en-US" i="1"/>
              <a:t>Tobacco-Use Attestation </a:t>
            </a:r>
            <a:r>
              <a:rPr lang="en-US"/>
              <a:t>online in ESS by </a:t>
            </a:r>
            <a:r>
              <a:rPr lang="en-US" b="1"/>
              <a:t>October 13, 2023</a:t>
            </a:r>
            <a:r>
              <a:rPr lang="en-US"/>
              <a:t>.</a:t>
            </a:r>
          </a:p>
          <a:p>
            <a:r>
              <a:rPr lang="en-US" b="1"/>
              <a:t>If you don’t enroll by October 13, 2023, </a:t>
            </a:r>
            <a:r>
              <a:rPr lang="en-US"/>
              <a:t>you and your current dependents will be defaulted to medical coverage in the Kaiser HMO Plan for 2024 with no coverage for dental and vision. </a:t>
            </a:r>
          </a:p>
          <a:p>
            <a:pPr lvl="1"/>
            <a:r>
              <a:rPr lang="en-US"/>
              <a:t>If you currently waive medical coverage but are enrolled in the dental and vision plans, you will need to enroll through ESS to keep these plans. </a:t>
            </a:r>
          </a:p>
          <a:p>
            <a:pPr lvl="1"/>
            <a:r>
              <a:rPr lang="en-US"/>
              <a:t>If you currently waive medical, dental and vision coverage, you will continue to have no coverage in 2024 if you do not complete enrollment by </a:t>
            </a:r>
            <a:r>
              <a:rPr lang="en-US" b="1"/>
              <a:t>October 13, 2023</a:t>
            </a:r>
            <a:r>
              <a:rPr lang="en-US"/>
              <a:t>.</a:t>
            </a:r>
          </a:p>
          <a:p>
            <a:endParaRPr lang="en-US"/>
          </a:p>
        </p:txBody>
      </p:sp>
      <p:sp>
        <p:nvSpPr>
          <p:cNvPr id="3" name="Title 2"/>
          <p:cNvSpPr>
            <a:spLocks noGrp="1"/>
          </p:cNvSpPr>
          <p:nvPr>
            <p:ph type="title"/>
          </p:nvPr>
        </p:nvSpPr>
        <p:spPr/>
        <p:txBody>
          <a:bodyPr/>
          <a:lstStyle/>
          <a:p>
            <a:r>
              <a:rPr lang="en-US"/>
              <a:t>Open Enrollment</a:t>
            </a:r>
          </a:p>
        </p:txBody>
      </p:sp>
      <p:sp>
        <p:nvSpPr>
          <p:cNvPr id="5" name="Rectangle 4"/>
          <p:cNvSpPr/>
          <p:nvPr/>
        </p:nvSpPr>
        <p:spPr>
          <a:xfrm>
            <a:off x="2514600" y="5239434"/>
            <a:ext cx="3631111"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solidFill>
                  <a:schemeClr val="lt1"/>
                </a:solidFill>
                <a:latin typeface="+mn-lt"/>
              </a:rPr>
              <a:t>2024 Open Enrollment:  </a:t>
            </a:r>
            <a:br>
              <a:rPr lang="en-US">
                <a:solidFill>
                  <a:schemeClr val="lt1"/>
                </a:solidFill>
                <a:latin typeface="+mn-lt"/>
              </a:rPr>
            </a:br>
            <a:r>
              <a:rPr lang="en-US">
                <a:solidFill>
                  <a:schemeClr val="lt1"/>
                </a:solidFill>
                <a:latin typeface="+mn-lt"/>
              </a:rPr>
              <a:t>September 25 – October 13, 2023</a:t>
            </a:r>
          </a:p>
        </p:txBody>
      </p:sp>
    </p:spTree>
    <p:extLst>
      <p:ext uri="{BB962C8B-B14F-4D97-AF65-F5344CB8AC3E}">
        <p14:creationId xmlns:p14="http://schemas.microsoft.com/office/powerpoint/2010/main" val="335635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79412" y="2733781"/>
            <a:ext cx="7575949" cy="2530898"/>
          </a:xfrm>
        </p:spPr>
        <p:txBody>
          <a:bodyPr/>
          <a:lstStyle/>
          <a:p>
            <a:endParaRPr lang="en-US"/>
          </a:p>
          <a:p>
            <a:r>
              <a:rPr lang="en-US"/>
              <a:t>Vision Preferred Provider Organization (PPO) through EyeMed</a:t>
            </a:r>
          </a:p>
          <a:p>
            <a:r>
              <a:rPr lang="en-US"/>
              <a:t>Choose in-network or out-of-network providers; if you go </a:t>
            </a:r>
            <a:br>
              <a:rPr lang="en-US"/>
            </a:br>
            <a:r>
              <a:rPr lang="en-US"/>
              <a:t>in-network, you pay less for care</a:t>
            </a:r>
          </a:p>
          <a:p>
            <a:r>
              <a:rPr lang="en-US"/>
              <a:t>If you go out-of-network, you will be required to pay the entire cost at the time of treatment and submit a claim for reimbursement</a:t>
            </a:r>
          </a:p>
        </p:txBody>
      </p:sp>
      <p:sp>
        <p:nvSpPr>
          <p:cNvPr id="3" name="Title 2"/>
          <p:cNvSpPr>
            <a:spLocks noGrp="1"/>
          </p:cNvSpPr>
          <p:nvPr>
            <p:ph type="title"/>
          </p:nvPr>
        </p:nvSpPr>
        <p:spPr/>
        <p:txBody>
          <a:bodyPr/>
          <a:lstStyle/>
          <a:p>
            <a:r>
              <a:rPr lang="en-US"/>
              <a:t>EyeMed Vision PPO Plan</a:t>
            </a:r>
          </a:p>
        </p:txBody>
      </p:sp>
      <p:pic>
        <p:nvPicPr>
          <p:cNvPr id="1026" name="Picture 2">
            <a:extLst>
              <a:ext uri="{FF2B5EF4-FFF2-40B4-BE49-F238E27FC236}">
                <a16:creationId xmlns:a16="http://schemas.microsoft.com/office/drawing/2014/main" id="{2BA8AA36-DE85-4ED5-8F7D-D33EFA2A4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56134"/>
            <a:ext cx="1840013" cy="1653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BD1D342-BAD0-48CE-9B06-A762136A4A95}"/>
              </a:ext>
            </a:extLst>
          </p:cNvPr>
          <p:cNvPicPr>
            <a:picLocks noChangeAspect="1"/>
          </p:cNvPicPr>
          <p:nvPr/>
        </p:nvPicPr>
        <p:blipFill>
          <a:blip r:embed="rId4"/>
          <a:stretch>
            <a:fillRect/>
          </a:stretch>
        </p:blipFill>
        <p:spPr>
          <a:xfrm>
            <a:off x="3200400" y="1062391"/>
            <a:ext cx="4143953" cy="1641167"/>
          </a:xfrm>
          <a:prstGeom prst="rect">
            <a:avLst/>
          </a:prstGeom>
        </p:spPr>
      </p:pic>
    </p:spTree>
    <p:extLst>
      <p:ext uri="{BB962C8B-B14F-4D97-AF65-F5344CB8AC3E}">
        <p14:creationId xmlns:p14="http://schemas.microsoft.com/office/powerpoint/2010/main" val="886802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1514289"/>
              </p:ext>
            </p:extLst>
          </p:nvPr>
        </p:nvGraphicFramePr>
        <p:xfrm>
          <a:off x="438150" y="1295400"/>
          <a:ext cx="8248650" cy="3779520"/>
        </p:xfrm>
        <a:graphic>
          <a:graphicData uri="http://schemas.openxmlformats.org/drawingml/2006/table">
            <a:tbl>
              <a:tblPr firstRow="1" bandRow="1">
                <a:tableStyleId>{5C22544A-7EE6-4342-B048-85BDC9FD1C3A}</a:tableStyleId>
              </a:tblPr>
              <a:tblGrid>
                <a:gridCol w="2914650">
                  <a:extLst>
                    <a:ext uri="{9D8B030D-6E8A-4147-A177-3AD203B41FA5}">
                      <a16:colId xmlns:a16="http://schemas.microsoft.com/office/drawing/2014/main" val="275389683"/>
                    </a:ext>
                  </a:extLst>
                </a:gridCol>
                <a:gridCol w="2667000">
                  <a:extLst>
                    <a:ext uri="{9D8B030D-6E8A-4147-A177-3AD203B41FA5}">
                      <a16:colId xmlns:a16="http://schemas.microsoft.com/office/drawing/2014/main" val="1271428218"/>
                    </a:ext>
                  </a:extLst>
                </a:gridCol>
                <a:gridCol w="2667000">
                  <a:extLst>
                    <a:ext uri="{9D8B030D-6E8A-4147-A177-3AD203B41FA5}">
                      <a16:colId xmlns:a16="http://schemas.microsoft.com/office/drawing/2014/main" val="3809551417"/>
                    </a:ext>
                  </a:extLst>
                </a:gridCol>
              </a:tblGrid>
              <a:tr h="370840">
                <a:tc>
                  <a:txBody>
                    <a:bodyPr/>
                    <a:lstStyle/>
                    <a:p>
                      <a:r>
                        <a:rPr lang="en-US"/>
                        <a:t>Vision Benefits</a:t>
                      </a:r>
                    </a:p>
                  </a:txBody>
                  <a:tcPr/>
                </a:tc>
                <a:tc gridSpan="2">
                  <a:txBody>
                    <a:bodyPr/>
                    <a:lstStyle/>
                    <a:p>
                      <a:pPr algn="ctr"/>
                      <a:r>
                        <a:rPr lang="en-US"/>
                        <a:t>What’s Covered</a:t>
                      </a:r>
                    </a:p>
                  </a:txBody>
                  <a:tcPr/>
                </a:tc>
                <a:tc hMerge="1">
                  <a:txBody>
                    <a:bodyPr/>
                    <a:lstStyle/>
                    <a:p>
                      <a:endParaRPr lang="en-US"/>
                    </a:p>
                  </a:txBody>
                  <a:tcPr/>
                </a:tc>
                <a:extLst>
                  <a:ext uri="{0D108BD9-81ED-4DB2-BD59-A6C34878D82A}">
                    <a16:rowId xmlns:a16="http://schemas.microsoft.com/office/drawing/2014/main" val="3474673970"/>
                  </a:ext>
                </a:extLst>
              </a:tr>
              <a:tr h="370840">
                <a:tc>
                  <a:txBody>
                    <a:bodyPr/>
                    <a:lstStyle/>
                    <a:p>
                      <a:r>
                        <a:rPr lang="en-US" b="1"/>
                        <a:t>Examination</a:t>
                      </a:r>
                    </a:p>
                  </a:txBody>
                  <a:tcPr/>
                </a:tc>
                <a:tc gridSpan="2">
                  <a:txBody>
                    <a:bodyPr/>
                    <a:lstStyle/>
                    <a:p>
                      <a:pPr algn="ctr"/>
                      <a:r>
                        <a:rPr lang="en-US"/>
                        <a:t>Once</a:t>
                      </a:r>
                      <a:r>
                        <a:rPr lang="en-US" baseline="0"/>
                        <a:t> every 12 months</a:t>
                      </a:r>
                      <a:endParaRPr lang="en-US"/>
                    </a:p>
                  </a:txBody>
                  <a:tcPr/>
                </a:tc>
                <a:tc hMerge="1">
                  <a:txBody>
                    <a:bodyPr/>
                    <a:lstStyle/>
                    <a:p>
                      <a:endParaRPr lang="en-US"/>
                    </a:p>
                  </a:txBody>
                  <a:tcPr/>
                </a:tc>
                <a:extLst>
                  <a:ext uri="{0D108BD9-81ED-4DB2-BD59-A6C34878D82A}">
                    <a16:rowId xmlns:a16="http://schemas.microsoft.com/office/drawing/2014/main" val="3089300511"/>
                  </a:ext>
                </a:extLst>
              </a:tr>
              <a:tr h="370840">
                <a:tc>
                  <a:txBody>
                    <a:bodyPr/>
                    <a:lstStyle/>
                    <a:p>
                      <a:r>
                        <a:rPr lang="en-US" b="1"/>
                        <a:t>Lenses</a:t>
                      </a:r>
                    </a:p>
                  </a:txBody>
                  <a:tcPr/>
                </a:tc>
                <a:tc gridSpan="2">
                  <a:txBody>
                    <a:bodyPr/>
                    <a:lstStyle/>
                    <a:p>
                      <a:pPr algn="ctr"/>
                      <a:r>
                        <a:rPr lang="en-US"/>
                        <a:t>Once every 12 months</a:t>
                      </a:r>
                    </a:p>
                  </a:txBody>
                  <a:tcPr/>
                </a:tc>
                <a:tc hMerge="1">
                  <a:txBody>
                    <a:bodyPr/>
                    <a:lstStyle/>
                    <a:p>
                      <a:endParaRPr lang="en-US"/>
                    </a:p>
                  </a:txBody>
                  <a:tcPr/>
                </a:tc>
                <a:extLst>
                  <a:ext uri="{0D108BD9-81ED-4DB2-BD59-A6C34878D82A}">
                    <a16:rowId xmlns:a16="http://schemas.microsoft.com/office/drawing/2014/main" val="2233730048"/>
                  </a:ext>
                </a:extLst>
              </a:tr>
              <a:tr h="370840">
                <a:tc>
                  <a:txBody>
                    <a:bodyPr/>
                    <a:lstStyle/>
                    <a:p>
                      <a:r>
                        <a:rPr lang="en-US" b="1"/>
                        <a:t>Frames</a:t>
                      </a:r>
                    </a:p>
                  </a:txBody>
                  <a:tcPr/>
                </a:tc>
                <a:tc gridSpan="2">
                  <a:txBody>
                    <a:bodyPr/>
                    <a:lstStyle/>
                    <a:p>
                      <a:pPr algn="ctr"/>
                      <a:r>
                        <a:rPr lang="en-US"/>
                        <a:t>Once every 12 months</a:t>
                      </a:r>
                    </a:p>
                  </a:txBody>
                  <a:tcPr/>
                </a:tc>
                <a:tc hMerge="1">
                  <a:txBody>
                    <a:bodyPr/>
                    <a:lstStyle/>
                    <a:p>
                      <a:endParaRPr lang="en-US"/>
                    </a:p>
                  </a:txBody>
                  <a:tcPr/>
                </a:tc>
                <a:extLst>
                  <a:ext uri="{0D108BD9-81ED-4DB2-BD59-A6C34878D82A}">
                    <a16:rowId xmlns:a16="http://schemas.microsoft.com/office/drawing/2014/main" val="2107957405"/>
                  </a:ext>
                </a:extLst>
              </a:tr>
              <a:tr h="370840">
                <a:tc>
                  <a:txBody>
                    <a:bodyPr/>
                    <a:lstStyle/>
                    <a:p>
                      <a:r>
                        <a:rPr lang="en-US">
                          <a:solidFill>
                            <a:schemeClr val="bg1"/>
                          </a:solidFill>
                        </a:rPr>
                        <a:t>Provider</a:t>
                      </a:r>
                      <a:r>
                        <a:rPr lang="en-US" baseline="0">
                          <a:solidFill>
                            <a:schemeClr val="bg1"/>
                          </a:solidFill>
                        </a:rPr>
                        <a:t> Services</a:t>
                      </a:r>
                      <a:endParaRPr lang="en-US">
                        <a:solidFill>
                          <a:schemeClr val="bg1"/>
                        </a:solidFill>
                      </a:endParaRPr>
                    </a:p>
                  </a:txBody>
                  <a:tcPr>
                    <a:solidFill>
                      <a:schemeClr val="accent2"/>
                    </a:solidFill>
                  </a:tcPr>
                </a:tc>
                <a:tc>
                  <a:txBody>
                    <a:bodyPr/>
                    <a:lstStyle/>
                    <a:p>
                      <a:r>
                        <a:rPr lang="en-US">
                          <a:solidFill>
                            <a:schemeClr val="bg1"/>
                          </a:solidFill>
                        </a:rPr>
                        <a:t>In-Network</a:t>
                      </a:r>
                    </a:p>
                  </a:txBody>
                  <a:tcPr>
                    <a:solidFill>
                      <a:schemeClr val="accent2"/>
                    </a:solidFill>
                  </a:tcPr>
                </a:tc>
                <a:tc>
                  <a:txBody>
                    <a:bodyPr/>
                    <a:lstStyle/>
                    <a:p>
                      <a:r>
                        <a:rPr lang="en-US">
                          <a:solidFill>
                            <a:schemeClr val="bg1"/>
                          </a:solidFill>
                        </a:rPr>
                        <a:t>Out-of-Network</a:t>
                      </a:r>
                    </a:p>
                  </a:txBody>
                  <a:tcPr>
                    <a:solidFill>
                      <a:schemeClr val="accent2"/>
                    </a:solidFill>
                  </a:tcPr>
                </a:tc>
                <a:extLst>
                  <a:ext uri="{0D108BD9-81ED-4DB2-BD59-A6C34878D82A}">
                    <a16:rowId xmlns:a16="http://schemas.microsoft.com/office/drawing/2014/main" val="106756054"/>
                  </a:ext>
                </a:extLst>
              </a:tr>
              <a:tr h="370840">
                <a:tc>
                  <a:txBody>
                    <a:bodyPr/>
                    <a:lstStyle/>
                    <a:p>
                      <a:r>
                        <a:rPr lang="en-US" b="1"/>
                        <a:t>Examination</a:t>
                      </a:r>
                    </a:p>
                  </a:txBody>
                  <a:tcPr/>
                </a:tc>
                <a:tc>
                  <a:txBody>
                    <a:bodyPr/>
                    <a:lstStyle/>
                    <a:p>
                      <a:r>
                        <a:rPr lang="en-US"/>
                        <a:t>$0 copay; Plan pays 100%, up to $50</a:t>
                      </a:r>
                    </a:p>
                  </a:txBody>
                  <a:tcPr/>
                </a:tc>
                <a:tc>
                  <a:txBody>
                    <a:bodyPr/>
                    <a:lstStyle/>
                    <a:p>
                      <a:r>
                        <a:rPr lang="en-US"/>
                        <a:t>Up to $50</a:t>
                      </a:r>
                      <a:r>
                        <a:rPr lang="en-US" baseline="0"/>
                        <a:t> allowance</a:t>
                      </a:r>
                      <a:endParaRPr lang="en-US"/>
                    </a:p>
                  </a:txBody>
                  <a:tcPr/>
                </a:tc>
                <a:extLst>
                  <a:ext uri="{0D108BD9-81ED-4DB2-BD59-A6C34878D82A}">
                    <a16:rowId xmlns:a16="http://schemas.microsoft.com/office/drawing/2014/main" val="214377761"/>
                  </a:ext>
                </a:extLst>
              </a:tr>
              <a:tr h="370840">
                <a:tc>
                  <a:txBody>
                    <a:bodyPr/>
                    <a:lstStyle/>
                    <a:p>
                      <a:r>
                        <a:rPr lang="en-US" b="1"/>
                        <a:t>Eyeglass Lenses and Frames</a:t>
                      </a:r>
                    </a:p>
                  </a:txBody>
                  <a:tcPr/>
                </a:tc>
                <a:tc>
                  <a:txBody>
                    <a:bodyPr/>
                    <a:lstStyle/>
                    <a:p>
                      <a:r>
                        <a:rPr lang="en-US"/>
                        <a:t>Up to $200 allowance</a:t>
                      </a:r>
                    </a:p>
                  </a:txBody>
                  <a:tcPr/>
                </a:tc>
                <a:tc>
                  <a:txBody>
                    <a:bodyPr/>
                    <a:lstStyle/>
                    <a:p>
                      <a:r>
                        <a:rPr lang="en-US"/>
                        <a:t>Up to $100 allowance</a:t>
                      </a:r>
                    </a:p>
                  </a:txBody>
                  <a:tcPr/>
                </a:tc>
                <a:extLst>
                  <a:ext uri="{0D108BD9-81ED-4DB2-BD59-A6C34878D82A}">
                    <a16:rowId xmlns:a16="http://schemas.microsoft.com/office/drawing/2014/main" val="2369533336"/>
                  </a:ext>
                </a:extLst>
              </a:tr>
              <a:tr h="370840">
                <a:tc>
                  <a:txBody>
                    <a:bodyPr/>
                    <a:lstStyle/>
                    <a:p>
                      <a:r>
                        <a:rPr lang="en-US" b="1"/>
                        <a:t>Contact Lenses </a:t>
                      </a:r>
                      <a:br>
                        <a:rPr lang="en-US" b="1"/>
                      </a:br>
                      <a:r>
                        <a:rPr lang="en-US"/>
                        <a:t>(in lieu of glasses)</a:t>
                      </a:r>
                    </a:p>
                  </a:txBody>
                  <a:tcPr/>
                </a:tc>
                <a:tc>
                  <a:txBody>
                    <a:bodyPr/>
                    <a:lstStyle/>
                    <a:p>
                      <a:r>
                        <a:rPr lang="en-US"/>
                        <a:t>Up to $200 allowance </a:t>
                      </a:r>
                      <a:br>
                        <a:rPr lang="en-US"/>
                      </a:br>
                      <a:r>
                        <a:rPr lang="en-US"/>
                        <a:t>(o</a:t>
                      </a:r>
                      <a:r>
                        <a:rPr lang="en-US" baseline="0"/>
                        <a:t>r 100% if medically necessary)</a:t>
                      </a:r>
                      <a:endParaRPr lang="en-US"/>
                    </a:p>
                  </a:txBody>
                  <a:tcPr/>
                </a:tc>
                <a:tc>
                  <a:txBody>
                    <a:bodyPr/>
                    <a:lstStyle/>
                    <a:p>
                      <a:r>
                        <a:rPr lang="en-US"/>
                        <a:t>Up to $160 allowance </a:t>
                      </a:r>
                      <a:br>
                        <a:rPr lang="en-US"/>
                      </a:br>
                      <a:r>
                        <a:rPr lang="en-US"/>
                        <a:t>(or up to $200 if medically</a:t>
                      </a:r>
                      <a:r>
                        <a:rPr lang="en-US" baseline="0"/>
                        <a:t> necessary)</a:t>
                      </a:r>
                      <a:endParaRPr lang="en-US"/>
                    </a:p>
                  </a:txBody>
                  <a:tcPr/>
                </a:tc>
                <a:extLst>
                  <a:ext uri="{0D108BD9-81ED-4DB2-BD59-A6C34878D82A}">
                    <a16:rowId xmlns:a16="http://schemas.microsoft.com/office/drawing/2014/main" val="3676984864"/>
                  </a:ext>
                </a:extLst>
              </a:tr>
            </a:tbl>
          </a:graphicData>
        </a:graphic>
      </p:graphicFrame>
      <p:sp>
        <p:nvSpPr>
          <p:cNvPr id="3" name="Title 2"/>
          <p:cNvSpPr>
            <a:spLocks noGrp="1"/>
          </p:cNvSpPr>
          <p:nvPr>
            <p:ph type="title"/>
          </p:nvPr>
        </p:nvSpPr>
        <p:spPr/>
        <p:txBody>
          <a:bodyPr/>
          <a:lstStyle/>
          <a:p>
            <a:r>
              <a:rPr lang="en-US"/>
              <a:t>EyeMed Vision PPO Plan Benefits</a:t>
            </a:r>
          </a:p>
        </p:txBody>
      </p:sp>
      <p:pic>
        <p:nvPicPr>
          <p:cNvPr id="2" name="Picture 1">
            <a:extLst>
              <a:ext uri="{FF2B5EF4-FFF2-40B4-BE49-F238E27FC236}">
                <a16:creationId xmlns:a16="http://schemas.microsoft.com/office/drawing/2014/main" id="{755D2AA1-E4BC-4D3A-82F9-169E3C3D96A8}"/>
              </a:ext>
            </a:extLst>
          </p:cNvPr>
          <p:cNvPicPr>
            <a:picLocks noChangeAspect="1"/>
          </p:cNvPicPr>
          <p:nvPr/>
        </p:nvPicPr>
        <p:blipFill>
          <a:blip r:embed="rId3"/>
          <a:stretch>
            <a:fillRect/>
          </a:stretch>
        </p:blipFill>
        <p:spPr>
          <a:xfrm>
            <a:off x="7959439" y="418719"/>
            <a:ext cx="684648" cy="599519"/>
          </a:xfrm>
          <a:prstGeom prst="rect">
            <a:avLst/>
          </a:prstGeom>
        </p:spPr>
      </p:pic>
    </p:spTree>
    <p:extLst>
      <p:ext uri="{BB962C8B-B14F-4D97-AF65-F5344CB8AC3E}">
        <p14:creationId xmlns:p14="http://schemas.microsoft.com/office/powerpoint/2010/main" val="128583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Life, AD&amp;D and Disability Insurance</a:t>
            </a:r>
          </a:p>
        </p:txBody>
      </p:sp>
      <p:pic>
        <p:nvPicPr>
          <p:cNvPr id="2" name="Picture 1">
            <a:extLst>
              <a:ext uri="{FF2B5EF4-FFF2-40B4-BE49-F238E27FC236}">
                <a16:creationId xmlns:a16="http://schemas.microsoft.com/office/drawing/2014/main" id="{6E661548-CB60-44A0-BE87-08BD72656F72}"/>
              </a:ext>
            </a:extLst>
          </p:cNvPr>
          <p:cNvPicPr>
            <a:picLocks noChangeAspect="1"/>
          </p:cNvPicPr>
          <p:nvPr/>
        </p:nvPicPr>
        <p:blipFill>
          <a:blip r:embed="rId3"/>
          <a:stretch>
            <a:fillRect/>
          </a:stretch>
        </p:blipFill>
        <p:spPr>
          <a:xfrm>
            <a:off x="5486400" y="608619"/>
            <a:ext cx="2669101" cy="1082067"/>
          </a:xfrm>
          <a:prstGeom prst="rect">
            <a:avLst/>
          </a:prstGeom>
        </p:spPr>
      </p:pic>
    </p:spTree>
    <p:extLst>
      <p:ext uri="{BB962C8B-B14F-4D97-AF65-F5344CB8AC3E}">
        <p14:creationId xmlns:p14="http://schemas.microsoft.com/office/powerpoint/2010/main" val="2852753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406568"/>
            <a:ext cx="8153400" cy="609600"/>
          </a:xfrm>
        </p:spPr>
        <p:txBody>
          <a:bodyPr/>
          <a:lstStyle/>
          <a:p>
            <a:r>
              <a:rPr lang="en-US" sz="2000"/>
              <a:t>Fulton County Life, AD&amp;D and Disability Insurance</a:t>
            </a:r>
          </a:p>
        </p:txBody>
      </p:sp>
      <p:grpSp>
        <p:nvGrpSpPr>
          <p:cNvPr id="5" name="Group 4"/>
          <p:cNvGrpSpPr/>
          <p:nvPr/>
        </p:nvGrpSpPr>
        <p:grpSpPr>
          <a:xfrm>
            <a:off x="438149" y="1297543"/>
            <a:ext cx="7791450" cy="4872512"/>
            <a:chOff x="438149" y="1297543"/>
            <a:chExt cx="7791450" cy="4872512"/>
          </a:xfrm>
        </p:grpSpPr>
        <p:sp>
          <p:nvSpPr>
            <p:cNvPr id="6" name="Freeform 5"/>
            <p:cNvSpPr/>
            <p:nvPr/>
          </p:nvSpPr>
          <p:spPr>
            <a:xfrm>
              <a:off x="3243070" y="1391245"/>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3" rIns="89933" bIns="63264" numCol="1" spcCol="1270" anchor="ctr" anchorCtr="0">
              <a:noAutofit/>
            </a:bodyPr>
            <a:lstStyle/>
            <a:p>
              <a:pPr marL="0" lvl="1" algn="l" defTabSz="622300">
                <a:lnSpc>
                  <a:spcPct val="90000"/>
                </a:lnSpc>
                <a:spcBef>
                  <a:spcPct val="0"/>
                </a:spcBef>
                <a:spcAft>
                  <a:spcPct val="15000"/>
                </a:spcAft>
              </a:pPr>
              <a:r>
                <a:rPr lang="en-US" sz="1400" kern="1200"/>
                <a:t>Fulton County provides you with $50,000 of Basic Term Life Insurance coverage</a:t>
              </a:r>
            </a:p>
          </p:txBody>
        </p:sp>
        <p:sp>
          <p:nvSpPr>
            <p:cNvPr id="7" name="Freeform 6"/>
            <p:cNvSpPr/>
            <p:nvPr/>
          </p:nvSpPr>
          <p:spPr>
            <a:xfrm>
              <a:off x="438149" y="1297543"/>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Basic Life Insurance</a:t>
              </a:r>
            </a:p>
          </p:txBody>
        </p:sp>
        <p:sp>
          <p:nvSpPr>
            <p:cNvPr id="8" name="Freeform 7"/>
            <p:cNvSpPr/>
            <p:nvPr/>
          </p:nvSpPr>
          <p:spPr>
            <a:xfrm>
              <a:off x="3243070" y="2375118"/>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3" rIns="89933" bIns="63264" numCol="1" spcCol="1270" anchor="ctr" anchorCtr="0">
              <a:noAutofit/>
            </a:bodyPr>
            <a:lstStyle/>
            <a:p>
              <a:pPr marL="0" lvl="1" algn="l" defTabSz="622300">
                <a:lnSpc>
                  <a:spcPct val="90000"/>
                </a:lnSpc>
                <a:spcBef>
                  <a:spcPct val="0"/>
                </a:spcBef>
                <a:spcAft>
                  <a:spcPct val="15000"/>
                </a:spcAft>
              </a:pPr>
              <a:r>
                <a:rPr lang="en-US" sz="1400" kern="1200"/>
                <a:t>As a Fulton County employee, you can increase your coverage under Supplemental Life Insurance, up to a maximum of $300,000</a:t>
              </a:r>
            </a:p>
          </p:txBody>
        </p:sp>
        <p:sp>
          <p:nvSpPr>
            <p:cNvPr id="9" name="Freeform 8"/>
            <p:cNvSpPr/>
            <p:nvPr/>
          </p:nvSpPr>
          <p:spPr>
            <a:xfrm>
              <a:off x="438149" y="2281416"/>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Supplemental Life Insurance</a:t>
              </a:r>
            </a:p>
          </p:txBody>
        </p:sp>
        <p:sp>
          <p:nvSpPr>
            <p:cNvPr id="10" name="Freeform 9"/>
            <p:cNvSpPr/>
            <p:nvPr/>
          </p:nvSpPr>
          <p:spPr>
            <a:xfrm>
              <a:off x="3243070" y="3358991"/>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3" rIns="89933" bIns="63264" numCol="1" spcCol="1270" anchor="ctr" anchorCtr="0">
              <a:noAutofit/>
            </a:bodyPr>
            <a:lstStyle/>
            <a:p>
              <a:pPr marL="0" lvl="1" algn="l" defTabSz="622300">
                <a:lnSpc>
                  <a:spcPct val="90000"/>
                </a:lnSpc>
                <a:spcBef>
                  <a:spcPct val="0"/>
                </a:spcBef>
                <a:spcAft>
                  <a:spcPct val="15000"/>
                </a:spcAft>
              </a:pPr>
              <a:r>
                <a:rPr lang="en-US" sz="1400" kern="1200"/>
                <a:t>You can cover your dependents up to $10,000 each; children are covered until age 26</a:t>
              </a:r>
            </a:p>
          </p:txBody>
        </p:sp>
        <p:sp>
          <p:nvSpPr>
            <p:cNvPr id="11" name="Freeform 10"/>
            <p:cNvSpPr/>
            <p:nvPr/>
          </p:nvSpPr>
          <p:spPr>
            <a:xfrm>
              <a:off x="438149" y="3265289"/>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Dependent Spouse and Child Life Insurance</a:t>
              </a:r>
            </a:p>
          </p:txBody>
        </p:sp>
        <p:sp>
          <p:nvSpPr>
            <p:cNvPr id="12" name="Freeform 11"/>
            <p:cNvSpPr/>
            <p:nvPr/>
          </p:nvSpPr>
          <p:spPr>
            <a:xfrm>
              <a:off x="3243070" y="4342863"/>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4" rIns="89933" bIns="63263" numCol="1" spcCol="1270" anchor="ctr" anchorCtr="0">
              <a:noAutofit/>
            </a:bodyPr>
            <a:lstStyle/>
            <a:p>
              <a:pPr marL="0" lvl="1" defTabSz="622300">
                <a:lnSpc>
                  <a:spcPct val="90000"/>
                </a:lnSpc>
                <a:spcAft>
                  <a:spcPct val="15000"/>
                </a:spcAft>
              </a:pPr>
              <a:r>
                <a:rPr lang="en-US" sz="1400" kern="1200"/>
                <a:t>Fulton County provides you with </a:t>
              </a:r>
              <a:r>
                <a:rPr lang="en-US" sz="1400"/>
                <a:t>$50,000 of</a:t>
              </a:r>
              <a:r>
                <a:rPr lang="en-US" sz="1400" kern="1200"/>
                <a:t> AD&amp;D coverage</a:t>
              </a:r>
            </a:p>
          </p:txBody>
        </p:sp>
        <p:sp>
          <p:nvSpPr>
            <p:cNvPr id="13" name="Freeform 12"/>
            <p:cNvSpPr/>
            <p:nvPr/>
          </p:nvSpPr>
          <p:spPr>
            <a:xfrm>
              <a:off x="438149" y="4249162"/>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Basic Accidental Death and Dismemberment (AD&amp;D)  Insurance</a:t>
              </a:r>
            </a:p>
          </p:txBody>
        </p:sp>
        <p:sp>
          <p:nvSpPr>
            <p:cNvPr id="14" name="Freeform 13"/>
            <p:cNvSpPr/>
            <p:nvPr/>
          </p:nvSpPr>
          <p:spPr>
            <a:xfrm>
              <a:off x="3243070" y="5326736"/>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4" rIns="89933" bIns="63263" numCol="1" spcCol="1270" anchor="ctr" anchorCtr="0">
              <a:noAutofit/>
            </a:bodyPr>
            <a:lstStyle/>
            <a:p>
              <a:pPr marL="0" lvl="1" algn="l" defTabSz="622300">
                <a:lnSpc>
                  <a:spcPct val="90000"/>
                </a:lnSpc>
                <a:spcBef>
                  <a:spcPct val="0"/>
                </a:spcBef>
                <a:spcAft>
                  <a:spcPct val="15000"/>
                </a:spcAft>
              </a:pPr>
              <a:r>
                <a:rPr lang="en-US" sz="1400" kern="1200"/>
                <a:t>Fulton County provides you with Long-Term Disability Insurance coverage of 60% of your basic monthly earnings, up to a monthly maximum of $5,000</a:t>
              </a:r>
            </a:p>
          </p:txBody>
        </p:sp>
        <p:sp>
          <p:nvSpPr>
            <p:cNvPr id="15" name="Freeform 14"/>
            <p:cNvSpPr/>
            <p:nvPr/>
          </p:nvSpPr>
          <p:spPr>
            <a:xfrm>
              <a:off x="438149" y="5233034"/>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Long-Term Disability Insurance</a:t>
              </a:r>
            </a:p>
          </p:txBody>
        </p:sp>
      </p:grpSp>
      <p:pic>
        <p:nvPicPr>
          <p:cNvPr id="2" name="Picture 1">
            <a:extLst>
              <a:ext uri="{FF2B5EF4-FFF2-40B4-BE49-F238E27FC236}">
                <a16:creationId xmlns:a16="http://schemas.microsoft.com/office/drawing/2014/main" id="{E942AAA0-E82D-4B47-A01F-B48CB8FF3DA6}"/>
              </a:ext>
            </a:extLst>
          </p:cNvPr>
          <p:cNvPicPr>
            <a:picLocks noChangeAspect="1"/>
          </p:cNvPicPr>
          <p:nvPr/>
        </p:nvPicPr>
        <p:blipFill>
          <a:blip r:embed="rId3"/>
          <a:stretch>
            <a:fillRect/>
          </a:stretch>
        </p:blipFill>
        <p:spPr>
          <a:xfrm>
            <a:off x="7010400" y="391109"/>
            <a:ext cx="1578639" cy="640517"/>
          </a:xfrm>
          <a:prstGeom prst="rect">
            <a:avLst/>
          </a:prstGeom>
        </p:spPr>
      </p:pic>
    </p:spTree>
    <p:extLst>
      <p:ext uri="{BB962C8B-B14F-4D97-AF65-F5344CB8AC3E}">
        <p14:creationId xmlns:p14="http://schemas.microsoft.com/office/powerpoint/2010/main" val="99472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66FAF-5B6D-9F1C-5FE5-243054320411}"/>
              </a:ext>
            </a:extLst>
          </p:cNvPr>
          <p:cNvSpPr txBox="1"/>
          <p:nvPr/>
        </p:nvSpPr>
        <p:spPr>
          <a:xfrm>
            <a:off x="-152400" y="609600"/>
            <a:ext cx="4572000" cy="1569660"/>
          </a:xfrm>
          <a:prstGeom prst="rect">
            <a:avLst/>
          </a:prstGeom>
          <a:noFill/>
        </p:spPr>
        <p:txBody>
          <a:bodyPr wrap="square">
            <a:spAutoFit/>
          </a:bodyPr>
          <a:lstStyle/>
          <a:p>
            <a:pPr algn="ctr"/>
            <a:r>
              <a:rPr lang="en-US" sz="4800" b="1">
                <a:solidFill>
                  <a:srgbClr val="184A7D"/>
                </a:solidFill>
              </a:rPr>
              <a:t>Core Benefit Questions?</a:t>
            </a:r>
          </a:p>
        </p:txBody>
      </p:sp>
      <p:pic>
        <p:nvPicPr>
          <p:cNvPr id="3" name="Picture 2" descr="A group of chat bubbles&#10;&#10;Description automatically generated">
            <a:extLst>
              <a:ext uri="{FF2B5EF4-FFF2-40B4-BE49-F238E27FC236}">
                <a16:creationId xmlns:a16="http://schemas.microsoft.com/office/drawing/2014/main" id="{44716CE6-3E15-37A3-6071-CC8F08031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33400"/>
            <a:ext cx="5410200" cy="5410200"/>
          </a:xfrm>
          <a:prstGeom prst="rect">
            <a:avLst/>
          </a:prstGeom>
        </p:spPr>
      </p:pic>
      <p:pic>
        <p:nvPicPr>
          <p:cNvPr id="6" name="Picture 5">
            <a:extLst>
              <a:ext uri="{FF2B5EF4-FFF2-40B4-BE49-F238E27FC236}">
                <a16:creationId xmlns:a16="http://schemas.microsoft.com/office/drawing/2014/main" id="{EC344CC7-9145-DD3E-38F7-D0AB5F117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extLst>
      <p:ext uri="{BB962C8B-B14F-4D97-AF65-F5344CB8AC3E}">
        <p14:creationId xmlns:p14="http://schemas.microsoft.com/office/powerpoint/2010/main" val="1214858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holding signs&#10;&#10;Description automatically generated">
            <a:extLst>
              <a:ext uri="{FF2B5EF4-FFF2-40B4-BE49-F238E27FC236}">
                <a16:creationId xmlns:a16="http://schemas.microsoft.com/office/drawing/2014/main" id="{E225A2E5-EE83-BC2B-B84B-1E393A1E7895}"/>
              </a:ext>
            </a:extLst>
          </p:cNvPr>
          <p:cNvPicPr>
            <a:picLocks noChangeAspect="1"/>
          </p:cNvPicPr>
          <p:nvPr/>
        </p:nvPicPr>
        <p:blipFill rotWithShape="1">
          <a:blip r:embed="rId2">
            <a:extLst>
              <a:ext uri="{28A0092B-C50C-407E-A947-70E740481C1C}">
                <a14:useLocalDpi xmlns:a14="http://schemas.microsoft.com/office/drawing/2010/main" val="0"/>
              </a:ext>
            </a:extLst>
          </a:blip>
          <a:srcRect t="3224"/>
          <a:stretch/>
        </p:blipFill>
        <p:spPr>
          <a:xfrm>
            <a:off x="0" y="0"/>
            <a:ext cx="9144000" cy="6090710"/>
          </a:xfrm>
          <a:prstGeom prst="rect">
            <a:avLst/>
          </a:prstGeom>
        </p:spPr>
      </p:pic>
      <p:grpSp>
        <p:nvGrpSpPr>
          <p:cNvPr id="13" name="Group 12">
            <a:extLst>
              <a:ext uri="{FF2B5EF4-FFF2-40B4-BE49-F238E27FC236}">
                <a16:creationId xmlns:a16="http://schemas.microsoft.com/office/drawing/2014/main" id="{D209CE9D-DC81-6505-7379-8F2C063B1154}"/>
              </a:ext>
            </a:extLst>
          </p:cNvPr>
          <p:cNvGrpSpPr/>
          <p:nvPr/>
        </p:nvGrpSpPr>
        <p:grpSpPr>
          <a:xfrm>
            <a:off x="114299" y="6250728"/>
            <a:ext cx="8868833" cy="464820"/>
            <a:chOff x="114299" y="6245014"/>
            <a:chExt cx="8868833" cy="464820"/>
          </a:xfrm>
        </p:grpSpPr>
        <p:sp>
          <p:nvSpPr>
            <p:cNvPr id="8" name="bk object 19"/>
            <p:cNvSpPr/>
            <p:nvPr/>
          </p:nvSpPr>
          <p:spPr>
            <a:xfrm>
              <a:off x="114299" y="6245014"/>
              <a:ext cx="8868833" cy="464820"/>
            </a:xfrm>
            <a:custGeom>
              <a:avLst/>
              <a:gdLst/>
              <a:ahLst/>
              <a:cxnLst/>
              <a:rect l="l" t="t" r="r" b="b"/>
              <a:pathLst>
                <a:path w="7543800" h="464820">
                  <a:moveTo>
                    <a:pt x="7327900" y="0"/>
                  </a:moveTo>
                  <a:lnTo>
                    <a:pt x="215900" y="0"/>
                  </a:lnTo>
                  <a:lnTo>
                    <a:pt x="91082" y="3373"/>
                  </a:lnTo>
                  <a:lnTo>
                    <a:pt x="26987" y="26987"/>
                  </a:lnTo>
                  <a:lnTo>
                    <a:pt x="3373" y="91082"/>
                  </a:lnTo>
                  <a:lnTo>
                    <a:pt x="0" y="215900"/>
                  </a:lnTo>
                  <a:lnTo>
                    <a:pt x="0" y="248920"/>
                  </a:lnTo>
                  <a:lnTo>
                    <a:pt x="3373" y="373737"/>
                  </a:lnTo>
                  <a:lnTo>
                    <a:pt x="26987" y="437832"/>
                  </a:lnTo>
                  <a:lnTo>
                    <a:pt x="91082" y="461446"/>
                  </a:lnTo>
                  <a:lnTo>
                    <a:pt x="215900" y="464820"/>
                  </a:lnTo>
                  <a:lnTo>
                    <a:pt x="7327900" y="464820"/>
                  </a:lnTo>
                  <a:lnTo>
                    <a:pt x="7452717" y="461446"/>
                  </a:lnTo>
                  <a:lnTo>
                    <a:pt x="7516812" y="437832"/>
                  </a:lnTo>
                  <a:lnTo>
                    <a:pt x="7540426" y="373737"/>
                  </a:lnTo>
                  <a:lnTo>
                    <a:pt x="7543800" y="248920"/>
                  </a:lnTo>
                  <a:lnTo>
                    <a:pt x="7543800" y="215900"/>
                  </a:lnTo>
                  <a:lnTo>
                    <a:pt x="7540426" y="91082"/>
                  </a:lnTo>
                  <a:lnTo>
                    <a:pt x="7516812" y="26987"/>
                  </a:lnTo>
                  <a:lnTo>
                    <a:pt x="7452717" y="3373"/>
                  </a:lnTo>
                  <a:lnTo>
                    <a:pt x="7327900" y="0"/>
                  </a:lnTo>
                  <a:close/>
                </a:path>
              </a:pathLst>
            </a:custGeom>
            <a:solidFill>
              <a:srgbClr val="28387C"/>
            </a:solidFill>
          </p:spPr>
          <p:txBody>
            <a:bodyPr wrap="square" lIns="0" tIns="0" rIns="0" bIns="0" rtlCol="0"/>
            <a:lstStyle/>
            <a:p>
              <a:endParaRPr/>
            </a:p>
          </p:txBody>
        </p:sp>
        <p:sp>
          <p:nvSpPr>
            <p:cNvPr id="9" name="object 4"/>
            <p:cNvSpPr txBox="1"/>
            <p:nvPr/>
          </p:nvSpPr>
          <p:spPr>
            <a:xfrm>
              <a:off x="114299" y="6327564"/>
              <a:ext cx="8868833" cy="299720"/>
            </a:xfrm>
            <a:prstGeom prst="rect">
              <a:avLst/>
            </a:prstGeom>
          </p:spPr>
          <p:txBody>
            <a:bodyPr vert="horz" wrap="square" lIns="0" tIns="12700" rIns="0" bIns="0" rtlCol="0">
              <a:spAutoFit/>
            </a:bodyPr>
            <a:lstStyle/>
            <a:p>
              <a:pPr marL="12700" algn="ctr">
                <a:lnSpc>
                  <a:spcPct val="100000"/>
                </a:lnSpc>
                <a:spcBef>
                  <a:spcPts val="100"/>
                </a:spcBef>
              </a:pPr>
              <a:r>
                <a:rPr sz="1800" spc="-70">
                  <a:solidFill>
                    <a:srgbClr val="FFFFFF"/>
                  </a:solidFill>
                  <a:latin typeface="Arial"/>
                  <a:cs typeface="Arial"/>
                </a:rPr>
                <a:t>R</a:t>
              </a:r>
              <a:r>
                <a:rPr sz="1800" spc="-270">
                  <a:solidFill>
                    <a:srgbClr val="FFFFFF"/>
                  </a:solidFill>
                  <a:latin typeface="Arial"/>
                  <a:cs typeface="Arial"/>
                </a:rPr>
                <a:t> </a:t>
              </a:r>
              <a:r>
                <a:rPr sz="1800" spc="25">
                  <a:solidFill>
                    <a:srgbClr val="FFFFFF"/>
                  </a:solidFill>
                  <a:latin typeface="Arial"/>
                  <a:cs typeface="Arial"/>
                </a:rPr>
                <a:t>ES</a:t>
              </a:r>
              <a:r>
                <a:rPr sz="1800" spc="-275">
                  <a:solidFill>
                    <a:srgbClr val="FFFFFF"/>
                  </a:solidFill>
                  <a:latin typeface="Arial"/>
                  <a:cs typeface="Arial"/>
                </a:rPr>
                <a:t> </a:t>
              </a:r>
              <a:r>
                <a:rPr sz="1800" spc="65">
                  <a:solidFill>
                    <a:srgbClr val="FFFFFF"/>
                  </a:solidFill>
                  <a:latin typeface="Arial"/>
                  <a:cs typeface="Arial"/>
                </a:rPr>
                <a:t>PO</a:t>
              </a:r>
              <a:r>
                <a:rPr sz="1800" spc="-275">
                  <a:solidFill>
                    <a:srgbClr val="FFFFFF"/>
                  </a:solidFill>
                  <a:latin typeface="Arial"/>
                  <a:cs typeface="Arial"/>
                </a:rPr>
                <a:t> </a:t>
              </a:r>
              <a:r>
                <a:rPr sz="1800" spc="-5">
                  <a:solidFill>
                    <a:srgbClr val="FFFFFF"/>
                  </a:solidFill>
                  <a:latin typeface="Arial"/>
                  <a:cs typeface="Arial"/>
                </a:rPr>
                <a:t>N</a:t>
              </a:r>
              <a:r>
                <a:rPr sz="1800" spc="-275">
                  <a:solidFill>
                    <a:srgbClr val="FFFFFF"/>
                  </a:solidFill>
                  <a:latin typeface="Arial"/>
                  <a:cs typeface="Arial"/>
                </a:rPr>
                <a:t> </a:t>
              </a:r>
              <a:r>
                <a:rPr sz="1800" spc="150">
                  <a:solidFill>
                    <a:srgbClr val="FFFFFF"/>
                  </a:solidFill>
                  <a:latin typeface="Arial"/>
                  <a:cs typeface="Arial"/>
                </a:rPr>
                <a:t>SIBILIT</a:t>
              </a:r>
              <a:r>
                <a:rPr sz="1800" spc="-204">
                  <a:solidFill>
                    <a:srgbClr val="FFFFFF"/>
                  </a:solidFill>
                  <a:latin typeface="Arial"/>
                  <a:cs typeface="Arial"/>
                </a:rPr>
                <a:t> </a:t>
              </a:r>
              <a:r>
                <a:rPr sz="1800" spc="-35">
                  <a:solidFill>
                    <a:srgbClr val="FFFFFF"/>
                  </a:solidFill>
                  <a:latin typeface="Arial"/>
                  <a:cs typeface="Arial"/>
                </a:rPr>
                <a:t>Y</a:t>
              </a:r>
              <a:r>
                <a:rPr sz="1800" spc="0">
                  <a:solidFill>
                    <a:srgbClr val="FFFFFF"/>
                  </a:solidFill>
                  <a:latin typeface="Arial"/>
                  <a:cs typeface="Arial"/>
                </a:rPr>
                <a:t> </a:t>
              </a:r>
              <a:r>
                <a:rPr sz="1800" spc="-70">
                  <a:solidFill>
                    <a:srgbClr val="FFFFFF"/>
                  </a:solidFill>
                  <a:latin typeface="Arial"/>
                  <a:cs typeface="Arial"/>
                </a:rPr>
                <a:t>|</a:t>
              </a:r>
              <a:r>
                <a:rPr sz="1800" spc="35">
                  <a:solidFill>
                    <a:srgbClr val="FFFFFF"/>
                  </a:solidFill>
                  <a:latin typeface="Arial"/>
                  <a:cs typeface="Arial"/>
                </a:rPr>
                <a:t> </a:t>
              </a:r>
              <a:r>
                <a:rPr sz="1800" spc="100">
                  <a:solidFill>
                    <a:srgbClr val="FFFFFF"/>
                  </a:solidFill>
                  <a:latin typeface="Arial"/>
                  <a:cs typeface="Arial"/>
                </a:rPr>
                <a:t>CH</a:t>
              </a:r>
              <a:r>
                <a:rPr sz="1800" spc="-270">
                  <a:solidFill>
                    <a:srgbClr val="FFFFFF"/>
                  </a:solidFill>
                  <a:latin typeface="Arial"/>
                  <a:cs typeface="Arial"/>
                </a:rPr>
                <a:t> </a:t>
              </a:r>
              <a:r>
                <a:rPr sz="1800" spc="-35">
                  <a:solidFill>
                    <a:srgbClr val="FFFFFF"/>
                  </a:solidFill>
                  <a:latin typeface="Arial"/>
                  <a:cs typeface="Arial"/>
                </a:rPr>
                <a:t>O</a:t>
              </a:r>
              <a:r>
                <a:rPr sz="1800" spc="-275">
                  <a:solidFill>
                    <a:srgbClr val="FFFFFF"/>
                  </a:solidFill>
                  <a:latin typeface="Arial"/>
                  <a:cs typeface="Arial"/>
                </a:rPr>
                <a:t> </a:t>
              </a:r>
              <a:r>
                <a:rPr sz="1800" spc="90">
                  <a:solidFill>
                    <a:srgbClr val="FFFFFF"/>
                  </a:solidFill>
                  <a:latin typeface="Arial"/>
                  <a:cs typeface="Arial"/>
                </a:rPr>
                <a:t>ICE</a:t>
              </a:r>
              <a:r>
                <a:rPr sz="1800" spc="465">
                  <a:solidFill>
                    <a:srgbClr val="FFFFFF"/>
                  </a:solidFill>
                  <a:latin typeface="Arial"/>
                  <a:cs typeface="Arial"/>
                </a:rPr>
                <a:t> </a:t>
              </a:r>
              <a:r>
                <a:rPr sz="1800" spc="-70">
                  <a:solidFill>
                    <a:srgbClr val="FFFFFF"/>
                  </a:solidFill>
                  <a:latin typeface="Arial"/>
                  <a:cs typeface="Arial"/>
                </a:rPr>
                <a:t>|</a:t>
              </a:r>
              <a:r>
                <a:rPr sz="1800" spc="35">
                  <a:solidFill>
                    <a:srgbClr val="FFFFFF"/>
                  </a:solidFill>
                  <a:latin typeface="Arial"/>
                  <a:cs typeface="Arial"/>
                </a:rPr>
                <a:t> </a:t>
              </a:r>
              <a:r>
                <a:rPr sz="1800" spc="135">
                  <a:solidFill>
                    <a:srgbClr val="FFFFFF"/>
                  </a:solidFill>
                  <a:latin typeface="Arial"/>
                  <a:cs typeface="Arial"/>
                </a:rPr>
                <a:t>WELLN</a:t>
              </a:r>
              <a:r>
                <a:rPr sz="1800" spc="-275">
                  <a:solidFill>
                    <a:srgbClr val="FFFFFF"/>
                  </a:solidFill>
                  <a:latin typeface="Arial"/>
                  <a:cs typeface="Arial"/>
                </a:rPr>
                <a:t> </a:t>
              </a:r>
              <a:r>
                <a:rPr sz="1800" spc="25">
                  <a:solidFill>
                    <a:srgbClr val="FFFFFF"/>
                  </a:solidFill>
                  <a:latin typeface="Arial"/>
                  <a:cs typeface="Arial"/>
                </a:rPr>
                <a:t>ES</a:t>
              </a:r>
              <a:r>
                <a:rPr sz="1800" spc="-270">
                  <a:solidFill>
                    <a:srgbClr val="FFFFFF"/>
                  </a:solidFill>
                  <a:latin typeface="Arial"/>
                  <a:cs typeface="Arial"/>
                </a:rPr>
                <a:t> </a:t>
              </a:r>
              <a:r>
                <a:rPr sz="1800" spc="-35">
                  <a:solidFill>
                    <a:srgbClr val="FFFFFF"/>
                  </a:solidFill>
                  <a:latin typeface="Arial"/>
                  <a:cs typeface="Arial"/>
                </a:rPr>
                <a:t>S</a:t>
              </a:r>
              <a:endParaRPr sz="1800">
                <a:latin typeface="Arial"/>
                <a:cs typeface="Arial"/>
              </a:endParaRPr>
            </a:p>
          </p:txBody>
        </p:sp>
      </p:grpSp>
      <p:sp>
        <p:nvSpPr>
          <p:cNvPr id="16" name="Rectangle: Rounded Corners 15">
            <a:extLst>
              <a:ext uri="{FF2B5EF4-FFF2-40B4-BE49-F238E27FC236}">
                <a16:creationId xmlns:a16="http://schemas.microsoft.com/office/drawing/2014/main" id="{7A3309B6-731A-5E86-60ED-DA1D694E1B25}"/>
              </a:ext>
            </a:extLst>
          </p:cNvPr>
          <p:cNvSpPr/>
          <p:nvPr/>
        </p:nvSpPr>
        <p:spPr>
          <a:xfrm>
            <a:off x="4005297" y="3515994"/>
            <a:ext cx="4933950" cy="167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0" y="0"/>
            <a:ext cx="620479" cy="797583"/>
          </a:xfrm>
          <a:prstGeom prst="rect">
            <a:avLst/>
          </a:prstGeom>
        </p:spPr>
      </p:pic>
      <p:sp>
        <p:nvSpPr>
          <p:cNvPr id="6" name="object 2"/>
          <p:cNvSpPr txBox="1"/>
          <p:nvPr/>
        </p:nvSpPr>
        <p:spPr>
          <a:xfrm>
            <a:off x="4255276" y="3609051"/>
            <a:ext cx="4214847" cy="382156"/>
          </a:xfrm>
          <a:prstGeom prst="rect">
            <a:avLst/>
          </a:prstGeom>
        </p:spPr>
        <p:txBody>
          <a:bodyPr vert="horz" wrap="square" lIns="0" tIns="12700" rIns="0" bIns="0" rtlCol="0">
            <a:spAutoFit/>
          </a:bodyPr>
          <a:lstStyle/>
          <a:p>
            <a:pPr marL="12700" algn="ctr">
              <a:lnSpc>
                <a:spcPct val="100000"/>
              </a:lnSpc>
              <a:spcBef>
                <a:spcPts val="100"/>
              </a:spcBef>
            </a:pPr>
            <a:r>
              <a:rPr sz="2400" b="1" spc="-5">
                <a:solidFill>
                  <a:srgbClr val="144B7C"/>
                </a:solidFill>
                <a:latin typeface="Arial"/>
                <a:cs typeface="Arial"/>
              </a:rPr>
              <a:t>20</a:t>
            </a:r>
            <a:r>
              <a:rPr lang="en-US" sz="2400" b="1" spc="-5">
                <a:solidFill>
                  <a:srgbClr val="144B7C"/>
                </a:solidFill>
                <a:latin typeface="Arial"/>
                <a:cs typeface="Arial"/>
              </a:rPr>
              <a:t>24</a:t>
            </a:r>
            <a:r>
              <a:rPr sz="2400" b="1" spc="-20">
                <a:solidFill>
                  <a:srgbClr val="144B7C"/>
                </a:solidFill>
                <a:latin typeface="Arial"/>
                <a:cs typeface="Arial"/>
              </a:rPr>
              <a:t> </a:t>
            </a:r>
            <a:r>
              <a:rPr lang="en-US" sz="2400" b="1" spc="-20">
                <a:solidFill>
                  <a:srgbClr val="144B7C"/>
                </a:solidFill>
                <a:latin typeface="Arial"/>
                <a:cs typeface="Arial"/>
              </a:rPr>
              <a:t>Voluntary </a:t>
            </a:r>
            <a:r>
              <a:rPr sz="2400" b="1" spc="40">
                <a:solidFill>
                  <a:srgbClr val="144B7C"/>
                </a:solidFill>
                <a:latin typeface="Arial"/>
                <a:cs typeface="Arial"/>
              </a:rPr>
              <a:t>Employee</a:t>
            </a:r>
            <a:endParaRPr sz="2400" b="1">
              <a:solidFill>
                <a:srgbClr val="144B7C"/>
              </a:solidFill>
              <a:latin typeface="Arial"/>
              <a:cs typeface="Arial"/>
            </a:endParaRPr>
          </a:p>
        </p:txBody>
      </p:sp>
      <p:sp>
        <p:nvSpPr>
          <p:cNvPr id="7" name="object 3"/>
          <p:cNvSpPr txBox="1"/>
          <p:nvPr/>
        </p:nvSpPr>
        <p:spPr>
          <a:xfrm>
            <a:off x="4363127" y="3841404"/>
            <a:ext cx="4214847" cy="1028487"/>
          </a:xfrm>
          <a:prstGeom prst="rect">
            <a:avLst/>
          </a:prstGeom>
        </p:spPr>
        <p:txBody>
          <a:bodyPr vert="horz" wrap="square" lIns="0" tIns="12700" rIns="0" bIns="0" rtlCol="0">
            <a:spAutoFit/>
          </a:bodyPr>
          <a:lstStyle/>
          <a:p>
            <a:pPr marL="12700" algn="ctr">
              <a:lnSpc>
                <a:spcPct val="100000"/>
              </a:lnSpc>
              <a:spcBef>
                <a:spcPts val="100"/>
              </a:spcBef>
            </a:pPr>
            <a:r>
              <a:rPr sz="6600" b="1" spc="-60">
                <a:solidFill>
                  <a:srgbClr val="E26E2A"/>
                </a:solidFill>
                <a:latin typeface="Arial"/>
                <a:cs typeface="Arial"/>
              </a:rPr>
              <a:t>BENEFITS</a:t>
            </a:r>
            <a:endParaRPr sz="6600">
              <a:solidFill>
                <a:srgbClr val="E26E2A"/>
              </a:solidFill>
              <a:latin typeface="Arial"/>
              <a:cs typeface="Arial"/>
            </a:endParaRPr>
          </a:p>
        </p:txBody>
      </p:sp>
      <p:sp>
        <p:nvSpPr>
          <p:cNvPr id="11" name="object 5"/>
          <p:cNvSpPr txBox="1"/>
          <p:nvPr/>
        </p:nvSpPr>
        <p:spPr>
          <a:xfrm>
            <a:off x="5486400" y="4869891"/>
            <a:ext cx="1752600" cy="228268"/>
          </a:xfrm>
          <a:prstGeom prst="rect">
            <a:avLst/>
          </a:prstGeom>
        </p:spPr>
        <p:txBody>
          <a:bodyPr vert="horz" wrap="square" lIns="0" tIns="12700" rIns="0" bIns="0" rtlCol="0">
            <a:spAutoFit/>
          </a:bodyPr>
          <a:lstStyle/>
          <a:p>
            <a:pPr marL="12700" algn="ctr">
              <a:lnSpc>
                <a:spcPct val="100000"/>
              </a:lnSpc>
              <a:spcBef>
                <a:spcPts val="100"/>
              </a:spcBef>
            </a:pPr>
            <a:r>
              <a:rPr sz="1400" b="1" spc="-15">
                <a:solidFill>
                  <a:schemeClr val="tx1">
                    <a:lumMod val="65000"/>
                    <a:lumOff val="35000"/>
                  </a:schemeClr>
                </a:solidFill>
                <a:latin typeface="Arial"/>
                <a:cs typeface="Arial"/>
              </a:rPr>
              <a:t>Active</a:t>
            </a:r>
            <a:r>
              <a:rPr sz="1400" b="1" spc="-35">
                <a:solidFill>
                  <a:schemeClr val="tx1">
                    <a:lumMod val="65000"/>
                    <a:lumOff val="35000"/>
                  </a:schemeClr>
                </a:solidFill>
                <a:latin typeface="Arial"/>
                <a:cs typeface="Arial"/>
              </a:rPr>
              <a:t> </a:t>
            </a:r>
            <a:r>
              <a:rPr sz="1400" b="1" spc="-10">
                <a:solidFill>
                  <a:schemeClr val="tx1">
                    <a:lumMod val="65000"/>
                    <a:lumOff val="35000"/>
                  </a:schemeClr>
                </a:solidFill>
                <a:latin typeface="Arial"/>
                <a:cs typeface="Arial"/>
              </a:rPr>
              <a:t>Employees</a:t>
            </a:r>
            <a:endParaRPr sz="1400" b="1">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061796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914400"/>
            <a:ext cx="8415487" cy="6155531"/>
          </a:xfrm>
          <a:prstGeom prst="rect">
            <a:avLst/>
          </a:prstGeom>
        </p:spPr>
        <p:txBody>
          <a:bodyPr wrap="square">
            <a:spAutoFit/>
          </a:bodyPr>
          <a:lstStyle/>
          <a:p>
            <a:r>
              <a:rPr lang="en-US" b="1">
                <a:solidFill>
                  <a:srgbClr val="00B0F0"/>
                </a:solidFill>
              </a:rPr>
              <a:t>Save Money on Healthcare, Daycare, and Commuting</a:t>
            </a:r>
          </a:p>
          <a:p>
            <a:r>
              <a:rPr lang="en-US" b="1">
                <a:solidFill>
                  <a:srgbClr val="FDAC3D"/>
                </a:solidFill>
                <a:latin typeface="AflacTodaySB-LightItalic" panose="02000503020000020003" pitchFamily="2" charset="0"/>
              </a:rPr>
              <a:t>Financially prepare for current and future health needs</a:t>
            </a:r>
          </a:p>
          <a:p>
            <a:endParaRPr lang="en-US" sz="800" b="1">
              <a:latin typeface="Helvetica" panose="020B0604020202020204" pitchFamily="34" charset="0"/>
              <a:cs typeface="Helvetica" panose="020B0604020202020204" pitchFamily="34" charset="0"/>
            </a:endParaRPr>
          </a:p>
          <a:p>
            <a:r>
              <a:rPr lang="en-US">
                <a:solidFill>
                  <a:prstClr val="black"/>
                </a:solidFill>
                <a:latin typeface="Calibri" panose="020F0502020204030204"/>
              </a:rPr>
              <a:t>The amount you elect to set aside pre-tax for flexible spending will be divided over the number of paychecks you receive for the year.  </a:t>
            </a:r>
          </a:p>
          <a:p>
            <a:endParaRPr lang="en-US" sz="80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b="1">
                <a:solidFill>
                  <a:prstClr val="black"/>
                </a:solidFill>
                <a:latin typeface="Calibri" panose="020F0502020204030204"/>
              </a:rPr>
              <a:t>Healthcare FSA </a:t>
            </a:r>
            <a:r>
              <a:rPr lang="en-US" sz="1600">
                <a:solidFill>
                  <a:prstClr val="black"/>
                </a:solidFill>
                <a:latin typeface="Calibri" panose="020F0502020204030204"/>
              </a:rPr>
              <a:t>is used for certain qualified out-of-pocket expenses not covered by a health/dental/vision plan, such as:  office visit copays, out-of-pocket dental costs, orthodontia, vision and hearing expenses, or prescriptions.  $3,050 per year max ($5,000 per year married with separate account) </a:t>
            </a:r>
          </a:p>
          <a:p>
            <a:pPr marL="285750" indent="-285750">
              <a:buFont typeface="Arial" panose="020B0604020202020204" pitchFamily="34" charset="0"/>
              <a:buChar char="•"/>
            </a:pPr>
            <a:endParaRPr lang="en-US" sz="800">
              <a:solidFill>
                <a:prstClr val="black"/>
              </a:solidFill>
              <a:latin typeface="Calibri" panose="020F0502020204030204"/>
            </a:endParaRPr>
          </a:p>
          <a:p>
            <a:pPr marL="285750" indent="-285750">
              <a:buFont typeface="Arial" panose="020B0604020202020204" pitchFamily="34" charset="0"/>
              <a:buChar char="•"/>
            </a:pPr>
            <a:r>
              <a:rPr lang="en-US" sz="1600" b="1">
                <a:solidFill>
                  <a:prstClr val="black"/>
                </a:solidFill>
                <a:latin typeface="Calibri" panose="020F0502020204030204"/>
              </a:rPr>
              <a:t>Dependent Care FSA </a:t>
            </a:r>
            <a:r>
              <a:rPr lang="en-US" sz="1600">
                <a:solidFill>
                  <a:prstClr val="black"/>
                </a:solidFill>
                <a:latin typeface="Calibri" panose="020F0502020204030204"/>
              </a:rPr>
              <a:t>is used for expenses paid to care for qualified dependents that allow you to work, such as: daycare, nursery/preschool tuition, nannies, before and after school care, and day camps.  It can also be used to pay for elder care.  $5000 per year maximum.*</a:t>
            </a:r>
          </a:p>
          <a:p>
            <a:pPr marL="285750" indent="-285750">
              <a:buFont typeface="Arial" panose="020B0604020202020204" pitchFamily="34" charset="0"/>
              <a:buChar char="•"/>
            </a:pPr>
            <a:endParaRPr lang="en-US" sz="800">
              <a:solidFill>
                <a:prstClr val="black"/>
              </a:solidFill>
              <a:latin typeface="Calibri" panose="020F0502020204030204"/>
            </a:endParaRPr>
          </a:p>
          <a:p>
            <a:pPr marL="285750" indent="-285750">
              <a:buFont typeface="Arial" panose="020B0604020202020204" pitchFamily="34" charset="0"/>
              <a:buChar char="•"/>
            </a:pPr>
            <a:r>
              <a:rPr lang="en-US" sz="1600" b="1">
                <a:solidFill>
                  <a:prstClr val="black"/>
                </a:solidFill>
                <a:latin typeface="Calibri" panose="020F0502020204030204"/>
              </a:rPr>
              <a:t>Transit/Commuter FSA </a:t>
            </a:r>
            <a:r>
              <a:rPr lang="en-US" sz="1600">
                <a:solidFill>
                  <a:prstClr val="black"/>
                </a:solidFill>
                <a:latin typeface="Calibri" panose="020F0502020204030204"/>
              </a:rPr>
              <a:t>is used for expenses related to transportation that allows you to work, such as: MARTA, GRTA, Xpress, and van pools.  $270 per month maximum that does allow for rollover.  </a:t>
            </a:r>
            <a:r>
              <a:rPr lang="en-US" sz="1600" b="1">
                <a:solidFill>
                  <a:srgbClr val="FF0000"/>
                </a:solidFill>
                <a:latin typeface="Calibri" panose="020F0502020204030204"/>
              </a:rPr>
              <a:t>*cannot be used in conjunction with MARTA/GRTA benefit</a:t>
            </a:r>
          </a:p>
          <a:p>
            <a:pPr marL="285750" indent="-285750">
              <a:buFont typeface="Arial" panose="020B0604020202020204" pitchFamily="34" charset="0"/>
              <a:buChar char="•"/>
            </a:pPr>
            <a:endParaRPr lang="en-US" sz="800" b="1">
              <a:solidFill>
                <a:srgbClr val="FF0000"/>
              </a:solidFill>
              <a:latin typeface="Calibri" panose="020F0502020204030204"/>
            </a:endParaRPr>
          </a:p>
          <a:p>
            <a:pPr marL="285750" indent="-285750">
              <a:buFont typeface="Arial" panose="020B0604020202020204" pitchFamily="34" charset="0"/>
              <a:buChar char="•"/>
            </a:pPr>
            <a:r>
              <a:rPr lang="en-US" sz="1600" b="1">
                <a:solidFill>
                  <a:prstClr val="black"/>
                </a:solidFill>
                <a:latin typeface="Calibri" panose="020F0502020204030204"/>
              </a:rPr>
              <a:t>Parking FSA </a:t>
            </a:r>
            <a:r>
              <a:rPr lang="en-US" sz="1600">
                <a:solidFill>
                  <a:prstClr val="black"/>
                </a:solidFill>
                <a:latin typeface="Calibri" panose="020F0502020204030204"/>
              </a:rPr>
              <a:t>is used for expenses related to parking such as monthly parking lot fees.  $270 per month maximum that does allow for rollover. </a:t>
            </a:r>
          </a:p>
          <a:p>
            <a:pPr marL="742950" lvl="1" indent="-285750">
              <a:buFont typeface="Arial" panose="020B0604020202020204" pitchFamily="34" charset="0"/>
              <a:buChar char="•"/>
            </a:pPr>
            <a:endParaRPr lang="en-US" sz="1600">
              <a:solidFill>
                <a:prstClr val="black"/>
              </a:solidFill>
              <a:latin typeface="Calibri" panose="020F0502020204030204"/>
            </a:endParaRPr>
          </a:p>
          <a:p>
            <a:r>
              <a:rPr lang="en-US" sz="1600">
                <a:solidFill>
                  <a:prstClr val="black"/>
                </a:solidFill>
                <a:latin typeface="Calibri" panose="020F0502020204030204"/>
              </a:rPr>
              <a:t>	For more information on Flexible Spending plans you can go here:</a:t>
            </a:r>
            <a:r>
              <a:rPr lang="en-US" sz="1100">
                <a:solidFill>
                  <a:prstClr val="black"/>
                </a:solidFill>
                <a:latin typeface="Calibri" panose="020F0502020204030204"/>
              </a:rPr>
              <a:t>      </a:t>
            </a:r>
          </a:p>
          <a:p>
            <a:endParaRPr lang="en-US" sz="1100">
              <a:solidFill>
                <a:prstClr val="black"/>
              </a:solidFill>
              <a:latin typeface="Calibri" panose="020F0502020204030204"/>
            </a:endParaRPr>
          </a:p>
          <a:p>
            <a:pPr algn="ctr" fontAlgn="auto">
              <a:spcBef>
                <a:spcPts val="0"/>
              </a:spcBef>
              <a:spcAft>
                <a:spcPts val="0"/>
              </a:spcAft>
            </a:pPr>
            <a:r>
              <a:rPr lang="en-US" sz="1600">
                <a:solidFill>
                  <a:prstClr val="black"/>
                </a:solidFill>
                <a:latin typeface="Calibri" panose="020F0502020204030204"/>
              </a:rPr>
              <a:t>*https://</a:t>
            </a:r>
            <a:r>
              <a:rPr lang="en-US" sz="1600">
                <a:solidFill>
                  <a:prstClr val="black"/>
                </a:solidFill>
                <a:latin typeface="Calibri" panose="020F0502020204030204"/>
                <a:hlinkClick r:id="rId2"/>
              </a:rPr>
              <a:t>myameriflex.com/resources/guides/fsa-the-ultimate-guide</a:t>
            </a:r>
            <a:r>
              <a:rPr lang="en-US" sz="1600">
                <a:solidFill>
                  <a:prstClr val="black"/>
                </a:solidFill>
                <a:latin typeface="Calibri" panose="020F0502020204030204"/>
              </a:rPr>
              <a:t>/</a:t>
            </a:r>
          </a:p>
          <a:p>
            <a:pPr algn="r" fontAlgn="auto">
              <a:spcBef>
                <a:spcPts val="0"/>
              </a:spcBef>
              <a:spcAft>
                <a:spcPts val="0"/>
              </a:spcAft>
            </a:pPr>
            <a:endParaRPr lang="en-US">
              <a:solidFill>
                <a:prstClr val="black"/>
              </a:solidFill>
              <a:latin typeface="Calibri" panose="020F0502020204030204"/>
            </a:endParaRPr>
          </a:p>
        </p:txBody>
      </p:sp>
      <p:sp>
        <p:nvSpPr>
          <p:cNvPr id="7" name="Title 1"/>
          <p:cNvSpPr txBox="1">
            <a:spLocks/>
          </p:cNvSpPr>
          <p:nvPr/>
        </p:nvSpPr>
        <p:spPr>
          <a:xfrm>
            <a:off x="381000" y="238430"/>
            <a:ext cx="8415487" cy="609600"/>
          </a:xfrm>
          <a:prstGeom prst="rect">
            <a:avLst/>
          </a:prstGeom>
          <a:solidFill>
            <a:srgbClr val="003F5E"/>
          </a:solidFill>
        </p:spPr>
        <p:txBody>
          <a:bodyPr tIns="91440">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endParaRPr lang="en-US" sz="2800" b="1" kern="0">
              <a:solidFill>
                <a:prstClr val="white"/>
              </a:solidFill>
              <a:latin typeface="Century Gothic" pitchFamily="34" charset="0"/>
            </a:endParaRPr>
          </a:p>
          <a:p>
            <a:pPr fontAlgn="auto">
              <a:spcAft>
                <a:spcPts val="0"/>
              </a:spcAft>
            </a:pPr>
            <a:r>
              <a:rPr lang="en-US" b="1" kern="0">
                <a:solidFill>
                  <a:prstClr val="white"/>
                </a:solidFill>
                <a:latin typeface="Century Gothic" pitchFamily="34" charset="0"/>
              </a:rPr>
              <a:t>Flexible Spending </a:t>
            </a:r>
          </a:p>
          <a:p>
            <a:pPr fontAlgn="auto">
              <a:spcAft>
                <a:spcPts val="0"/>
              </a:spcAft>
            </a:pPr>
            <a:endParaRPr lang="en-US" sz="2800" b="1" kern="0">
              <a:solidFill>
                <a:prstClr val="white"/>
              </a:solidFill>
              <a:latin typeface="Century Gothic" pitchFamily="34" charset="0"/>
            </a:endParaRPr>
          </a:p>
          <a:p>
            <a:pPr fontAlgn="auto">
              <a:spcAft>
                <a:spcPts val="0"/>
              </a:spcAft>
            </a:pPr>
            <a:endParaRPr lang="en-US" sz="2800" b="1" kern="0">
              <a:solidFill>
                <a:prstClr val="white"/>
              </a:solidFill>
              <a:latin typeface="Century Gothic" pitchFamily="34" charset="0"/>
            </a:endParaRPr>
          </a:p>
        </p:txBody>
      </p:sp>
      <p:pic>
        <p:nvPicPr>
          <p:cNvPr id="3" name="Picture 2"/>
          <p:cNvPicPr>
            <a:picLocks noChangeAspect="1"/>
          </p:cNvPicPr>
          <p:nvPr/>
        </p:nvPicPr>
        <p:blipFill>
          <a:blip r:embed="rId3"/>
          <a:stretch>
            <a:fillRect/>
          </a:stretch>
        </p:blipFill>
        <p:spPr>
          <a:xfrm>
            <a:off x="5791200" y="265454"/>
            <a:ext cx="2895600" cy="555551"/>
          </a:xfrm>
          <a:prstGeom prst="rect">
            <a:avLst/>
          </a:prstGeom>
        </p:spPr>
      </p:pic>
    </p:spTree>
    <p:extLst>
      <p:ext uri="{BB962C8B-B14F-4D97-AF65-F5344CB8AC3E}">
        <p14:creationId xmlns:p14="http://schemas.microsoft.com/office/powerpoint/2010/main" val="1116334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376" y="1229979"/>
            <a:ext cx="8153400" cy="4822924"/>
          </a:xfrm>
        </p:spPr>
        <p:txBody>
          <a:bodyPr/>
          <a:lstStyle/>
          <a:p>
            <a:pPr marL="0" indent="0">
              <a:spcBef>
                <a:spcPts val="0"/>
              </a:spcBef>
              <a:spcAft>
                <a:spcPts val="0"/>
              </a:spcAft>
              <a:buNone/>
            </a:pPr>
            <a:r>
              <a:rPr lang="en-US" sz="2400" b="1">
                <a:solidFill>
                  <a:schemeClr val="accent6">
                    <a:lumMod val="75000"/>
                  </a:schemeClr>
                </a:solidFill>
                <a:latin typeface="Helvetica" panose="020B0604020202020204" pitchFamily="34" charset="0"/>
                <a:cs typeface="Helvetica" panose="020B0604020202020204" pitchFamily="34" charset="0"/>
              </a:rPr>
              <a:t>Group Critical Illness </a:t>
            </a:r>
          </a:p>
          <a:p>
            <a:pPr marL="0" indent="0">
              <a:spcBef>
                <a:spcPts val="0"/>
              </a:spcBef>
              <a:spcAft>
                <a:spcPts val="0"/>
              </a:spcAft>
              <a:buNone/>
            </a:pPr>
            <a:r>
              <a:rPr lang="en-US" sz="2000" b="1" kern="1200">
                <a:solidFill>
                  <a:schemeClr val="accent1">
                    <a:lumMod val="75000"/>
                    <a:lumOff val="25000"/>
                  </a:schemeClr>
                </a:solidFill>
                <a:latin typeface="Helvetica" panose="020B0604020202020204" pitchFamily="34" charset="0"/>
                <a:cs typeface="Helvetica" panose="020B0604020202020204" pitchFamily="34" charset="0"/>
              </a:rPr>
              <a:t>Surviving a critical illness is tough, </a:t>
            </a:r>
            <a:r>
              <a:rPr lang="en-US" sz="1400" kern="1200" cap="all">
                <a:solidFill>
                  <a:srgbClr val="5B9BD5"/>
                </a:solidFill>
                <a:latin typeface="Helvetica" panose="020B0604020202020204" pitchFamily="34" charset="0"/>
                <a:cs typeface="Helvetica" panose="020B0604020202020204" pitchFamily="34" charset="0"/>
              </a:rPr>
              <a:t>It’s tougher when the bills start to add up</a:t>
            </a:r>
          </a:p>
          <a:p>
            <a:pPr marL="396875" lvl="2" indent="0" algn="just">
              <a:spcBef>
                <a:spcPts val="0"/>
              </a:spcBef>
              <a:buNone/>
            </a:pPr>
            <a:endParaRPr lang="en-US" sz="800"/>
          </a:p>
          <a:p>
            <a:pPr marL="396875" lvl="2" indent="0">
              <a:spcBef>
                <a:spcPts val="0"/>
              </a:spcBef>
              <a:buNone/>
            </a:pPr>
            <a:r>
              <a:rPr lang="en-US" sz="1500">
                <a:solidFill>
                  <a:schemeClr val="tx1"/>
                </a:solidFill>
                <a:latin typeface="+mn-lt"/>
              </a:rPr>
              <a:t>An Aflac group critical illness insurance plan helps employees, and their covered dependents recuperate without worry over financial setbacks that can cause stress and slow recovery time.</a:t>
            </a:r>
          </a:p>
          <a:p>
            <a:pPr marL="682625" lvl="2" indent="-285750" algn="just">
              <a:spcBef>
                <a:spcPts val="0"/>
              </a:spcBef>
            </a:pPr>
            <a:endParaRPr lang="en-US" sz="1500">
              <a:solidFill>
                <a:schemeClr val="tx1"/>
              </a:solidFill>
              <a:latin typeface="+mn-lt"/>
            </a:endParaRPr>
          </a:p>
          <a:p>
            <a:pPr marL="682625" lvl="2" indent="-285750" algn="just">
              <a:spcBef>
                <a:spcPts val="0"/>
              </a:spcBef>
            </a:pPr>
            <a:r>
              <a:rPr lang="en-US" sz="1500">
                <a:solidFill>
                  <a:schemeClr val="tx1"/>
                </a:solidFill>
                <a:latin typeface="+mn-lt"/>
              </a:rPr>
              <a:t>The plan’s lump sum cash benefits can be used to help cover medical expenses (that major medical isn’t intended to cover), routine living expenses, as well as the hidden costs of illness—travel, lodging, and miscellaneous out-of-pocket expenses. Aflac group critical illness coverage can help alleviate financial stressors that can take away from a healthy recovery.</a:t>
            </a:r>
          </a:p>
          <a:p>
            <a:pPr marL="396875" lvl="2" indent="0">
              <a:spcBef>
                <a:spcPts val="0"/>
              </a:spcBef>
              <a:buNone/>
            </a:pPr>
            <a:endParaRPr lang="en-US" sz="1500" b="1">
              <a:latin typeface="+mn-lt"/>
            </a:endParaRPr>
          </a:p>
          <a:p>
            <a:pPr marL="396875" lvl="2" indent="0">
              <a:spcBef>
                <a:spcPts val="0"/>
              </a:spcBef>
              <a:buNone/>
            </a:pPr>
            <a:r>
              <a:rPr lang="en-US" sz="1500">
                <a:solidFill>
                  <a:srgbClr val="FF0000"/>
                </a:solidFill>
                <a:latin typeface="+mn-lt"/>
                <a:cs typeface="Helvetica" panose="020B0604020202020204" pitchFamily="34" charset="0"/>
              </a:rPr>
              <a:t>	Plan Bonuses:</a:t>
            </a:r>
            <a:endParaRPr lang="en-US" sz="1500">
              <a:solidFill>
                <a:schemeClr val="accent6">
                  <a:lumMod val="75000"/>
                </a:schemeClr>
              </a:solidFill>
              <a:latin typeface="+mn-lt"/>
              <a:cs typeface="Helvetica" panose="020B0604020202020204" pitchFamily="34" charset="0"/>
            </a:endParaRPr>
          </a:p>
          <a:p>
            <a:pPr lvl="2">
              <a:spcBef>
                <a:spcPts val="0"/>
              </a:spcBef>
              <a:buFont typeface="Wingdings" panose="05000000000000000000" pitchFamily="2" charset="2"/>
              <a:buChar char="Ø"/>
            </a:pPr>
            <a:r>
              <a:rPr lang="en-US" sz="1500">
                <a:latin typeface="+mn-lt"/>
                <a:cs typeface="Helvetica" panose="020B0604020202020204" pitchFamily="34" charset="0"/>
              </a:rPr>
              <a:t>Zero months separation between ANY additional occurrence</a:t>
            </a:r>
          </a:p>
          <a:p>
            <a:pPr lvl="2">
              <a:spcBef>
                <a:spcPts val="0"/>
              </a:spcBef>
              <a:buFont typeface="Wingdings" panose="05000000000000000000" pitchFamily="2" charset="2"/>
              <a:buChar char="Ø"/>
            </a:pPr>
            <a:r>
              <a:rPr lang="en-US" sz="1500">
                <a:latin typeface="+mn-lt"/>
                <a:cs typeface="Helvetica" panose="020B0604020202020204" pitchFamily="34" charset="0"/>
              </a:rPr>
              <a:t>No benefit maximums </a:t>
            </a:r>
          </a:p>
          <a:p>
            <a:pPr lvl="2">
              <a:spcBef>
                <a:spcPts val="0"/>
              </a:spcBef>
              <a:buFont typeface="Wingdings" panose="05000000000000000000" pitchFamily="2" charset="2"/>
              <a:buChar char="Ø"/>
            </a:pPr>
            <a:r>
              <a:rPr lang="en-US" sz="1500">
                <a:latin typeface="+mn-lt"/>
                <a:cs typeface="Helvetica" panose="020B0604020202020204" pitchFamily="34" charset="0"/>
              </a:rPr>
              <a:t>No additional cost for child coverage</a:t>
            </a:r>
          </a:p>
          <a:p>
            <a:pPr marL="0" indent="0">
              <a:spcBef>
                <a:spcPts val="0"/>
              </a:spcBef>
              <a:buNone/>
            </a:pPr>
            <a:endParaRPr lang="en-US" sz="1500" b="1">
              <a:latin typeface="+mn-lt"/>
              <a:cs typeface="Helvetica" panose="020B0604020202020204" pitchFamily="34" charset="0"/>
            </a:endParaRPr>
          </a:p>
          <a:p>
            <a:pPr marL="0" indent="0">
              <a:spcBef>
                <a:spcPts val="0"/>
              </a:spcBef>
              <a:buNone/>
            </a:pPr>
            <a:endParaRPr lang="en-US" sz="1500" b="1">
              <a:latin typeface="+mn-lt"/>
              <a:cs typeface="Helvetica" panose="020B0604020202020204" pitchFamily="34" charset="0"/>
            </a:endParaRPr>
          </a:p>
          <a:p>
            <a:pPr marL="0" indent="0" algn="ctr">
              <a:spcBef>
                <a:spcPts val="0"/>
              </a:spcBef>
              <a:buNone/>
            </a:pPr>
            <a:r>
              <a:rPr lang="en-US" sz="1500" b="1">
                <a:solidFill>
                  <a:schemeClr val="tx1"/>
                </a:solidFill>
                <a:latin typeface="+mn-lt"/>
              </a:rPr>
              <a:t>Even if you currently have coverage, you must actively re-enroll in the new plan.</a:t>
            </a:r>
          </a:p>
        </p:txBody>
      </p:sp>
      <p:sp>
        <p:nvSpPr>
          <p:cNvPr id="2" name="Title 1"/>
          <p:cNvSpPr>
            <a:spLocks noGrp="1"/>
          </p:cNvSpPr>
          <p:nvPr>
            <p:ph type="title"/>
          </p:nvPr>
        </p:nvSpPr>
        <p:spPr/>
        <p:txBody>
          <a:bodyPr/>
          <a:lstStyle/>
          <a:p>
            <a:r>
              <a:rPr lang="en-US"/>
              <a:t>Critical Illness</a:t>
            </a:r>
          </a:p>
        </p:txBody>
      </p:sp>
      <p:sp>
        <p:nvSpPr>
          <p:cNvPr id="4" name="AutoShape 2" descr="The Hartford"/>
          <p:cNvSpPr>
            <a:spLocks noChangeAspect="1" noChangeArrowheads="1"/>
          </p:cNvSpPr>
          <p:nvPr/>
        </p:nvSpPr>
        <p:spPr bwMode="auto">
          <a:xfrm>
            <a:off x="338287" y="92517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hartford insur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386962"/>
            <a:ext cx="1981200" cy="690616"/>
          </a:xfrm>
          <a:prstGeom prst="rect">
            <a:avLst/>
          </a:prstGeom>
        </p:spPr>
      </p:pic>
    </p:spTree>
    <p:extLst>
      <p:ext uri="{BB962C8B-B14F-4D97-AF65-F5344CB8AC3E}">
        <p14:creationId xmlns:p14="http://schemas.microsoft.com/office/powerpoint/2010/main" val="27808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914400"/>
            <a:ext cx="8415487" cy="6155531"/>
          </a:xfrm>
          <a:prstGeom prst="rect">
            <a:avLst/>
          </a:prstGeom>
        </p:spPr>
        <p:txBody>
          <a:bodyPr wrap="square">
            <a:spAutoFit/>
          </a:bodyPr>
          <a:lstStyle/>
          <a:p>
            <a:r>
              <a:rPr lang="en-US" b="1">
                <a:solidFill>
                  <a:srgbClr val="00B0F0"/>
                </a:solidFill>
              </a:rPr>
              <a:t>Save Money on Healthcare, Daycare, and Commuting</a:t>
            </a:r>
          </a:p>
          <a:p>
            <a:r>
              <a:rPr lang="en-US" b="1">
                <a:solidFill>
                  <a:srgbClr val="FDAC3D"/>
                </a:solidFill>
                <a:latin typeface="AflacTodaySB-LightItalic" panose="02000503020000020003" pitchFamily="2" charset="0"/>
              </a:rPr>
              <a:t>Financially prepare for current and future health needs</a:t>
            </a:r>
          </a:p>
          <a:p>
            <a:endParaRPr lang="en-US" sz="800" b="1">
              <a:latin typeface="Helvetica" panose="020B0604020202020204" pitchFamily="34" charset="0"/>
              <a:cs typeface="Helvetica" panose="020B0604020202020204" pitchFamily="34" charset="0"/>
            </a:endParaRPr>
          </a:p>
          <a:p>
            <a:r>
              <a:rPr lang="en-US">
                <a:solidFill>
                  <a:prstClr val="black"/>
                </a:solidFill>
                <a:latin typeface="Calibri" panose="020F0502020204030204"/>
              </a:rPr>
              <a:t>The amount you elect to set aside pre-tax for flexible spending will be divided over the number of paychecks you receive for the year.  </a:t>
            </a:r>
          </a:p>
          <a:p>
            <a:endParaRPr lang="en-US" sz="80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b="1">
                <a:solidFill>
                  <a:prstClr val="black"/>
                </a:solidFill>
                <a:latin typeface="Calibri" panose="020F0502020204030204"/>
              </a:rPr>
              <a:t>Healthcare FSA </a:t>
            </a:r>
            <a:r>
              <a:rPr lang="en-US" sz="1600">
                <a:solidFill>
                  <a:prstClr val="black"/>
                </a:solidFill>
                <a:latin typeface="Calibri" panose="020F0502020204030204"/>
              </a:rPr>
              <a:t>is used for certain qualified out-of-pocket expenses not covered by a health/dental/vision plan, such as:  office visit copays, out-of-pocket dental costs, orthodontia, vision and hearing expenses, or prescriptions.  $3,050 per year max ($5,000 per year married with separate account) </a:t>
            </a:r>
          </a:p>
          <a:p>
            <a:pPr marL="285750" indent="-285750">
              <a:buFont typeface="Arial" panose="020B0604020202020204" pitchFamily="34" charset="0"/>
              <a:buChar char="•"/>
            </a:pPr>
            <a:endParaRPr lang="en-US" sz="800">
              <a:solidFill>
                <a:prstClr val="black"/>
              </a:solidFill>
              <a:latin typeface="Calibri" panose="020F0502020204030204"/>
            </a:endParaRPr>
          </a:p>
          <a:p>
            <a:pPr marL="285750" indent="-285750">
              <a:buFont typeface="Arial" panose="020B0604020202020204" pitchFamily="34" charset="0"/>
              <a:buChar char="•"/>
            </a:pPr>
            <a:r>
              <a:rPr lang="en-US" sz="1600" b="1">
                <a:solidFill>
                  <a:prstClr val="black"/>
                </a:solidFill>
                <a:latin typeface="Calibri" panose="020F0502020204030204"/>
              </a:rPr>
              <a:t>Dependent Care FSA </a:t>
            </a:r>
            <a:r>
              <a:rPr lang="en-US" sz="1600">
                <a:solidFill>
                  <a:prstClr val="black"/>
                </a:solidFill>
                <a:latin typeface="Calibri" panose="020F0502020204030204"/>
              </a:rPr>
              <a:t>is used for expenses paid to care for qualified dependents that allow you to work, such as: daycare, nursery/preschool tuition, nannies, before and after school care, and day camps.  It can also be used to pay for elder care.  $5000 per year maximum.*</a:t>
            </a:r>
          </a:p>
          <a:p>
            <a:pPr marL="285750" indent="-285750">
              <a:buFont typeface="Arial" panose="020B0604020202020204" pitchFamily="34" charset="0"/>
              <a:buChar char="•"/>
            </a:pPr>
            <a:endParaRPr lang="en-US" sz="800">
              <a:solidFill>
                <a:prstClr val="black"/>
              </a:solidFill>
              <a:latin typeface="Calibri" panose="020F0502020204030204"/>
            </a:endParaRPr>
          </a:p>
          <a:p>
            <a:pPr marL="285750" indent="-285750">
              <a:buFont typeface="Arial" panose="020B0604020202020204" pitchFamily="34" charset="0"/>
              <a:buChar char="•"/>
            </a:pPr>
            <a:r>
              <a:rPr lang="en-US" sz="1600" b="1">
                <a:solidFill>
                  <a:prstClr val="black"/>
                </a:solidFill>
                <a:latin typeface="Calibri" panose="020F0502020204030204"/>
              </a:rPr>
              <a:t>Transit/Commuter FSA </a:t>
            </a:r>
            <a:r>
              <a:rPr lang="en-US" sz="1600">
                <a:solidFill>
                  <a:prstClr val="black"/>
                </a:solidFill>
                <a:latin typeface="Calibri" panose="020F0502020204030204"/>
              </a:rPr>
              <a:t>is used for expenses related to transportation that allows you to work, such as: MARTA, GRTA, Xpress, and van pools.  $270 per month maximum that does allow for rollover.  </a:t>
            </a:r>
            <a:r>
              <a:rPr lang="en-US" sz="1600" b="1">
                <a:solidFill>
                  <a:srgbClr val="FF0000"/>
                </a:solidFill>
                <a:latin typeface="Calibri" panose="020F0502020204030204"/>
              </a:rPr>
              <a:t>*cannot be used in conjunction with MARTA/GRTA benefit</a:t>
            </a:r>
          </a:p>
          <a:p>
            <a:pPr marL="285750" indent="-285750">
              <a:buFont typeface="Arial" panose="020B0604020202020204" pitchFamily="34" charset="0"/>
              <a:buChar char="•"/>
            </a:pPr>
            <a:endParaRPr lang="en-US" sz="800" b="1">
              <a:solidFill>
                <a:srgbClr val="FF0000"/>
              </a:solidFill>
              <a:latin typeface="Calibri" panose="020F0502020204030204"/>
            </a:endParaRPr>
          </a:p>
          <a:p>
            <a:pPr marL="285750" indent="-285750">
              <a:buFont typeface="Arial" panose="020B0604020202020204" pitchFamily="34" charset="0"/>
              <a:buChar char="•"/>
            </a:pPr>
            <a:r>
              <a:rPr lang="en-US" sz="1600" b="1">
                <a:solidFill>
                  <a:prstClr val="black"/>
                </a:solidFill>
                <a:latin typeface="Calibri" panose="020F0502020204030204"/>
              </a:rPr>
              <a:t>Parking FSA </a:t>
            </a:r>
            <a:r>
              <a:rPr lang="en-US" sz="1600">
                <a:solidFill>
                  <a:prstClr val="black"/>
                </a:solidFill>
                <a:latin typeface="Calibri" panose="020F0502020204030204"/>
              </a:rPr>
              <a:t>is used for expenses related to parking such as monthly parking lot fees.  $270 per month maximum that does allow for rollover. </a:t>
            </a:r>
          </a:p>
          <a:p>
            <a:pPr marL="742950" lvl="1" indent="-285750">
              <a:buFont typeface="Arial" panose="020B0604020202020204" pitchFamily="34" charset="0"/>
              <a:buChar char="•"/>
            </a:pPr>
            <a:endParaRPr lang="en-US" sz="1600">
              <a:solidFill>
                <a:prstClr val="black"/>
              </a:solidFill>
              <a:latin typeface="Calibri" panose="020F0502020204030204"/>
            </a:endParaRPr>
          </a:p>
          <a:p>
            <a:r>
              <a:rPr lang="en-US" sz="1600">
                <a:solidFill>
                  <a:prstClr val="black"/>
                </a:solidFill>
                <a:latin typeface="Calibri" panose="020F0502020204030204"/>
              </a:rPr>
              <a:t>	For more information on Flexible Spending plans you can go here:</a:t>
            </a:r>
            <a:r>
              <a:rPr lang="en-US" sz="1100">
                <a:solidFill>
                  <a:prstClr val="black"/>
                </a:solidFill>
                <a:latin typeface="Calibri" panose="020F0502020204030204"/>
              </a:rPr>
              <a:t>      </a:t>
            </a:r>
          </a:p>
          <a:p>
            <a:endParaRPr lang="en-US" sz="1100">
              <a:solidFill>
                <a:prstClr val="black"/>
              </a:solidFill>
              <a:latin typeface="Calibri" panose="020F0502020204030204"/>
            </a:endParaRPr>
          </a:p>
          <a:p>
            <a:pPr algn="ctr" fontAlgn="auto">
              <a:spcBef>
                <a:spcPts val="0"/>
              </a:spcBef>
              <a:spcAft>
                <a:spcPts val="0"/>
              </a:spcAft>
            </a:pPr>
            <a:r>
              <a:rPr lang="en-US" sz="1600">
                <a:solidFill>
                  <a:prstClr val="black"/>
                </a:solidFill>
                <a:latin typeface="Calibri" panose="020F0502020204030204"/>
              </a:rPr>
              <a:t>*https://</a:t>
            </a:r>
            <a:r>
              <a:rPr lang="en-US" sz="1600">
                <a:solidFill>
                  <a:prstClr val="black"/>
                </a:solidFill>
                <a:latin typeface="Calibri" panose="020F0502020204030204"/>
                <a:hlinkClick r:id="rId2"/>
              </a:rPr>
              <a:t>myameriflex.com/resources/guides/fsa-the-ultimate-guide</a:t>
            </a:r>
            <a:r>
              <a:rPr lang="en-US" sz="1600">
                <a:solidFill>
                  <a:prstClr val="black"/>
                </a:solidFill>
                <a:latin typeface="Calibri" panose="020F0502020204030204"/>
              </a:rPr>
              <a:t>/</a:t>
            </a:r>
          </a:p>
          <a:p>
            <a:pPr algn="r" fontAlgn="auto">
              <a:spcBef>
                <a:spcPts val="0"/>
              </a:spcBef>
              <a:spcAft>
                <a:spcPts val="0"/>
              </a:spcAft>
            </a:pPr>
            <a:endParaRPr lang="en-US">
              <a:solidFill>
                <a:prstClr val="black"/>
              </a:solidFill>
              <a:latin typeface="Calibri" panose="020F0502020204030204"/>
            </a:endParaRPr>
          </a:p>
        </p:txBody>
      </p:sp>
      <p:sp>
        <p:nvSpPr>
          <p:cNvPr id="7" name="Title 1"/>
          <p:cNvSpPr txBox="1">
            <a:spLocks/>
          </p:cNvSpPr>
          <p:nvPr/>
        </p:nvSpPr>
        <p:spPr>
          <a:xfrm>
            <a:off x="381000" y="238430"/>
            <a:ext cx="8415487" cy="609600"/>
          </a:xfrm>
          <a:prstGeom prst="rect">
            <a:avLst/>
          </a:prstGeom>
          <a:solidFill>
            <a:srgbClr val="003F5E"/>
          </a:solidFill>
        </p:spPr>
        <p:txBody>
          <a:bodyPr tIns="91440">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endParaRPr lang="en-US" sz="2800" b="1" kern="0">
              <a:solidFill>
                <a:prstClr val="white"/>
              </a:solidFill>
              <a:latin typeface="Century Gothic" pitchFamily="34" charset="0"/>
            </a:endParaRPr>
          </a:p>
          <a:p>
            <a:pPr fontAlgn="auto">
              <a:spcAft>
                <a:spcPts val="0"/>
              </a:spcAft>
            </a:pPr>
            <a:r>
              <a:rPr lang="en-US" b="1" kern="0">
                <a:solidFill>
                  <a:prstClr val="white"/>
                </a:solidFill>
                <a:latin typeface="Century Gothic" pitchFamily="34" charset="0"/>
              </a:rPr>
              <a:t>Flexible Spending </a:t>
            </a:r>
          </a:p>
          <a:p>
            <a:pPr fontAlgn="auto">
              <a:spcAft>
                <a:spcPts val="0"/>
              </a:spcAft>
            </a:pPr>
            <a:endParaRPr lang="en-US" sz="2800" b="1" kern="0">
              <a:solidFill>
                <a:prstClr val="white"/>
              </a:solidFill>
              <a:latin typeface="Century Gothic" pitchFamily="34" charset="0"/>
            </a:endParaRPr>
          </a:p>
          <a:p>
            <a:pPr fontAlgn="auto">
              <a:spcAft>
                <a:spcPts val="0"/>
              </a:spcAft>
            </a:pPr>
            <a:endParaRPr lang="en-US" sz="2800" b="1" kern="0">
              <a:solidFill>
                <a:prstClr val="white"/>
              </a:solidFill>
              <a:latin typeface="Century Gothic" pitchFamily="34" charset="0"/>
            </a:endParaRPr>
          </a:p>
        </p:txBody>
      </p:sp>
      <p:pic>
        <p:nvPicPr>
          <p:cNvPr id="3" name="Picture 2"/>
          <p:cNvPicPr>
            <a:picLocks noChangeAspect="1"/>
          </p:cNvPicPr>
          <p:nvPr/>
        </p:nvPicPr>
        <p:blipFill>
          <a:blip r:embed="rId3"/>
          <a:stretch>
            <a:fillRect/>
          </a:stretch>
        </p:blipFill>
        <p:spPr>
          <a:xfrm>
            <a:off x="5791200" y="265454"/>
            <a:ext cx="2895600" cy="555551"/>
          </a:xfrm>
          <a:prstGeom prst="rect">
            <a:avLst/>
          </a:prstGeom>
        </p:spPr>
      </p:pic>
    </p:spTree>
    <p:extLst>
      <p:ext uri="{BB962C8B-B14F-4D97-AF65-F5344CB8AC3E}">
        <p14:creationId xmlns:p14="http://schemas.microsoft.com/office/powerpoint/2010/main" val="3735624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376" y="1229979"/>
            <a:ext cx="8153400" cy="4822924"/>
          </a:xfrm>
        </p:spPr>
        <p:txBody>
          <a:bodyPr/>
          <a:lstStyle/>
          <a:p>
            <a:pPr marL="0" indent="0">
              <a:spcBef>
                <a:spcPts val="0"/>
              </a:spcBef>
              <a:spcAft>
                <a:spcPts val="0"/>
              </a:spcAft>
              <a:buNone/>
            </a:pPr>
            <a:r>
              <a:rPr lang="en-US" sz="2400" b="1">
                <a:solidFill>
                  <a:schemeClr val="accent6">
                    <a:lumMod val="75000"/>
                  </a:schemeClr>
                </a:solidFill>
                <a:latin typeface="Helvetica" panose="020B0604020202020204" pitchFamily="34" charset="0"/>
                <a:cs typeface="Helvetica" panose="020B0604020202020204" pitchFamily="34" charset="0"/>
              </a:rPr>
              <a:t>Group Critical Illness </a:t>
            </a:r>
          </a:p>
          <a:p>
            <a:pPr marL="0" indent="0">
              <a:spcBef>
                <a:spcPts val="0"/>
              </a:spcBef>
              <a:spcAft>
                <a:spcPts val="0"/>
              </a:spcAft>
              <a:buNone/>
            </a:pPr>
            <a:r>
              <a:rPr lang="en-US" sz="2000" b="1" kern="1200">
                <a:solidFill>
                  <a:schemeClr val="accent1">
                    <a:lumMod val="75000"/>
                    <a:lumOff val="25000"/>
                  </a:schemeClr>
                </a:solidFill>
                <a:latin typeface="Helvetica" panose="020B0604020202020204" pitchFamily="34" charset="0"/>
                <a:cs typeface="Helvetica" panose="020B0604020202020204" pitchFamily="34" charset="0"/>
              </a:rPr>
              <a:t>Surviving a critical illness is tough, </a:t>
            </a:r>
            <a:r>
              <a:rPr lang="en-US" sz="1400" kern="1200" cap="all">
                <a:solidFill>
                  <a:srgbClr val="5B9BD5"/>
                </a:solidFill>
                <a:latin typeface="Helvetica" panose="020B0604020202020204" pitchFamily="34" charset="0"/>
                <a:cs typeface="Helvetica" panose="020B0604020202020204" pitchFamily="34" charset="0"/>
              </a:rPr>
              <a:t>It’s tougher when the bills start to add up</a:t>
            </a:r>
          </a:p>
          <a:p>
            <a:pPr marL="396875" lvl="2" indent="0" algn="just">
              <a:spcBef>
                <a:spcPts val="0"/>
              </a:spcBef>
              <a:buNone/>
            </a:pPr>
            <a:endParaRPr lang="en-US" sz="800"/>
          </a:p>
          <a:p>
            <a:pPr marL="396875" lvl="2" indent="0">
              <a:spcBef>
                <a:spcPts val="0"/>
              </a:spcBef>
              <a:buNone/>
            </a:pPr>
            <a:r>
              <a:rPr lang="en-US" sz="1500">
                <a:solidFill>
                  <a:schemeClr val="tx1"/>
                </a:solidFill>
                <a:latin typeface="+mn-lt"/>
              </a:rPr>
              <a:t>An Aflac group critical illness insurance plan helps employees, and their covered dependents recuperate without worry over financial setbacks that can cause stress and slow recovery time.</a:t>
            </a:r>
          </a:p>
          <a:p>
            <a:pPr marL="682625" lvl="2" indent="-285750" algn="just">
              <a:spcBef>
                <a:spcPts val="0"/>
              </a:spcBef>
            </a:pPr>
            <a:endParaRPr lang="en-US" sz="1500">
              <a:solidFill>
                <a:schemeClr val="tx1"/>
              </a:solidFill>
              <a:latin typeface="+mn-lt"/>
            </a:endParaRPr>
          </a:p>
          <a:p>
            <a:pPr marL="682625" lvl="2" indent="-285750" algn="just">
              <a:spcBef>
                <a:spcPts val="0"/>
              </a:spcBef>
            </a:pPr>
            <a:r>
              <a:rPr lang="en-US" sz="1500">
                <a:solidFill>
                  <a:schemeClr val="tx1"/>
                </a:solidFill>
                <a:latin typeface="+mn-lt"/>
              </a:rPr>
              <a:t>The plan’s lump sum cash benefits can be used to help cover medical expenses (that major medical isn’t intended to cover), routine living expenses, as well as the hidden costs of illness—travel, lodging, and miscellaneous out-of-pocket expenses. Aflac group critical illness coverage can help alleviate financial stressors that can take away from a healthy recovery.</a:t>
            </a:r>
          </a:p>
          <a:p>
            <a:pPr marL="396875" lvl="2" indent="0">
              <a:spcBef>
                <a:spcPts val="0"/>
              </a:spcBef>
              <a:buNone/>
            </a:pPr>
            <a:endParaRPr lang="en-US" sz="1500" b="1">
              <a:latin typeface="+mn-lt"/>
            </a:endParaRPr>
          </a:p>
          <a:p>
            <a:pPr marL="396875" lvl="2" indent="0">
              <a:spcBef>
                <a:spcPts val="0"/>
              </a:spcBef>
              <a:buNone/>
            </a:pPr>
            <a:r>
              <a:rPr lang="en-US" sz="1500">
                <a:solidFill>
                  <a:srgbClr val="FF0000"/>
                </a:solidFill>
                <a:latin typeface="+mn-lt"/>
                <a:cs typeface="Helvetica" panose="020B0604020202020204" pitchFamily="34" charset="0"/>
              </a:rPr>
              <a:t>	Plan Bonuses:</a:t>
            </a:r>
            <a:endParaRPr lang="en-US" sz="1500">
              <a:solidFill>
                <a:schemeClr val="accent6">
                  <a:lumMod val="75000"/>
                </a:schemeClr>
              </a:solidFill>
              <a:latin typeface="+mn-lt"/>
              <a:cs typeface="Helvetica" panose="020B0604020202020204" pitchFamily="34" charset="0"/>
            </a:endParaRPr>
          </a:p>
          <a:p>
            <a:pPr lvl="2">
              <a:spcBef>
                <a:spcPts val="0"/>
              </a:spcBef>
              <a:buFont typeface="Wingdings" panose="05000000000000000000" pitchFamily="2" charset="2"/>
              <a:buChar char="Ø"/>
            </a:pPr>
            <a:r>
              <a:rPr lang="en-US" sz="1500">
                <a:latin typeface="+mn-lt"/>
                <a:cs typeface="Helvetica" panose="020B0604020202020204" pitchFamily="34" charset="0"/>
              </a:rPr>
              <a:t>Zero months separation between ANY additional occurrence</a:t>
            </a:r>
          </a:p>
          <a:p>
            <a:pPr lvl="2">
              <a:spcBef>
                <a:spcPts val="0"/>
              </a:spcBef>
              <a:buFont typeface="Wingdings" panose="05000000000000000000" pitchFamily="2" charset="2"/>
              <a:buChar char="Ø"/>
            </a:pPr>
            <a:r>
              <a:rPr lang="en-US" sz="1500">
                <a:latin typeface="+mn-lt"/>
                <a:cs typeface="Helvetica" panose="020B0604020202020204" pitchFamily="34" charset="0"/>
              </a:rPr>
              <a:t>No benefit maximums </a:t>
            </a:r>
          </a:p>
          <a:p>
            <a:pPr lvl="2">
              <a:spcBef>
                <a:spcPts val="0"/>
              </a:spcBef>
              <a:buFont typeface="Wingdings" panose="05000000000000000000" pitchFamily="2" charset="2"/>
              <a:buChar char="Ø"/>
            </a:pPr>
            <a:r>
              <a:rPr lang="en-US" sz="1500">
                <a:latin typeface="+mn-lt"/>
                <a:cs typeface="Helvetica" panose="020B0604020202020204" pitchFamily="34" charset="0"/>
              </a:rPr>
              <a:t>No additional cost for child coverage</a:t>
            </a:r>
          </a:p>
          <a:p>
            <a:pPr marL="0" indent="0">
              <a:spcBef>
                <a:spcPts val="0"/>
              </a:spcBef>
              <a:buNone/>
            </a:pPr>
            <a:endParaRPr lang="en-US" sz="1500" b="1">
              <a:latin typeface="+mn-lt"/>
              <a:cs typeface="Helvetica" panose="020B0604020202020204" pitchFamily="34" charset="0"/>
            </a:endParaRPr>
          </a:p>
          <a:p>
            <a:pPr marL="0" indent="0">
              <a:spcBef>
                <a:spcPts val="0"/>
              </a:spcBef>
              <a:buNone/>
            </a:pPr>
            <a:endParaRPr lang="en-US" sz="1500" b="1">
              <a:latin typeface="+mn-lt"/>
              <a:cs typeface="Helvetica" panose="020B0604020202020204" pitchFamily="34" charset="0"/>
            </a:endParaRPr>
          </a:p>
          <a:p>
            <a:pPr marL="0" indent="0" algn="ctr">
              <a:spcBef>
                <a:spcPts val="0"/>
              </a:spcBef>
              <a:buNone/>
            </a:pPr>
            <a:r>
              <a:rPr lang="en-US" sz="1500" b="1">
                <a:solidFill>
                  <a:schemeClr val="tx1"/>
                </a:solidFill>
                <a:latin typeface="+mn-lt"/>
              </a:rPr>
              <a:t>Even if you currently have coverage, you must actively re-enroll in the new plan.</a:t>
            </a:r>
          </a:p>
        </p:txBody>
      </p:sp>
      <p:sp>
        <p:nvSpPr>
          <p:cNvPr id="2" name="Title 1"/>
          <p:cNvSpPr>
            <a:spLocks noGrp="1"/>
          </p:cNvSpPr>
          <p:nvPr>
            <p:ph type="title"/>
          </p:nvPr>
        </p:nvSpPr>
        <p:spPr/>
        <p:txBody>
          <a:bodyPr/>
          <a:lstStyle/>
          <a:p>
            <a:r>
              <a:rPr lang="en-US"/>
              <a:t>Critical Illness</a:t>
            </a:r>
          </a:p>
        </p:txBody>
      </p:sp>
      <p:sp>
        <p:nvSpPr>
          <p:cNvPr id="4" name="AutoShape 2" descr="The Hartford"/>
          <p:cNvSpPr>
            <a:spLocks noChangeAspect="1" noChangeArrowheads="1"/>
          </p:cNvSpPr>
          <p:nvPr/>
        </p:nvSpPr>
        <p:spPr bwMode="auto">
          <a:xfrm>
            <a:off x="338287" y="92517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hartford insur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386962"/>
            <a:ext cx="1981200" cy="690616"/>
          </a:xfrm>
          <a:prstGeom prst="rect">
            <a:avLst/>
          </a:prstGeom>
        </p:spPr>
      </p:pic>
    </p:spTree>
    <p:extLst>
      <p:ext uri="{BB962C8B-B14F-4D97-AF65-F5344CB8AC3E}">
        <p14:creationId xmlns:p14="http://schemas.microsoft.com/office/powerpoint/2010/main" val="40876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Online enrollment through ESS is required.</a:t>
            </a:r>
          </a:p>
          <a:p>
            <a:pPr marL="0" indent="0">
              <a:buNone/>
            </a:pPr>
            <a:endParaRPr lang="en-US" b="1"/>
          </a:p>
          <a:p>
            <a:r>
              <a:rPr lang="en-US"/>
              <a:t>You must know your 10-digit Employee ID number to access ESS. </a:t>
            </a:r>
          </a:p>
          <a:p>
            <a:pPr lvl="1"/>
            <a:r>
              <a:rPr lang="en-US"/>
              <a:t>You can also request your Employee ID number from your Department HR Liaison. </a:t>
            </a:r>
          </a:p>
          <a:p>
            <a:pPr marL="457200" lvl="1" indent="0">
              <a:buNone/>
            </a:pPr>
            <a:endParaRPr lang="en-US"/>
          </a:p>
          <a:p>
            <a:pPr lvl="1"/>
            <a:r>
              <a:rPr lang="en-US"/>
              <a:t>For assistance with password reset, contact the Information Technology Department Help Desk at </a:t>
            </a:r>
            <a:r>
              <a:rPr lang="en-US" b="1"/>
              <a:t>404-612-7334</a:t>
            </a:r>
            <a:r>
              <a:rPr lang="en-US"/>
              <a:t> or email </a:t>
            </a:r>
            <a:r>
              <a:rPr lang="en-US" b="1"/>
              <a:t>technical.support@fultoncountyga.gov</a:t>
            </a:r>
            <a:r>
              <a:rPr lang="en-US"/>
              <a:t>.</a:t>
            </a:r>
            <a:endParaRPr lang="en-US" b="1"/>
          </a:p>
        </p:txBody>
      </p:sp>
      <p:sp>
        <p:nvSpPr>
          <p:cNvPr id="3" name="Title 2"/>
          <p:cNvSpPr>
            <a:spLocks noGrp="1"/>
          </p:cNvSpPr>
          <p:nvPr>
            <p:ph type="title"/>
          </p:nvPr>
        </p:nvSpPr>
        <p:spPr/>
        <p:txBody>
          <a:bodyPr/>
          <a:lstStyle/>
          <a:p>
            <a:r>
              <a:rPr lang="en-US"/>
              <a:t>Employee Self Service (ESS) Enrollment</a:t>
            </a:r>
          </a:p>
        </p:txBody>
      </p:sp>
      <p:sp>
        <p:nvSpPr>
          <p:cNvPr id="4" name="Rectangle 3"/>
          <p:cNvSpPr/>
          <p:nvPr/>
        </p:nvSpPr>
        <p:spPr>
          <a:xfrm>
            <a:off x="1295400" y="4800600"/>
            <a:ext cx="5567213"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solidFill>
                  <a:schemeClr val="bg1"/>
                </a:solidFill>
                <a:latin typeface="+mn-lt"/>
              </a:rPr>
              <a:t>Log in to ESS today!</a:t>
            </a:r>
            <a:br>
              <a:rPr lang="en-US">
                <a:solidFill>
                  <a:schemeClr val="bg1"/>
                </a:solidFill>
                <a:latin typeface="+mn-lt"/>
              </a:rPr>
            </a:br>
            <a:r>
              <a:rPr lang="en-US" b="1" err="1">
                <a:solidFill>
                  <a:schemeClr val="bg1"/>
                </a:solidFill>
                <a:latin typeface="+mn-lt"/>
              </a:rPr>
              <a:t>bit.ly</a:t>
            </a:r>
            <a:r>
              <a:rPr lang="en-US" b="1">
                <a:solidFill>
                  <a:schemeClr val="bg1"/>
                </a:solidFill>
                <a:latin typeface="+mn-lt"/>
              </a:rPr>
              <a:t>/34mcmev</a:t>
            </a:r>
          </a:p>
        </p:txBody>
      </p:sp>
    </p:spTree>
    <p:extLst>
      <p:ext uri="{BB962C8B-B14F-4D97-AF65-F5344CB8AC3E}">
        <p14:creationId xmlns:p14="http://schemas.microsoft.com/office/powerpoint/2010/main" val="2499463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63" y="1111052"/>
            <a:ext cx="8206223" cy="5061148"/>
          </a:xfrm>
        </p:spPr>
        <p:txBody>
          <a:bodyPr/>
          <a:lstStyle/>
          <a:p>
            <a:pPr marL="0" indent="0">
              <a:buNone/>
            </a:pPr>
            <a:r>
              <a:rPr lang="en-US" sz="2400" b="1">
                <a:solidFill>
                  <a:schemeClr val="accent6">
                    <a:lumMod val="75000"/>
                  </a:schemeClr>
                </a:solidFill>
                <a:latin typeface="Helvetica" panose="020B0604020202020204" pitchFamily="34" charset="0"/>
                <a:cs typeface="Helvetica" panose="020B0604020202020204" pitchFamily="34" charset="0"/>
              </a:rPr>
              <a:t>Group Hospital </a:t>
            </a:r>
            <a:r>
              <a:rPr lang="en-US" sz="2400" b="1">
                <a:solidFill>
                  <a:srgbClr val="FDAC3D"/>
                </a:solidFill>
                <a:latin typeface="Helvetica" panose="020B0604020202020204" pitchFamily="34" charset="0"/>
                <a:cs typeface="Helvetica" panose="020B0604020202020204" pitchFamily="34" charset="0"/>
              </a:rPr>
              <a:t>Indemnity</a:t>
            </a:r>
          </a:p>
          <a:p>
            <a:pPr marL="0" indent="0">
              <a:buNone/>
            </a:pPr>
            <a:r>
              <a:rPr lang="en-US" sz="2000" b="1">
                <a:solidFill>
                  <a:schemeClr val="accent1">
                    <a:lumMod val="75000"/>
                    <a:lumOff val="25000"/>
                  </a:schemeClr>
                </a:solidFill>
                <a:latin typeface="Helvetica" panose="020B0604020202020204" pitchFamily="34" charset="0"/>
                <a:cs typeface="Helvetica" panose="020B0604020202020204" pitchFamily="34" charset="0"/>
              </a:rPr>
              <a:t>Powerful Protection</a:t>
            </a:r>
            <a:r>
              <a:rPr lang="en-US" sz="2400" b="1">
                <a:solidFill>
                  <a:schemeClr val="accent1">
                    <a:lumMod val="75000"/>
                    <a:lumOff val="25000"/>
                  </a:schemeClr>
                </a:solidFill>
                <a:latin typeface="Helvetica" panose="020B0604020202020204" pitchFamily="34" charset="0"/>
                <a:cs typeface="Helvetica" panose="020B0604020202020204" pitchFamily="34" charset="0"/>
              </a:rPr>
              <a:t>, </a:t>
            </a:r>
            <a:r>
              <a:rPr lang="en-US" sz="1400" cap="all">
                <a:solidFill>
                  <a:schemeClr val="accent1">
                    <a:lumMod val="75000"/>
                    <a:lumOff val="25000"/>
                  </a:schemeClr>
                </a:solidFill>
                <a:latin typeface="Helvetica" panose="020B0604020202020204" pitchFamily="34" charset="0"/>
                <a:cs typeface="Helvetica" panose="020B0604020202020204" pitchFamily="34" charset="0"/>
              </a:rPr>
              <a:t>Because medical and other bills won’t be patient</a:t>
            </a:r>
          </a:p>
          <a:p>
            <a:pPr marL="0" indent="0">
              <a:buNone/>
            </a:pPr>
            <a:endParaRPr lang="en-US" sz="800">
              <a:solidFill>
                <a:schemeClr val="accent1">
                  <a:lumMod val="75000"/>
                  <a:lumOff val="25000"/>
                </a:schemeClr>
              </a:solidFill>
            </a:endParaRPr>
          </a:p>
          <a:p>
            <a:pPr marL="682625" lvl="2" indent="-285750"/>
            <a:r>
              <a:rPr lang="en-US" sz="1800">
                <a:solidFill>
                  <a:schemeClr val="tx1"/>
                </a:solidFill>
                <a:latin typeface="Helvetica" panose="020B0604020202020204" pitchFamily="34" charset="0"/>
                <a:cs typeface="Helvetica" panose="020B0604020202020204" pitchFamily="34" charset="0"/>
              </a:rPr>
              <a:t>A sudden hospitalization might stop employees in their tracks, but bills - mortgages, utilities, groceries and out-of-pocket costs, will keep on coming. Aflac’s Group Hospital Indemnity helps employees handle the extra costs of a covered hospital stay.</a:t>
            </a:r>
          </a:p>
          <a:p>
            <a:pPr marL="682625" lvl="2" indent="-285750"/>
            <a:r>
              <a:rPr lang="en-US" sz="1800">
                <a:solidFill>
                  <a:schemeClr val="tx1"/>
                </a:solidFill>
                <a:latin typeface="Helvetica" panose="020B0604020202020204" pitchFamily="34" charset="0"/>
                <a:cs typeface="Helvetica" panose="020B0604020202020204" pitchFamily="34" charset="0"/>
              </a:rPr>
              <a:t>Our hospital indemnity coverage will complement any major medical coverage, from routine care to catastrophic illnesses and accidents. </a:t>
            </a:r>
          </a:p>
          <a:p>
            <a:pPr marL="1139825" lvl="3" indent="-285750">
              <a:spcBef>
                <a:spcPts val="0"/>
              </a:spcBef>
            </a:pPr>
            <a:endParaRPr lang="en-US">
              <a:latin typeface="Helvetica" panose="020B0604020202020204" pitchFamily="34" charset="0"/>
              <a:cs typeface="Helvetica" panose="020B0604020202020204" pitchFamily="34" charset="0"/>
            </a:endParaRPr>
          </a:p>
          <a:p>
            <a:pPr marL="1139825" lvl="3" indent="-285750">
              <a:spcBef>
                <a:spcPts val="0"/>
              </a:spcBef>
            </a:pPr>
            <a:r>
              <a:rPr lang="en-US">
                <a:latin typeface="Helvetica" panose="020B0604020202020204" pitchFamily="34" charset="0"/>
                <a:cs typeface="Helvetica" panose="020B0604020202020204" pitchFamily="34" charset="0"/>
              </a:rPr>
              <a:t>Admission pays once per accident/illness, previously limited to one per year and Hospital Confinement pays on Day 1, in addition to the Admission Benefit</a:t>
            </a:r>
          </a:p>
          <a:p>
            <a:pPr marL="0" indent="0">
              <a:buNone/>
            </a:pPr>
            <a:endParaRPr lang="en-US"/>
          </a:p>
          <a:p>
            <a:pPr marL="0" indent="0" algn="ctr">
              <a:spcBef>
                <a:spcPts val="0"/>
              </a:spcBef>
              <a:buNone/>
            </a:pPr>
            <a:r>
              <a:rPr lang="en-US" sz="1800" b="1">
                <a:solidFill>
                  <a:schemeClr val="tx1"/>
                </a:solidFill>
              </a:rPr>
              <a:t>Even if </a:t>
            </a:r>
            <a:r>
              <a:rPr lang="en-US" sz="1800" b="1"/>
              <a:t>you currently have coverage, you must actively re-enroll in the new plan.</a:t>
            </a:r>
            <a:endParaRPr lang="en-US" b="1"/>
          </a:p>
        </p:txBody>
      </p:sp>
      <p:sp>
        <p:nvSpPr>
          <p:cNvPr id="2" name="Title 1"/>
          <p:cNvSpPr>
            <a:spLocks noGrp="1"/>
          </p:cNvSpPr>
          <p:nvPr>
            <p:ph type="title"/>
          </p:nvPr>
        </p:nvSpPr>
        <p:spPr/>
        <p:txBody>
          <a:bodyPr/>
          <a:lstStyle/>
          <a:p>
            <a:r>
              <a:rPr lang="en-US"/>
              <a:t>Hospital Indemnity</a:t>
            </a:r>
          </a:p>
        </p:txBody>
      </p:sp>
      <p:sp>
        <p:nvSpPr>
          <p:cNvPr id="4" name="AutoShape 2" descr="The Hartford"/>
          <p:cNvSpPr>
            <a:spLocks noChangeAspect="1" noChangeArrowheads="1"/>
          </p:cNvSpPr>
          <p:nvPr/>
        </p:nvSpPr>
        <p:spPr bwMode="auto">
          <a:xfrm>
            <a:off x="338287" y="92517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hartford insur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7449" y="397093"/>
            <a:ext cx="2048164" cy="713959"/>
          </a:xfrm>
          <a:prstGeom prst="rect">
            <a:avLst/>
          </a:prstGeom>
        </p:spPr>
      </p:pic>
    </p:spTree>
    <p:extLst>
      <p:ext uri="{BB962C8B-B14F-4D97-AF65-F5344CB8AC3E}">
        <p14:creationId xmlns:p14="http://schemas.microsoft.com/office/powerpoint/2010/main" val="321771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582" y="939787"/>
            <a:ext cx="8433466" cy="830997"/>
          </a:xfrm>
          <a:prstGeom prst="rect">
            <a:avLst/>
          </a:prstGeom>
        </p:spPr>
        <p:txBody>
          <a:bodyPr wrap="square">
            <a:spAutoFit/>
          </a:bodyPr>
          <a:lstStyle/>
          <a:p>
            <a:pPr fontAlgn="auto">
              <a:spcBef>
                <a:spcPts val="0"/>
              </a:spcBef>
              <a:spcAft>
                <a:spcPts val="0"/>
              </a:spcAft>
            </a:pPr>
            <a:r>
              <a:rPr lang="en-US" sz="2400" b="1">
                <a:solidFill>
                  <a:srgbClr val="FDAC3D"/>
                </a:solidFill>
                <a:latin typeface="Helvetica" panose="020B0604020202020204" pitchFamily="34" charset="0"/>
                <a:cs typeface="Helvetica" panose="020B0604020202020204" pitchFamily="34" charset="0"/>
              </a:rPr>
              <a:t>Group Accident Insurance</a:t>
            </a:r>
          </a:p>
          <a:p>
            <a:pPr fontAlgn="auto">
              <a:spcBef>
                <a:spcPts val="0"/>
              </a:spcBef>
              <a:spcAft>
                <a:spcPts val="0"/>
              </a:spcAft>
            </a:pPr>
            <a:r>
              <a:rPr lang="en-US" sz="2400" b="1">
                <a:solidFill>
                  <a:srgbClr val="0085C6"/>
                </a:solidFill>
                <a:latin typeface="Helvetica" panose="020B0604020202020204" pitchFamily="34" charset="0"/>
                <a:cs typeface="Helvetica" panose="020B0604020202020204" pitchFamily="34" charset="0"/>
              </a:rPr>
              <a:t>Accidents happen to all kinds of people every day</a:t>
            </a:r>
          </a:p>
        </p:txBody>
      </p:sp>
      <p:sp>
        <p:nvSpPr>
          <p:cNvPr id="3" name="Rectangle 2"/>
          <p:cNvSpPr/>
          <p:nvPr/>
        </p:nvSpPr>
        <p:spPr>
          <a:xfrm>
            <a:off x="333582" y="1749635"/>
            <a:ext cx="6463617" cy="323165"/>
          </a:xfrm>
          <a:prstGeom prst="rect">
            <a:avLst/>
          </a:prstGeom>
        </p:spPr>
        <p:txBody>
          <a:bodyPr wrap="square">
            <a:spAutoFit/>
          </a:bodyPr>
          <a:lstStyle/>
          <a:p>
            <a:pPr fontAlgn="auto">
              <a:spcBef>
                <a:spcPts val="0"/>
              </a:spcBef>
              <a:spcAft>
                <a:spcPts val="0"/>
              </a:spcAft>
            </a:pPr>
            <a:r>
              <a:rPr lang="en-US" sz="1500">
                <a:solidFill>
                  <a:srgbClr val="5B9BD5"/>
                </a:solidFill>
                <a:latin typeface="Helvetica" panose="020B0604020202020204" pitchFamily="34" charset="0"/>
                <a:cs typeface="Helvetica" panose="020B0604020202020204" pitchFamily="34" charset="0"/>
              </a:rPr>
              <a:t>IT’S </a:t>
            </a:r>
            <a:r>
              <a:rPr lang="en-US" sz="1400">
                <a:solidFill>
                  <a:srgbClr val="5B9BD5"/>
                </a:solidFill>
                <a:latin typeface="Helvetica" panose="020B0604020202020204" pitchFamily="34" charset="0"/>
                <a:cs typeface="Helvetica" panose="020B0604020202020204" pitchFamily="34" charset="0"/>
              </a:rPr>
              <a:t>INSURANCE</a:t>
            </a:r>
            <a:r>
              <a:rPr lang="en-US" sz="1500">
                <a:solidFill>
                  <a:srgbClr val="5B9BD5"/>
                </a:solidFill>
                <a:latin typeface="Helvetica" panose="020B0604020202020204" pitchFamily="34" charset="0"/>
                <a:cs typeface="Helvetica" panose="020B0604020202020204" pitchFamily="34" charset="0"/>
              </a:rPr>
              <a:t> FOR DAILY LIVING </a:t>
            </a:r>
          </a:p>
        </p:txBody>
      </p:sp>
      <p:sp>
        <p:nvSpPr>
          <p:cNvPr id="7" name="Rectangle 6"/>
          <p:cNvSpPr/>
          <p:nvPr/>
        </p:nvSpPr>
        <p:spPr>
          <a:xfrm>
            <a:off x="333582" y="2188858"/>
            <a:ext cx="7186570" cy="4524315"/>
          </a:xfrm>
          <a:prstGeom prst="rect">
            <a:avLst/>
          </a:prstGeom>
        </p:spPr>
        <p:txBody>
          <a:bodyPr wrap="square">
            <a:spAutoFit/>
          </a:bodyPr>
          <a:lstStyle/>
          <a:p>
            <a:pPr fontAlgn="auto">
              <a:spcBef>
                <a:spcPts val="0"/>
              </a:spcBef>
              <a:spcAft>
                <a:spcPts val="0"/>
              </a:spcAft>
            </a:pPr>
            <a:r>
              <a:rPr lang="en-US">
                <a:solidFill>
                  <a:prstClr val="black"/>
                </a:solidFill>
                <a:latin typeface="Helvetica" panose="020B0604020202020204" pitchFamily="34" charset="0"/>
                <a:cs typeface="Helvetica" panose="020B0604020202020204" pitchFamily="34" charset="0"/>
              </a:rPr>
              <a:t>Pays cash benefits when unexpected medical and everyday expenses begin to add up after a covered accident.</a:t>
            </a:r>
          </a:p>
          <a:p>
            <a:pPr fontAlgn="auto">
              <a:spcBef>
                <a:spcPts val="0"/>
              </a:spcBef>
              <a:spcAft>
                <a:spcPts val="0"/>
              </a:spcAft>
            </a:pPr>
            <a:endParaRPr lang="en-US">
              <a:solidFill>
                <a:prstClr val="black"/>
              </a:solidFill>
              <a:latin typeface="Helvetica" panose="020B0604020202020204" pitchFamily="34" charset="0"/>
              <a:cs typeface="Helvetica" panose="020B0604020202020204" pitchFamily="34" charset="0"/>
            </a:endParaRPr>
          </a:p>
          <a:p>
            <a:pPr fontAlgn="auto">
              <a:spcBef>
                <a:spcPts val="0"/>
              </a:spcBef>
              <a:spcAft>
                <a:spcPts val="0"/>
              </a:spcAft>
            </a:pPr>
            <a:r>
              <a:rPr lang="en-US">
                <a:solidFill>
                  <a:prstClr val="black"/>
                </a:solidFill>
                <a:latin typeface="Helvetica" panose="020B0604020202020204" pitchFamily="34" charset="0"/>
                <a:cs typeface="Helvetica" panose="020B0604020202020204" pitchFamily="34" charset="0"/>
              </a:rPr>
              <a:t>Highlights include:</a:t>
            </a:r>
          </a:p>
          <a:p>
            <a:pPr marL="257175" indent="-257175" fontAlgn="auto">
              <a:spcBef>
                <a:spcPts val="0"/>
              </a:spcBef>
              <a:spcAft>
                <a:spcPts val="0"/>
              </a:spcAft>
              <a:buFont typeface="Arial" panose="020B0604020202020204" pitchFamily="34" charset="0"/>
              <a:buChar char="•"/>
            </a:pPr>
            <a:r>
              <a:rPr lang="en-US">
                <a:solidFill>
                  <a:prstClr val="black"/>
                </a:solidFill>
                <a:latin typeface="Helvetica" panose="020B0604020202020204" pitchFamily="34" charset="0"/>
                <a:cs typeface="Helvetica" panose="020B0604020202020204" pitchFamily="34" charset="0"/>
              </a:rPr>
              <a:t>More than 50 events that trigger benefits payments, including fractures, dislocations, medical fees, hospital admission, ambulance transportation, and physical therapy, among others.</a:t>
            </a:r>
          </a:p>
          <a:p>
            <a:pPr marL="257175" indent="-257175" fontAlgn="auto">
              <a:spcBef>
                <a:spcPts val="0"/>
              </a:spcBef>
              <a:spcAft>
                <a:spcPts val="0"/>
              </a:spcAft>
              <a:buFont typeface="Arial" panose="020B0604020202020204" pitchFamily="34" charset="0"/>
              <a:buChar char="•"/>
            </a:pPr>
            <a:r>
              <a:rPr lang="en-US">
                <a:solidFill>
                  <a:prstClr val="black"/>
                </a:solidFill>
                <a:latin typeface="Helvetica" panose="020B0604020202020204" pitchFamily="34" charset="0"/>
                <a:cs typeface="Helvetica" panose="020B0604020202020204" pitchFamily="34" charset="0"/>
              </a:rPr>
              <a:t>Benefits payable for hospital, wellness, ambulance, and physical therapy.</a:t>
            </a:r>
          </a:p>
          <a:p>
            <a:pPr marL="257175" indent="-257175" fontAlgn="auto">
              <a:spcBef>
                <a:spcPts val="0"/>
              </a:spcBef>
              <a:spcAft>
                <a:spcPts val="0"/>
              </a:spcAft>
              <a:buFont typeface="Arial" panose="020B0604020202020204" pitchFamily="34" charset="0"/>
              <a:buChar char="•"/>
            </a:pPr>
            <a:r>
              <a:rPr lang="en-US">
                <a:solidFill>
                  <a:prstClr val="black"/>
                </a:solidFill>
                <a:latin typeface="Helvetica" panose="020B0604020202020204" pitchFamily="34" charset="0"/>
                <a:cs typeface="Helvetica" panose="020B0604020202020204" pitchFamily="34" charset="0"/>
              </a:rPr>
              <a:t>Accidental-death and -dismemberment coverage.</a:t>
            </a:r>
          </a:p>
          <a:p>
            <a:pPr marL="257175" indent="-257175" fontAlgn="auto">
              <a:spcBef>
                <a:spcPts val="0"/>
              </a:spcBef>
              <a:spcAft>
                <a:spcPts val="0"/>
              </a:spcAft>
              <a:buFont typeface="Arial" panose="020B0604020202020204" pitchFamily="34" charset="0"/>
              <a:buChar char="•"/>
            </a:pPr>
            <a:r>
              <a:rPr lang="en-US">
                <a:solidFill>
                  <a:prstClr val="black"/>
                </a:solidFill>
                <a:latin typeface="Helvetica" panose="020B0604020202020204" pitchFamily="34" charset="0"/>
                <a:cs typeface="Helvetica" panose="020B0604020202020204" pitchFamily="34" charset="0"/>
              </a:rPr>
              <a:t>Guaranteed-issue coverage with no underwriting required to qualify for coverage.</a:t>
            </a:r>
          </a:p>
          <a:p>
            <a:pPr marL="257175" indent="-257175" fontAlgn="auto">
              <a:spcBef>
                <a:spcPts val="0"/>
              </a:spcBef>
              <a:spcAft>
                <a:spcPts val="0"/>
              </a:spcAft>
              <a:buFont typeface="Arial" panose="020B0604020202020204" pitchFamily="34" charset="0"/>
              <a:buChar char="•"/>
            </a:pPr>
            <a:r>
              <a:rPr lang="en-US">
                <a:solidFill>
                  <a:prstClr val="black"/>
                </a:solidFill>
                <a:latin typeface="Helvetica" panose="020B0604020202020204" pitchFamily="34" charset="0"/>
                <a:cs typeface="Helvetica" panose="020B0604020202020204" pitchFamily="34" charset="0"/>
              </a:rPr>
              <a:t>Portable coverage that allows employees to retain coverage at the same rate if their employment status changes </a:t>
            </a:r>
            <a:r>
              <a:rPr lang="en-US" i="1">
                <a:solidFill>
                  <a:prstClr val="black"/>
                </a:solidFill>
                <a:latin typeface="Helvetica" panose="020B0604020202020204" pitchFamily="34" charset="0"/>
                <a:cs typeface="Helvetica" panose="020B0604020202020204" pitchFamily="34" charset="0"/>
              </a:rPr>
              <a:t>(with certain stipulations)</a:t>
            </a:r>
            <a:r>
              <a:rPr lang="en-US">
                <a:solidFill>
                  <a:prstClr val="black"/>
                </a:solidFill>
                <a:latin typeface="Helvetica" panose="020B0604020202020204" pitchFamily="34" charset="0"/>
                <a:cs typeface="Helvetica" panose="020B0604020202020204" pitchFamily="34" charset="0"/>
              </a:rPr>
              <a:t>.</a:t>
            </a:r>
          </a:p>
          <a:p>
            <a:pPr marL="214313" indent="-214313" fontAlgn="auto">
              <a:spcBef>
                <a:spcPts val="0"/>
              </a:spcBef>
              <a:spcAft>
                <a:spcPts val="0"/>
              </a:spcAft>
              <a:buFont typeface="Arial" panose="020B0604020202020204" pitchFamily="34" charset="0"/>
              <a:buChar char="•"/>
            </a:pPr>
            <a:endParaRPr lang="en-US">
              <a:solidFill>
                <a:prstClr val="black"/>
              </a:solidFill>
              <a:latin typeface="Calibri" panose="020F0502020204030204"/>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377742"/>
            <a:ext cx="5750399" cy="3450240"/>
          </a:xfrm>
          <a:prstGeom prst="rect">
            <a:avLst/>
          </a:prstGeom>
        </p:spPr>
      </p:pic>
      <p:sp>
        <p:nvSpPr>
          <p:cNvPr id="9" name="Title 1"/>
          <p:cNvSpPr txBox="1">
            <a:spLocks/>
          </p:cNvSpPr>
          <p:nvPr/>
        </p:nvSpPr>
        <p:spPr>
          <a:xfrm>
            <a:off x="490687" y="408638"/>
            <a:ext cx="8153400" cy="609600"/>
          </a:xfrm>
          <a:prstGeom prst="rect">
            <a:avLst/>
          </a:prstGeom>
        </p:spPr>
        <p:txBody>
          <a:bodyPr anchor="ctr" anchorCtr="0"/>
          <a:lstStyle>
            <a:lvl1pPr algn="l" rtl="0" eaLnBrk="1" fontAlgn="base" hangingPunct="1">
              <a:spcBef>
                <a:spcPct val="0"/>
              </a:spcBef>
              <a:spcAft>
                <a:spcPct val="0"/>
              </a:spcAft>
              <a:defRPr sz="28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ysClr val="window" lastClr="FFFFFF"/>
                </a:solidFill>
                <a:effectLst/>
                <a:uLnTx/>
                <a:uFillTx/>
                <a:latin typeface="Century Gothic" pitchFamily="34" charset="0"/>
                <a:ea typeface="+mj-ea"/>
                <a:cs typeface="+mj-cs"/>
              </a:rPr>
              <a:t>Hospital</a:t>
            </a:r>
          </a:p>
        </p:txBody>
      </p:sp>
      <p:sp>
        <p:nvSpPr>
          <p:cNvPr id="11" name="Title 1"/>
          <p:cNvSpPr>
            <a:spLocks noGrp="1"/>
          </p:cNvSpPr>
          <p:nvPr>
            <p:ph type="title"/>
          </p:nvPr>
        </p:nvSpPr>
        <p:spPr>
          <a:xfrm>
            <a:off x="367725" y="274316"/>
            <a:ext cx="8399323" cy="609600"/>
          </a:xfrm>
          <a:solidFill>
            <a:srgbClr val="003F5E"/>
          </a:solidFill>
        </p:spPr>
        <p:txBody>
          <a:bodyPr>
            <a:normAutofit/>
          </a:bodyPr>
          <a:lstStyle/>
          <a:p>
            <a:r>
              <a:rPr lang="en-US" sz="2800" b="1" kern="0">
                <a:solidFill>
                  <a:prstClr val="white"/>
                </a:solidFill>
                <a:latin typeface="Century Gothic" pitchFamily="34" charset="0"/>
              </a:rPr>
              <a:t>Accident </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1666" y="297305"/>
            <a:ext cx="1793901" cy="625328"/>
          </a:xfrm>
          <a:prstGeom prst="rect">
            <a:avLst/>
          </a:prstGeom>
        </p:spPr>
      </p:pic>
    </p:spTree>
    <p:extLst>
      <p:ext uri="{BB962C8B-B14F-4D97-AF65-F5344CB8AC3E}">
        <p14:creationId xmlns:p14="http://schemas.microsoft.com/office/powerpoint/2010/main" val="2570197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798" y="1739757"/>
            <a:ext cx="8675802" cy="1200329"/>
          </a:xfrm>
          <a:prstGeom prst="rect">
            <a:avLst/>
          </a:prstGeom>
        </p:spPr>
        <p:txBody>
          <a:bodyPr wrap="square">
            <a:spAutoFit/>
          </a:bodyPr>
          <a:lstStyle/>
          <a:p>
            <a:pPr lvl="0" fontAlgn="auto">
              <a:spcBef>
                <a:spcPts val="0"/>
              </a:spcBef>
              <a:spcAft>
                <a:spcPts val="0"/>
              </a:spcAft>
            </a:pPr>
            <a:r>
              <a:rPr lang="en-US" sz="1400">
                <a:solidFill>
                  <a:srgbClr val="5B9BD5"/>
                </a:solidFill>
                <a:latin typeface="Helvetica" panose="020B0604020202020204" pitchFamily="34" charset="0"/>
                <a:cs typeface="Helvetica" panose="020B0604020202020204" pitchFamily="34" charset="0"/>
              </a:rPr>
              <a:t>Nearly 40 percent of Americans say they wish their spouse or partner had more life insurance.</a:t>
            </a:r>
          </a:p>
          <a:p>
            <a:pPr lvl="0" fontAlgn="auto">
              <a:spcBef>
                <a:spcPts val="0"/>
              </a:spcBef>
              <a:spcAft>
                <a:spcPts val="0"/>
              </a:spcAft>
            </a:pPr>
            <a:endParaRPr lang="en-US" sz="800">
              <a:solidFill>
                <a:prstClr val="white">
                  <a:lumMod val="50000"/>
                </a:prstClr>
              </a:solidFill>
              <a:latin typeface="AflacTodaySB-Medium" panose="02000503020000020003" pitchFamily="2" charset="0"/>
            </a:endParaRPr>
          </a:p>
          <a:p>
            <a:pPr lvl="0" fontAlgn="auto">
              <a:spcBef>
                <a:spcPts val="0"/>
              </a:spcBef>
              <a:spcAft>
                <a:spcPts val="0"/>
              </a:spcAft>
            </a:pPr>
            <a:r>
              <a:rPr lang="en-US" sz="1600">
                <a:solidFill>
                  <a:prstClr val="black"/>
                </a:solidFill>
                <a:latin typeface="Helvetica" panose="020B0604020202020204" pitchFamily="34" charset="0"/>
                <a:cs typeface="Helvetica" panose="020B0604020202020204" pitchFamily="34" charset="0"/>
              </a:rPr>
              <a:t>People know they should have it, but it’s a difficult conversation for employees to have with their loved ones. Most people who don’t have life insurance would like to have it, and of those who do have it, most say they would like to have more coverage.</a:t>
            </a:r>
          </a:p>
        </p:txBody>
      </p:sp>
      <p:sp>
        <p:nvSpPr>
          <p:cNvPr id="9" name="Title 1"/>
          <p:cNvSpPr txBox="1">
            <a:spLocks/>
          </p:cNvSpPr>
          <p:nvPr/>
        </p:nvSpPr>
        <p:spPr>
          <a:xfrm>
            <a:off x="490687" y="408638"/>
            <a:ext cx="8153400" cy="609600"/>
          </a:xfrm>
          <a:prstGeom prst="rect">
            <a:avLst/>
          </a:prstGeom>
        </p:spPr>
        <p:txBody>
          <a:bodyPr anchor="ctr" anchorCtr="0"/>
          <a:lstStyle>
            <a:lvl1pPr algn="l" rtl="0" eaLnBrk="1" fontAlgn="base" hangingPunct="1">
              <a:spcBef>
                <a:spcPct val="0"/>
              </a:spcBef>
              <a:spcAft>
                <a:spcPct val="0"/>
              </a:spcAft>
              <a:defRPr sz="28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ysClr val="window" lastClr="FFFFFF"/>
                </a:solidFill>
                <a:effectLst/>
                <a:uLnTx/>
                <a:uFillTx/>
                <a:latin typeface="Century Gothic" pitchFamily="34" charset="0"/>
                <a:ea typeface="+mj-ea"/>
                <a:cs typeface="+mj-cs"/>
              </a:rPr>
              <a:t>Hospital</a:t>
            </a:r>
          </a:p>
        </p:txBody>
      </p:sp>
      <p:sp>
        <p:nvSpPr>
          <p:cNvPr id="11" name="Title 1"/>
          <p:cNvSpPr>
            <a:spLocks noGrp="1"/>
          </p:cNvSpPr>
          <p:nvPr>
            <p:ph type="title"/>
          </p:nvPr>
        </p:nvSpPr>
        <p:spPr>
          <a:xfrm>
            <a:off x="407236" y="225979"/>
            <a:ext cx="8399323" cy="609600"/>
          </a:xfrm>
          <a:solidFill>
            <a:srgbClr val="003F5E"/>
          </a:solidFill>
        </p:spPr>
        <p:txBody>
          <a:bodyPr>
            <a:normAutofit/>
          </a:bodyPr>
          <a:lstStyle/>
          <a:p>
            <a:r>
              <a:rPr lang="en-US" sz="2800" b="1" kern="0">
                <a:solidFill>
                  <a:prstClr val="white"/>
                </a:solidFill>
                <a:latin typeface="Century Gothic" pitchFamily="34" charset="0"/>
              </a:rPr>
              <a:t>Whole Life </a:t>
            </a: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3637" y="250637"/>
            <a:ext cx="1793901" cy="625328"/>
          </a:xfrm>
          <a:prstGeom prst="rect">
            <a:avLst/>
          </a:prstGeom>
        </p:spPr>
      </p:pic>
      <p:sp>
        <p:nvSpPr>
          <p:cNvPr id="12" name="Rectangle 11"/>
          <p:cNvSpPr/>
          <p:nvPr/>
        </p:nvSpPr>
        <p:spPr>
          <a:xfrm>
            <a:off x="315798" y="879186"/>
            <a:ext cx="8490761" cy="830997"/>
          </a:xfrm>
          <a:prstGeom prst="rect">
            <a:avLst/>
          </a:prstGeom>
        </p:spPr>
        <p:txBody>
          <a:bodyPr wrap="square">
            <a:spAutoFit/>
          </a:bodyPr>
          <a:lstStyle/>
          <a:p>
            <a:pPr fontAlgn="auto">
              <a:spcBef>
                <a:spcPts val="0"/>
              </a:spcBef>
              <a:spcAft>
                <a:spcPts val="0"/>
              </a:spcAft>
            </a:pPr>
            <a:r>
              <a:rPr lang="en-US" sz="2400" b="1">
                <a:solidFill>
                  <a:srgbClr val="FDAC3D"/>
                </a:solidFill>
                <a:latin typeface="Helvetica" panose="020B0604020202020204" pitchFamily="34" charset="0"/>
                <a:cs typeface="Helvetica" panose="020B0604020202020204" pitchFamily="34" charset="0"/>
              </a:rPr>
              <a:t>Group Whole Life Insurance</a:t>
            </a:r>
          </a:p>
          <a:p>
            <a:pPr fontAlgn="auto">
              <a:spcBef>
                <a:spcPts val="0"/>
              </a:spcBef>
              <a:spcAft>
                <a:spcPts val="0"/>
              </a:spcAft>
            </a:pPr>
            <a:r>
              <a:rPr lang="en-US" sz="2400" b="1">
                <a:solidFill>
                  <a:srgbClr val="5B9BD5"/>
                </a:solidFill>
                <a:latin typeface="Helvetica" panose="020B0604020202020204" pitchFamily="34" charset="0"/>
                <a:cs typeface="Helvetica" panose="020B0604020202020204" pitchFamily="34" charset="0"/>
              </a:rPr>
              <a:t>Affordable security that builds cash value</a:t>
            </a:r>
          </a:p>
        </p:txBody>
      </p:sp>
      <p:sp>
        <p:nvSpPr>
          <p:cNvPr id="4" name="TextBox 3"/>
          <p:cNvSpPr txBox="1"/>
          <p:nvPr/>
        </p:nvSpPr>
        <p:spPr>
          <a:xfrm>
            <a:off x="315798" y="3124200"/>
            <a:ext cx="8546632" cy="3416320"/>
          </a:xfrm>
          <a:prstGeom prst="rect">
            <a:avLst/>
          </a:prstGeom>
          <a:noFill/>
        </p:spPr>
        <p:txBody>
          <a:bodyPr wrap="square" rtlCol="0">
            <a:spAutoFit/>
          </a:bodyPr>
          <a:lstStyle/>
          <a:p>
            <a:pPr lvl="0" fontAlgn="auto">
              <a:spcBef>
                <a:spcPts val="0"/>
              </a:spcBef>
              <a:spcAft>
                <a:spcPts val="0"/>
              </a:spcAft>
            </a:pPr>
            <a:r>
              <a:rPr lang="en-US" sz="1600">
                <a:solidFill>
                  <a:prstClr val="black"/>
                </a:solidFill>
                <a:latin typeface="Helvetica" panose="020B0604020202020204" pitchFamily="34" charset="0"/>
                <a:cs typeface="Helvetica" panose="020B0604020202020204" pitchFamily="34" charset="0"/>
              </a:rPr>
              <a:t>Aflac’s life insurance is a smart investment for your employees to protect their family’s financial freedom. The Aflac Group Whole Life plan is permanent life insurance with living benefits to help provide your employees and their families with a financial cushion when dealing with the loss of a loved one.</a:t>
            </a:r>
          </a:p>
          <a:p>
            <a:pPr lvl="0" fontAlgn="auto">
              <a:spcBef>
                <a:spcPts val="0"/>
              </a:spcBef>
              <a:spcAft>
                <a:spcPts val="0"/>
              </a:spcAft>
            </a:pPr>
            <a:endParaRPr lang="en-US" sz="1600">
              <a:solidFill>
                <a:prstClr val="black"/>
              </a:solidFill>
              <a:latin typeface="Helvetica" panose="020B0604020202020204" pitchFamily="34" charset="0"/>
              <a:cs typeface="Helvetica" panose="020B0604020202020204" pitchFamily="34" charset="0"/>
            </a:endParaRPr>
          </a:p>
          <a:p>
            <a:pPr lvl="0" fontAlgn="auto">
              <a:spcBef>
                <a:spcPts val="0"/>
              </a:spcBef>
              <a:spcAft>
                <a:spcPts val="0"/>
              </a:spcAft>
            </a:pPr>
            <a:r>
              <a:rPr lang="en-US" sz="1600">
                <a:solidFill>
                  <a:prstClr val="black"/>
                </a:solidFill>
                <a:latin typeface="Helvetica" panose="020B0604020202020204" pitchFamily="34" charset="0"/>
                <a:cs typeface="Helvetica" panose="020B0604020202020204" pitchFamily="34" charset="0"/>
              </a:rPr>
              <a:t>• Up to $300,000 of Whole Life coverage</a:t>
            </a:r>
          </a:p>
          <a:p>
            <a:pPr lvl="0" fontAlgn="auto">
              <a:spcBef>
                <a:spcPts val="0"/>
              </a:spcBef>
              <a:spcAft>
                <a:spcPts val="0"/>
              </a:spcAft>
            </a:pPr>
            <a:r>
              <a:rPr lang="en-US" sz="1600">
                <a:solidFill>
                  <a:prstClr val="black"/>
                </a:solidFill>
                <a:latin typeface="Helvetica" panose="020B0604020202020204" pitchFamily="34" charset="0"/>
                <a:cs typeface="Helvetica" panose="020B0604020202020204" pitchFamily="34" charset="0"/>
              </a:rPr>
              <a:t>• Waiver of premium</a:t>
            </a:r>
          </a:p>
          <a:p>
            <a:pPr lvl="0" fontAlgn="auto">
              <a:spcBef>
                <a:spcPts val="0"/>
              </a:spcBef>
              <a:spcAft>
                <a:spcPts val="0"/>
              </a:spcAft>
            </a:pPr>
            <a:r>
              <a:rPr lang="en-US" sz="1600">
                <a:solidFill>
                  <a:prstClr val="black"/>
                </a:solidFill>
                <a:latin typeface="Helvetica" panose="020B0604020202020204" pitchFamily="34" charset="0"/>
                <a:cs typeface="Helvetica" panose="020B0604020202020204" pitchFamily="34" charset="0"/>
              </a:rPr>
              <a:t>• Accidental death benefit</a:t>
            </a:r>
          </a:p>
          <a:p>
            <a:pPr lvl="0" fontAlgn="auto">
              <a:spcBef>
                <a:spcPts val="0"/>
              </a:spcBef>
              <a:spcAft>
                <a:spcPts val="0"/>
              </a:spcAft>
            </a:pPr>
            <a:r>
              <a:rPr lang="en-US" sz="1600">
                <a:solidFill>
                  <a:prstClr val="black"/>
                </a:solidFill>
                <a:latin typeface="Helvetica" panose="020B0604020202020204" pitchFamily="34" charset="0"/>
                <a:cs typeface="Helvetica" panose="020B0604020202020204" pitchFamily="34" charset="0"/>
              </a:rPr>
              <a:t>• Accelerated benefit</a:t>
            </a:r>
          </a:p>
          <a:p>
            <a:pPr lvl="0" fontAlgn="auto">
              <a:spcBef>
                <a:spcPts val="0"/>
              </a:spcBef>
              <a:spcAft>
                <a:spcPts val="0"/>
              </a:spcAft>
            </a:pPr>
            <a:endParaRPr lang="en-US" sz="900">
              <a:solidFill>
                <a:prstClr val="black"/>
              </a:solidFill>
              <a:latin typeface="Helvetica" panose="020B0604020202020204" pitchFamily="34" charset="0"/>
              <a:cs typeface="Helvetica" panose="020B0604020202020204" pitchFamily="34" charset="0"/>
            </a:endParaRPr>
          </a:p>
          <a:p>
            <a:pPr lvl="0" fontAlgn="auto">
              <a:spcBef>
                <a:spcPts val="0"/>
              </a:spcBef>
              <a:spcAft>
                <a:spcPts val="0"/>
              </a:spcAft>
            </a:pPr>
            <a:endParaRPr lang="en-US" sz="1050">
              <a:solidFill>
                <a:prstClr val="black"/>
              </a:solidFill>
              <a:latin typeface="Helvetica" panose="020B0604020202020204" pitchFamily="34" charset="0"/>
              <a:cs typeface="Helvetica" panose="020B0604020202020204" pitchFamily="34" charset="0"/>
            </a:endParaRPr>
          </a:p>
          <a:p>
            <a:pPr lvl="0" fontAlgn="auto">
              <a:spcBef>
                <a:spcPts val="0"/>
              </a:spcBef>
              <a:spcAft>
                <a:spcPts val="0"/>
              </a:spcAft>
            </a:pPr>
            <a:endParaRPr lang="en-US" sz="1050">
              <a:solidFill>
                <a:prstClr val="black"/>
              </a:solidFill>
              <a:latin typeface="Helvetica" panose="020B0604020202020204" pitchFamily="34" charset="0"/>
              <a:cs typeface="Helvetica" panose="020B0604020202020204" pitchFamily="34" charset="0"/>
            </a:endParaRPr>
          </a:p>
          <a:p>
            <a:pPr lvl="0" fontAlgn="auto">
              <a:spcBef>
                <a:spcPts val="0"/>
              </a:spcBef>
              <a:spcAft>
                <a:spcPts val="0"/>
              </a:spcAft>
            </a:pPr>
            <a:r>
              <a:rPr lang="en-US" sz="1050">
                <a:solidFill>
                  <a:prstClr val="black"/>
                </a:solidFill>
                <a:latin typeface="Helvetica" panose="020B0604020202020204" pitchFamily="34" charset="0"/>
                <a:cs typeface="Helvetica" panose="020B0604020202020204" pitchFamily="34" charset="0"/>
              </a:rPr>
              <a:t>Guaranteed-issue coverage is offered during the initial enrollment and for new hires thereafter. </a:t>
            </a:r>
          </a:p>
          <a:p>
            <a:pPr lvl="0" fontAlgn="auto">
              <a:spcBef>
                <a:spcPts val="0"/>
              </a:spcBef>
              <a:spcAft>
                <a:spcPts val="0"/>
              </a:spcAft>
            </a:pPr>
            <a:r>
              <a:rPr lang="en-US" sz="1050">
                <a:solidFill>
                  <a:prstClr val="black"/>
                </a:solidFill>
                <a:latin typeface="Helvetica" panose="020B0604020202020204" pitchFamily="34" charset="0"/>
                <a:cs typeface="Helvetica" panose="020B0604020202020204" pitchFamily="34" charset="0"/>
              </a:rPr>
              <a:t>Guaranteed-issue amounts:</a:t>
            </a:r>
          </a:p>
          <a:p>
            <a:pPr lvl="0" fontAlgn="auto">
              <a:spcBef>
                <a:spcPts val="0"/>
              </a:spcBef>
              <a:spcAft>
                <a:spcPts val="0"/>
              </a:spcAft>
            </a:pPr>
            <a:r>
              <a:rPr lang="en-US" sz="1050">
                <a:solidFill>
                  <a:prstClr val="black"/>
                </a:solidFill>
                <a:latin typeface="Helvetica" panose="020B0604020202020204" pitchFamily="34" charset="0"/>
                <a:cs typeface="Helvetica" panose="020B0604020202020204" pitchFamily="34" charset="0"/>
              </a:rPr>
              <a:t>$150,000 employee and $25,000 spouse with no employee participation requirement.</a:t>
            </a:r>
          </a:p>
          <a:p>
            <a:pPr lvl="0" fontAlgn="auto">
              <a:spcBef>
                <a:spcPts val="0"/>
              </a:spcBef>
              <a:spcAft>
                <a:spcPts val="0"/>
              </a:spcAft>
            </a:pPr>
            <a:r>
              <a:rPr lang="en-US" sz="1050">
                <a:solidFill>
                  <a:prstClr val="black"/>
                </a:solidFill>
                <a:latin typeface="Helvetica" panose="020B0604020202020204" pitchFamily="34" charset="0"/>
                <a:cs typeface="Helvetica" panose="020B0604020202020204" pitchFamily="34" charset="0"/>
              </a:rPr>
              <a:t>$10,000 Child Term Rider is offered on a guaranteed issue basis.</a:t>
            </a:r>
          </a:p>
        </p:txBody>
      </p:sp>
      <p:pic>
        <p:nvPicPr>
          <p:cNvPr id="6" name="Picture 5"/>
          <p:cNvPicPr>
            <a:picLocks noChangeAspect="1"/>
          </p:cNvPicPr>
          <p:nvPr/>
        </p:nvPicPr>
        <p:blipFill>
          <a:blip r:embed="rId3"/>
          <a:stretch>
            <a:fillRect/>
          </a:stretch>
        </p:blipFill>
        <p:spPr>
          <a:xfrm>
            <a:off x="5336457" y="4114800"/>
            <a:ext cx="3627434" cy="1932599"/>
          </a:xfrm>
          <a:prstGeom prst="rect">
            <a:avLst/>
          </a:prstGeom>
        </p:spPr>
      </p:pic>
    </p:spTree>
    <p:extLst>
      <p:ext uri="{BB962C8B-B14F-4D97-AF65-F5344CB8AC3E}">
        <p14:creationId xmlns:p14="http://schemas.microsoft.com/office/powerpoint/2010/main" val="1726961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890925"/>
            <a:ext cx="8415487" cy="4185761"/>
          </a:xfrm>
          <a:prstGeom prst="rect">
            <a:avLst/>
          </a:prstGeom>
        </p:spPr>
        <p:txBody>
          <a:bodyPr wrap="square">
            <a:spAutoFit/>
          </a:bodyPr>
          <a:lstStyle/>
          <a:p>
            <a:pPr fontAlgn="auto">
              <a:spcBef>
                <a:spcPts val="0"/>
              </a:spcBef>
              <a:spcAft>
                <a:spcPts val="0"/>
              </a:spcAft>
            </a:pPr>
            <a:r>
              <a:rPr lang="en-US" sz="2400">
                <a:solidFill>
                  <a:srgbClr val="2DA4CC"/>
                </a:solidFill>
                <a:latin typeface="Helvetica" panose="020B0604020202020204" pitchFamily="34" charset="0"/>
                <a:cs typeface="Helvetica" panose="020B0604020202020204" pitchFamily="34" charset="0"/>
              </a:rPr>
              <a:t>Lifestyle solutions for health &amp; wellbeing</a:t>
            </a:r>
          </a:p>
          <a:p>
            <a:pPr fontAlgn="auto">
              <a:spcBef>
                <a:spcPts val="0"/>
              </a:spcBef>
              <a:spcAft>
                <a:spcPts val="0"/>
              </a:spcAft>
            </a:pPr>
            <a:r>
              <a:rPr lang="en-US" b="1">
                <a:solidFill>
                  <a:srgbClr val="FDAC3D"/>
                </a:solidFill>
                <a:latin typeface="Helvetica" panose="020B0604020202020204" pitchFamily="34" charset="0"/>
                <a:cs typeface="Helvetica" panose="020B0604020202020204" pitchFamily="34" charset="0"/>
              </a:rPr>
              <a:t>For all participating employees</a:t>
            </a: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br>
              <a:rPr lang="en-US" sz="1600">
                <a:solidFill>
                  <a:srgbClr val="777777"/>
                </a:solidFill>
                <a:latin typeface="Helvetica" panose="020B0604020202020204" pitchFamily="34" charset="0"/>
                <a:cs typeface="Helvetica" panose="020B0604020202020204" pitchFamily="34" charset="0"/>
              </a:rPr>
            </a:br>
            <a:endParaRPr lang="en-US" sz="1600">
              <a:solidFill>
                <a:srgbClr val="777777"/>
              </a:solidFill>
              <a:latin typeface="Helvetica" panose="020B0604020202020204" pitchFamily="34" charset="0"/>
              <a:cs typeface="Helvetica" panose="020B0604020202020204" pitchFamily="34" charset="0"/>
            </a:endParaRPr>
          </a:p>
        </p:txBody>
      </p:sp>
      <p:sp>
        <p:nvSpPr>
          <p:cNvPr id="5" name="Title 1"/>
          <p:cNvSpPr txBox="1">
            <a:spLocks/>
          </p:cNvSpPr>
          <p:nvPr/>
        </p:nvSpPr>
        <p:spPr>
          <a:xfrm>
            <a:off x="367145" y="240162"/>
            <a:ext cx="8415487" cy="609600"/>
          </a:xfrm>
          <a:prstGeom prst="rect">
            <a:avLst/>
          </a:prstGeom>
          <a:solidFill>
            <a:srgbClr val="003F5E"/>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2800" b="1" kern="0">
                <a:solidFill>
                  <a:prstClr val="white"/>
                </a:solidFill>
                <a:latin typeface="Century Gothic" pitchFamily="34" charset="0"/>
              </a:rPr>
              <a:t> </a:t>
            </a:r>
          </a:p>
          <a:p>
            <a:pPr fontAlgn="auto">
              <a:spcAft>
                <a:spcPts val="0"/>
              </a:spcAft>
            </a:pPr>
            <a:r>
              <a:rPr lang="en-US" sz="2800" b="1" kern="0">
                <a:solidFill>
                  <a:prstClr val="white"/>
                </a:solidFill>
                <a:latin typeface="Century Gothic" pitchFamily="34" charset="0"/>
              </a:rPr>
              <a:t>Value Added Services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032" y="259212"/>
            <a:ext cx="1752600" cy="610931"/>
          </a:xfrm>
          <a:prstGeom prst="rect">
            <a:avLst/>
          </a:prstGeom>
        </p:spPr>
      </p:pic>
      <p:pic>
        <p:nvPicPr>
          <p:cNvPr id="4" name="Picture 3"/>
          <p:cNvPicPr>
            <a:picLocks noChangeAspect="1"/>
          </p:cNvPicPr>
          <p:nvPr/>
        </p:nvPicPr>
        <p:blipFill>
          <a:blip r:embed="rId3"/>
          <a:stretch>
            <a:fillRect/>
          </a:stretch>
        </p:blipFill>
        <p:spPr>
          <a:xfrm>
            <a:off x="430515" y="1618808"/>
            <a:ext cx="5982192" cy="921308"/>
          </a:xfrm>
          <a:prstGeom prst="rect">
            <a:avLst/>
          </a:prstGeom>
        </p:spPr>
      </p:pic>
      <p:pic>
        <p:nvPicPr>
          <p:cNvPr id="6" name="Picture 5"/>
          <p:cNvPicPr>
            <a:picLocks noChangeAspect="1"/>
          </p:cNvPicPr>
          <p:nvPr/>
        </p:nvPicPr>
        <p:blipFill>
          <a:blip r:embed="rId4"/>
          <a:stretch>
            <a:fillRect/>
          </a:stretch>
        </p:blipFill>
        <p:spPr>
          <a:xfrm>
            <a:off x="450272" y="2421783"/>
            <a:ext cx="8249231" cy="1603661"/>
          </a:xfrm>
          <a:prstGeom prst="rect">
            <a:avLst/>
          </a:prstGeom>
        </p:spPr>
      </p:pic>
      <p:pic>
        <p:nvPicPr>
          <p:cNvPr id="7" name="Picture 6"/>
          <p:cNvPicPr>
            <a:picLocks noChangeAspect="1"/>
          </p:cNvPicPr>
          <p:nvPr/>
        </p:nvPicPr>
        <p:blipFill>
          <a:blip r:embed="rId5"/>
          <a:stretch>
            <a:fillRect/>
          </a:stretch>
        </p:blipFill>
        <p:spPr>
          <a:xfrm>
            <a:off x="450272" y="3989071"/>
            <a:ext cx="5250873" cy="887829"/>
          </a:xfrm>
          <a:prstGeom prst="rect">
            <a:avLst/>
          </a:prstGeom>
        </p:spPr>
      </p:pic>
      <p:pic>
        <p:nvPicPr>
          <p:cNvPr id="8" name="Picture 7"/>
          <p:cNvPicPr>
            <a:picLocks noChangeAspect="1"/>
          </p:cNvPicPr>
          <p:nvPr/>
        </p:nvPicPr>
        <p:blipFill>
          <a:blip r:embed="rId6"/>
          <a:stretch>
            <a:fillRect/>
          </a:stretch>
        </p:blipFill>
        <p:spPr>
          <a:xfrm>
            <a:off x="576785" y="4806340"/>
            <a:ext cx="8023916" cy="1996620"/>
          </a:xfrm>
          <a:prstGeom prst="rect">
            <a:avLst/>
          </a:prstGeom>
        </p:spPr>
      </p:pic>
      <p:pic>
        <p:nvPicPr>
          <p:cNvPr id="9" name="Picture 8"/>
          <p:cNvPicPr>
            <a:picLocks noChangeAspect="1"/>
          </p:cNvPicPr>
          <p:nvPr/>
        </p:nvPicPr>
        <p:blipFill>
          <a:blip r:embed="rId7"/>
          <a:stretch>
            <a:fillRect/>
          </a:stretch>
        </p:blipFill>
        <p:spPr>
          <a:xfrm>
            <a:off x="7027723" y="1066800"/>
            <a:ext cx="1817902" cy="1547547"/>
          </a:xfrm>
          <a:prstGeom prst="rect">
            <a:avLst/>
          </a:prstGeom>
        </p:spPr>
      </p:pic>
    </p:spTree>
    <p:extLst>
      <p:ext uri="{BB962C8B-B14F-4D97-AF65-F5344CB8AC3E}">
        <p14:creationId xmlns:p14="http://schemas.microsoft.com/office/powerpoint/2010/main" val="1254807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890925"/>
            <a:ext cx="8415487" cy="3539430"/>
          </a:xfrm>
          <a:prstGeom prst="rect">
            <a:avLst/>
          </a:prstGeom>
        </p:spPr>
        <p:txBody>
          <a:bodyPr wrap="square">
            <a:spAutoFit/>
          </a:bodyPr>
          <a:lstStyle/>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br>
              <a:rPr lang="en-US" sz="1600">
                <a:solidFill>
                  <a:srgbClr val="777777"/>
                </a:solidFill>
                <a:latin typeface="Helvetica" panose="020B0604020202020204" pitchFamily="34" charset="0"/>
                <a:cs typeface="Helvetica" panose="020B0604020202020204" pitchFamily="34" charset="0"/>
              </a:rPr>
            </a:br>
            <a:endParaRPr lang="en-US" sz="1600">
              <a:solidFill>
                <a:srgbClr val="777777"/>
              </a:solidFill>
              <a:latin typeface="Helvetica" panose="020B0604020202020204" pitchFamily="34" charset="0"/>
              <a:cs typeface="Helvetica" panose="020B0604020202020204" pitchFamily="34" charset="0"/>
            </a:endParaRPr>
          </a:p>
        </p:txBody>
      </p:sp>
      <p:sp>
        <p:nvSpPr>
          <p:cNvPr id="5" name="Title 1"/>
          <p:cNvSpPr txBox="1">
            <a:spLocks/>
          </p:cNvSpPr>
          <p:nvPr/>
        </p:nvSpPr>
        <p:spPr>
          <a:xfrm>
            <a:off x="381000" y="238430"/>
            <a:ext cx="8415487" cy="609600"/>
          </a:xfrm>
          <a:prstGeom prst="rect">
            <a:avLst/>
          </a:prstGeom>
          <a:solidFill>
            <a:srgbClr val="003F5E"/>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2800" b="1" kern="0">
                <a:solidFill>
                  <a:prstClr val="white"/>
                </a:solidFill>
                <a:latin typeface="Century Gothic" pitchFamily="34" charset="0"/>
              </a:rPr>
              <a:t> </a:t>
            </a:r>
          </a:p>
          <a:p>
            <a:pPr fontAlgn="auto">
              <a:spcAft>
                <a:spcPts val="0"/>
              </a:spcAft>
            </a:pPr>
            <a:r>
              <a:rPr lang="en-US" sz="2800" b="1" kern="0">
                <a:solidFill>
                  <a:prstClr val="white"/>
                </a:solidFill>
                <a:latin typeface="Century Gothic" pitchFamily="34" charset="0"/>
              </a:rPr>
              <a:t>Value Added Services - continued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032" y="259212"/>
            <a:ext cx="1752600" cy="610931"/>
          </a:xfrm>
          <a:prstGeom prst="rect">
            <a:avLst/>
          </a:prstGeom>
        </p:spPr>
      </p:pic>
      <p:pic>
        <p:nvPicPr>
          <p:cNvPr id="9" name="Picture 8"/>
          <p:cNvPicPr>
            <a:picLocks noChangeAspect="1"/>
          </p:cNvPicPr>
          <p:nvPr/>
        </p:nvPicPr>
        <p:blipFill>
          <a:blip r:embed="rId3"/>
          <a:stretch>
            <a:fillRect/>
          </a:stretch>
        </p:blipFill>
        <p:spPr>
          <a:xfrm>
            <a:off x="381000" y="990600"/>
            <a:ext cx="3784601" cy="867567"/>
          </a:xfrm>
          <a:prstGeom prst="rect">
            <a:avLst/>
          </a:prstGeom>
        </p:spPr>
      </p:pic>
      <p:pic>
        <p:nvPicPr>
          <p:cNvPr id="10" name="Picture 9"/>
          <p:cNvPicPr>
            <a:picLocks noChangeAspect="1"/>
          </p:cNvPicPr>
          <p:nvPr/>
        </p:nvPicPr>
        <p:blipFill>
          <a:blip r:embed="rId4"/>
          <a:stretch>
            <a:fillRect/>
          </a:stretch>
        </p:blipFill>
        <p:spPr>
          <a:xfrm>
            <a:off x="471964" y="1787563"/>
            <a:ext cx="8205847" cy="1975481"/>
          </a:xfrm>
          <a:prstGeom prst="rect">
            <a:avLst/>
          </a:prstGeom>
        </p:spPr>
      </p:pic>
      <p:pic>
        <p:nvPicPr>
          <p:cNvPr id="13" name="Picture 12"/>
          <p:cNvPicPr>
            <a:picLocks noChangeAspect="1"/>
          </p:cNvPicPr>
          <p:nvPr/>
        </p:nvPicPr>
        <p:blipFill>
          <a:blip r:embed="rId5"/>
          <a:stretch>
            <a:fillRect/>
          </a:stretch>
        </p:blipFill>
        <p:spPr>
          <a:xfrm>
            <a:off x="360717" y="3554360"/>
            <a:ext cx="8554683" cy="2176859"/>
          </a:xfrm>
          <a:prstGeom prst="rect">
            <a:avLst/>
          </a:prstGeom>
        </p:spPr>
      </p:pic>
      <p:pic>
        <p:nvPicPr>
          <p:cNvPr id="14" name="Picture 13"/>
          <p:cNvPicPr>
            <a:picLocks noChangeAspect="1"/>
          </p:cNvPicPr>
          <p:nvPr/>
        </p:nvPicPr>
        <p:blipFill>
          <a:blip r:embed="rId6"/>
          <a:stretch>
            <a:fillRect/>
          </a:stretch>
        </p:blipFill>
        <p:spPr>
          <a:xfrm>
            <a:off x="685800" y="5640426"/>
            <a:ext cx="7724523" cy="972243"/>
          </a:xfrm>
          <a:prstGeom prst="rect">
            <a:avLst/>
          </a:prstGeom>
        </p:spPr>
      </p:pic>
    </p:spTree>
    <p:extLst>
      <p:ext uri="{BB962C8B-B14F-4D97-AF65-F5344CB8AC3E}">
        <p14:creationId xmlns:p14="http://schemas.microsoft.com/office/powerpoint/2010/main" val="1089932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890925"/>
            <a:ext cx="8415487" cy="3293209"/>
          </a:xfrm>
          <a:prstGeom prst="rect">
            <a:avLst/>
          </a:prstGeom>
        </p:spPr>
        <p:txBody>
          <a:bodyPr wrap="square">
            <a:spAutoFit/>
          </a:bodyPr>
          <a:lstStyle/>
          <a:p>
            <a:pPr fontAlgn="auto">
              <a:spcBef>
                <a:spcPts val="0"/>
              </a:spcBef>
              <a:spcAft>
                <a:spcPts val="0"/>
              </a:spcAft>
            </a:pPr>
            <a:r>
              <a:rPr lang="en-US" sz="3000">
                <a:solidFill>
                  <a:srgbClr val="9999FF"/>
                </a:solidFill>
                <a:latin typeface="Arial" panose="020B0604020202020204" pitchFamily="34" charset="0"/>
              </a:rPr>
              <a:t>Cover the costs on a wide range of common legal issues with a legal plan</a:t>
            </a:r>
          </a:p>
          <a:p>
            <a:pPr fontAlgn="auto">
              <a:spcBef>
                <a:spcPts val="0"/>
              </a:spcBef>
              <a:spcAft>
                <a:spcPts val="0"/>
              </a:spcAft>
            </a:pPr>
            <a:r>
              <a:rPr lang="en-US" b="1">
                <a:solidFill>
                  <a:srgbClr val="92D050"/>
                </a:solidFill>
                <a:latin typeface="Arial" panose="020B0604020202020204" pitchFamily="34" charset="0"/>
              </a:rPr>
              <a:t>Estate planning, home sales, tax audits, and more!</a:t>
            </a:r>
          </a:p>
          <a:p>
            <a:pPr fontAlgn="auto">
              <a:spcBef>
                <a:spcPts val="0"/>
              </a:spcBef>
              <a:spcAft>
                <a:spcPts val="0"/>
              </a:spcAft>
            </a:pPr>
            <a:endParaRPr lang="en-US" b="1">
              <a:solidFill>
                <a:srgbClr val="777777"/>
              </a:solidFill>
              <a:latin typeface="Arial"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p:txBody>
      </p:sp>
      <p:sp>
        <p:nvSpPr>
          <p:cNvPr id="5" name="Title 1"/>
          <p:cNvSpPr txBox="1">
            <a:spLocks/>
          </p:cNvSpPr>
          <p:nvPr/>
        </p:nvSpPr>
        <p:spPr>
          <a:xfrm>
            <a:off x="381000" y="238430"/>
            <a:ext cx="8415487" cy="609600"/>
          </a:xfrm>
          <a:prstGeom prst="rect">
            <a:avLst/>
          </a:prstGeom>
          <a:solidFill>
            <a:srgbClr val="003F5E"/>
          </a:solidFill>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Bef>
                <a:spcPts val="600"/>
              </a:spcBef>
              <a:spcAft>
                <a:spcPts val="0"/>
              </a:spcAft>
            </a:pPr>
            <a:r>
              <a:rPr lang="en-US" sz="2800" b="1" kern="0">
                <a:solidFill>
                  <a:prstClr val="white"/>
                </a:solidFill>
                <a:latin typeface="Century Gothic" pitchFamily="34" charset="0"/>
              </a:rPr>
              <a:t>Legal Plan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45196"/>
            <a:ext cx="1752600" cy="396067"/>
          </a:xfrm>
          <a:prstGeom prst="rect">
            <a:avLst/>
          </a:prstGeom>
          <a:solidFill>
            <a:schemeClr val="bg2"/>
          </a:solidFill>
        </p:spPr>
      </p:pic>
      <p:pic>
        <p:nvPicPr>
          <p:cNvPr id="4" name="Picture 3"/>
          <p:cNvPicPr>
            <a:picLocks noChangeAspect="1"/>
          </p:cNvPicPr>
          <p:nvPr/>
        </p:nvPicPr>
        <p:blipFill>
          <a:blip r:embed="rId3"/>
          <a:stretch>
            <a:fillRect/>
          </a:stretch>
        </p:blipFill>
        <p:spPr>
          <a:xfrm>
            <a:off x="381000" y="2225410"/>
            <a:ext cx="5694744" cy="2876309"/>
          </a:xfrm>
          <a:prstGeom prst="rect">
            <a:avLst/>
          </a:prstGeom>
        </p:spPr>
      </p:pic>
      <p:pic>
        <p:nvPicPr>
          <p:cNvPr id="9" name="Picture 8"/>
          <p:cNvPicPr>
            <a:picLocks noChangeAspect="1"/>
          </p:cNvPicPr>
          <p:nvPr/>
        </p:nvPicPr>
        <p:blipFill>
          <a:blip r:embed="rId4"/>
          <a:stretch>
            <a:fillRect/>
          </a:stretch>
        </p:blipFill>
        <p:spPr>
          <a:xfrm>
            <a:off x="7000617" y="2112623"/>
            <a:ext cx="1938759" cy="937549"/>
          </a:xfrm>
          <a:prstGeom prst="rect">
            <a:avLst/>
          </a:prstGeom>
        </p:spPr>
      </p:pic>
      <p:pic>
        <p:nvPicPr>
          <p:cNvPr id="13" name="Picture 12"/>
          <p:cNvPicPr>
            <a:picLocks noChangeAspect="1"/>
          </p:cNvPicPr>
          <p:nvPr/>
        </p:nvPicPr>
        <p:blipFill>
          <a:blip r:embed="rId5"/>
          <a:stretch>
            <a:fillRect/>
          </a:stretch>
        </p:blipFill>
        <p:spPr>
          <a:xfrm>
            <a:off x="212688" y="5249043"/>
            <a:ext cx="8524754" cy="1365813"/>
          </a:xfrm>
          <a:prstGeom prst="rect">
            <a:avLst/>
          </a:prstGeom>
        </p:spPr>
      </p:pic>
      <p:pic>
        <p:nvPicPr>
          <p:cNvPr id="14" name="Picture 13"/>
          <p:cNvPicPr>
            <a:picLocks noChangeAspect="1"/>
          </p:cNvPicPr>
          <p:nvPr/>
        </p:nvPicPr>
        <p:blipFill>
          <a:blip r:embed="rId6"/>
          <a:stretch>
            <a:fillRect/>
          </a:stretch>
        </p:blipFill>
        <p:spPr>
          <a:xfrm>
            <a:off x="6971310" y="3104532"/>
            <a:ext cx="1695691" cy="549797"/>
          </a:xfrm>
          <a:prstGeom prst="rect">
            <a:avLst/>
          </a:prstGeom>
        </p:spPr>
      </p:pic>
      <p:pic>
        <p:nvPicPr>
          <p:cNvPr id="15" name="Picture 14"/>
          <p:cNvPicPr>
            <a:picLocks noChangeAspect="1"/>
          </p:cNvPicPr>
          <p:nvPr/>
        </p:nvPicPr>
        <p:blipFill>
          <a:blip r:embed="rId7"/>
          <a:stretch>
            <a:fillRect/>
          </a:stretch>
        </p:blipFill>
        <p:spPr>
          <a:xfrm>
            <a:off x="6958451" y="3696535"/>
            <a:ext cx="1828800" cy="555585"/>
          </a:xfrm>
          <a:prstGeom prst="rect">
            <a:avLst/>
          </a:prstGeom>
        </p:spPr>
      </p:pic>
      <p:pic>
        <p:nvPicPr>
          <p:cNvPr id="16" name="Picture 15"/>
          <p:cNvPicPr>
            <a:picLocks noChangeAspect="1"/>
          </p:cNvPicPr>
          <p:nvPr/>
        </p:nvPicPr>
        <p:blipFill>
          <a:blip r:embed="rId8"/>
          <a:stretch>
            <a:fillRect/>
          </a:stretch>
        </p:blipFill>
        <p:spPr>
          <a:xfrm>
            <a:off x="6999019" y="4320106"/>
            <a:ext cx="1701478" cy="520861"/>
          </a:xfrm>
          <a:prstGeom prst="rect">
            <a:avLst/>
          </a:prstGeom>
        </p:spPr>
      </p:pic>
      <p:pic>
        <p:nvPicPr>
          <p:cNvPr id="17" name="Picture 16"/>
          <p:cNvPicPr>
            <a:picLocks noChangeAspect="1"/>
          </p:cNvPicPr>
          <p:nvPr/>
        </p:nvPicPr>
        <p:blipFill>
          <a:blip r:embed="rId9"/>
          <a:stretch>
            <a:fillRect/>
          </a:stretch>
        </p:blipFill>
        <p:spPr>
          <a:xfrm>
            <a:off x="6582224" y="2236637"/>
            <a:ext cx="219484" cy="2876308"/>
          </a:xfrm>
          <a:prstGeom prst="rect">
            <a:avLst/>
          </a:prstGeom>
        </p:spPr>
      </p:pic>
    </p:spTree>
    <p:extLst>
      <p:ext uri="{BB962C8B-B14F-4D97-AF65-F5344CB8AC3E}">
        <p14:creationId xmlns:p14="http://schemas.microsoft.com/office/powerpoint/2010/main" val="3782720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890925"/>
            <a:ext cx="8415487" cy="2831544"/>
          </a:xfrm>
          <a:prstGeom prst="rect">
            <a:avLst/>
          </a:prstGeom>
        </p:spPr>
        <p:txBody>
          <a:bodyPr wrap="square">
            <a:spAutoFit/>
          </a:bodyPr>
          <a:lstStyle/>
          <a:p>
            <a:pPr fontAlgn="auto">
              <a:spcBef>
                <a:spcPts val="0"/>
              </a:spcBef>
              <a:spcAft>
                <a:spcPts val="0"/>
              </a:spcAft>
            </a:pPr>
            <a:r>
              <a:rPr lang="en-US" sz="3000">
                <a:solidFill>
                  <a:srgbClr val="9999FF"/>
                </a:solidFill>
                <a:latin typeface="Arial" panose="020B0604020202020204" pitchFamily="34" charset="0"/>
              </a:rPr>
              <a:t>Short Term Disability Insurance</a:t>
            </a:r>
          </a:p>
          <a:p>
            <a:pPr fontAlgn="auto">
              <a:spcBef>
                <a:spcPts val="0"/>
              </a:spcBef>
              <a:spcAft>
                <a:spcPts val="0"/>
              </a:spcAft>
            </a:pPr>
            <a:r>
              <a:rPr lang="en-US" b="1">
                <a:solidFill>
                  <a:srgbClr val="92D050"/>
                </a:solidFill>
                <a:latin typeface="Arial" panose="020B0604020202020204" pitchFamily="34" charset="0"/>
              </a:rPr>
              <a:t>Protect your income if you can’t work after an accident or illness</a:t>
            </a:r>
          </a:p>
          <a:p>
            <a:pPr fontAlgn="auto">
              <a:spcBef>
                <a:spcPts val="0"/>
              </a:spcBef>
              <a:spcAft>
                <a:spcPts val="0"/>
              </a:spcAft>
            </a:pPr>
            <a:endParaRPr lang="en-US" b="1">
              <a:solidFill>
                <a:srgbClr val="777777"/>
              </a:solidFill>
              <a:latin typeface="Arial"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a:p>
            <a:pPr fontAlgn="auto">
              <a:spcBef>
                <a:spcPts val="0"/>
              </a:spcBef>
              <a:spcAft>
                <a:spcPts val="0"/>
              </a:spcAft>
            </a:pPr>
            <a:endParaRPr lang="en-US" sz="1600" b="1">
              <a:solidFill>
                <a:srgbClr val="777777"/>
              </a:solidFill>
              <a:latin typeface="Helvetica" panose="020B0604020202020204" pitchFamily="34" charset="0"/>
              <a:cs typeface="Helvetica" panose="020B0604020202020204" pitchFamily="34" charset="0"/>
            </a:endParaRPr>
          </a:p>
        </p:txBody>
      </p:sp>
      <p:sp>
        <p:nvSpPr>
          <p:cNvPr id="5" name="Title 1"/>
          <p:cNvSpPr txBox="1">
            <a:spLocks/>
          </p:cNvSpPr>
          <p:nvPr/>
        </p:nvSpPr>
        <p:spPr>
          <a:xfrm>
            <a:off x="381000" y="238430"/>
            <a:ext cx="8415487" cy="609600"/>
          </a:xfrm>
          <a:prstGeom prst="rect">
            <a:avLst/>
          </a:prstGeom>
          <a:solidFill>
            <a:srgbClr val="003F5E"/>
          </a:solidFill>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2800" b="1" kern="0">
                <a:solidFill>
                  <a:prstClr val="white"/>
                </a:solidFill>
                <a:latin typeface="Century Gothic" pitchFamily="34" charset="0"/>
              </a:rPr>
              <a:t> </a:t>
            </a:r>
          </a:p>
          <a:p>
            <a:pPr fontAlgn="auto">
              <a:spcAft>
                <a:spcPts val="0"/>
              </a:spcAft>
            </a:pPr>
            <a:r>
              <a:rPr lang="en-US" sz="2800" b="1" kern="0">
                <a:solidFill>
                  <a:prstClr val="white"/>
                </a:solidFill>
                <a:latin typeface="Century Gothic" pitchFamily="34" charset="0"/>
              </a:rPr>
              <a:t>Short Term Disability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45196"/>
            <a:ext cx="1752600" cy="396067"/>
          </a:xfrm>
          <a:prstGeom prst="rect">
            <a:avLst/>
          </a:prstGeom>
          <a:solidFill>
            <a:schemeClr val="bg2"/>
          </a:solidFill>
        </p:spPr>
      </p:pic>
      <p:pic>
        <p:nvPicPr>
          <p:cNvPr id="6" name="Picture 5"/>
          <p:cNvPicPr>
            <a:picLocks noChangeAspect="1"/>
          </p:cNvPicPr>
          <p:nvPr/>
        </p:nvPicPr>
        <p:blipFill>
          <a:blip r:embed="rId3"/>
          <a:stretch>
            <a:fillRect/>
          </a:stretch>
        </p:blipFill>
        <p:spPr>
          <a:xfrm>
            <a:off x="400092" y="1754331"/>
            <a:ext cx="8474539" cy="2410860"/>
          </a:xfrm>
          <a:prstGeom prst="rect">
            <a:avLst/>
          </a:prstGeom>
        </p:spPr>
      </p:pic>
      <p:pic>
        <p:nvPicPr>
          <p:cNvPr id="7" name="Picture 6"/>
          <p:cNvPicPr>
            <a:picLocks noChangeAspect="1"/>
          </p:cNvPicPr>
          <p:nvPr/>
        </p:nvPicPr>
        <p:blipFill>
          <a:blip r:embed="rId4"/>
          <a:stretch>
            <a:fillRect/>
          </a:stretch>
        </p:blipFill>
        <p:spPr>
          <a:xfrm>
            <a:off x="400092" y="4197653"/>
            <a:ext cx="8258547" cy="906301"/>
          </a:xfrm>
          <a:prstGeom prst="rect">
            <a:avLst/>
          </a:prstGeom>
        </p:spPr>
      </p:pic>
      <p:pic>
        <p:nvPicPr>
          <p:cNvPr id="10" name="Picture 9"/>
          <p:cNvPicPr>
            <a:picLocks noChangeAspect="1"/>
          </p:cNvPicPr>
          <p:nvPr/>
        </p:nvPicPr>
        <p:blipFill>
          <a:blip r:embed="rId5"/>
          <a:stretch>
            <a:fillRect/>
          </a:stretch>
        </p:blipFill>
        <p:spPr>
          <a:xfrm>
            <a:off x="533400" y="5532676"/>
            <a:ext cx="3413239" cy="686515"/>
          </a:xfrm>
          <a:prstGeom prst="rect">
            <a:avLst/>
          </a:prstGeom>
        </p:spPr>
      </p:pic>
      <p:pic>
        <p:nvPicPr>
          <p:cNvPr id="11" name="Picture 10"/>
          <p:cNvPicPr>
            <a:picLocks noChangeAspect="1"/>
          </p:cNvPicPr>
          <p:nvPr/>
        </p:nvPicPr>
        <p:blipFill>
          <a:blip r:embed="rId6"/>
          <a:stretch>
            <a:fillRect/>
          </a:stretch>
        </p:blipFill>
        <p:spPr>
          <a:xfrm>
            <a:off x="4616661" y="5567873"/>
            <a:ext cx="3413239" cy="634575"/>
          </a:xfrm>
          <a:prstGeom prst="rect">
            <a:avLst/>
          </a:prstGeom>
        </p:spPr>
      </p:pic>
      <p:pic>
        <p:nvPicPr>
          <p:cNvPr id="12" name="Picture 11"/>
          <p:cNvPicPr>
            <a:picLocks noChangeAspect="1"/>
          </p:cNvPicPr>
          <p:nvPr/>
        </p:nvPicPr>
        <p:blipFill>
          <a:blip r:embed="rId7"/>
          <a:stretch>
            <a:fillRect/>
          </a:stretch>
        </p:blipFill>
        <p:spPr>
          <a:xfrm>
            <a:off x="400092" y="5125197"/>
            <a:ext cx="8480396" cy="386236"/>
          </a:xfrm>
          <a:prstGeom prst="rect">
            <a:avLst/>
          </a:prstGeom>
        </p:spPr>
      </p:pic>
      <p:sp>
        <p:nvSpPr>
          <p:cNvPr id="4" name="TextBox 3"/>
          <p:cNvSpPr txBox="1"/>
          <p:nvPr/>
        </p:nvSpPr>
        <p:spPr>
          <a:xfrm>
            <a:off x="533400" y="6400800"/>
            <a:ext cx="7620000" cy="584775"/>
          </a:xfrm>
          <a:prstGeom prst="rect">
            <a:avLst/>
          </a:prstGeom>
          <a:noFill/>
        </p:spPr>
        <p:txBody>
          <a:bodyPr wrap="square" rtlCol="0">
            <a:spAutoFit/>
          </a:bodyPr>
          <a:lstStyle/>
          <a:p>
            <a:pPr algn="ctr"/>
            <a:r>
              <a:rPr lang="en-US" sz="1400" b="1"/>
              <a:t>Even if you currently have coverage, you must actively enroll in the new plan.</a:t>
            </a:r>
          </a:p>
          <a:p>
            <a:pPr algn="ctr"/>
            <a:endParaRPr lang="en-US"/>
          </a:p>
        </p:txBody>
      </p:sp>
    </p:spTree>
    <p:extLst>
      <p:ext uri="{BB962C8B-B14F-4D97-AF65-F5344CB8AC3E}">
        <p14:creationId xmlns:p14="http://schemas.microsoft.com/office/powerpoint/2010/main" val="1486207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9836" y="2993027"/>
            <a:ext cx="8484326" cy="2772591"/>
          </a:xfrm>
        </p:spPr>
        <p:txBody>
          <a:bodyPr>
            <a:normAutofit/>
          </a:bodyPr>
          <a:lstStyle/>
          <a:p>
            <a:endParaRPr lang="en-US" sz="2175">
              <a:solidFill>
                <a:schemeClr val="accent2"/>
              </a:solidFill>
              <a:latin typeface="AflacTodaySB-Medium" panose="02000503020000020003" pitchFamily="2" charset="0"/>
            </a:endParaRPr>
          </a:p>
          <a:p>
            <a:endParaRPr lang="en-US"/>
          </a:p>
        </p:txBody>
      </p:sp>
      <p:sp>
        <p:nvSpPr>
          <p:cNvPr id="6" name="Rectangle 5"/>
          <p:cNvSpPr/>
          <p:nvPr/>
        </p:nvSpPr>
        <p:spPr>
          <a:xfrm>
            <a:off x="2286000" y="-2295644"/>
            <a:ext cx="3048000" cy="7848302"/>
          </a:xfrm>
          <a:prstGeom prst="rect">
            <a:avLst/>
          </a:prstGeom>
        </p:spPr>
        <p:txBody>
          <a:bodyPr wrap="square">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7" name="Rectangle 6"/>
          <p:cNvSpPr/>
          <p:nvPr/>
        </p:nvSpPr>
        <p:spPr>
          <a:xfrm>
            <a:off x="380999" y="1066800"/>
            <a:ext cx="8415487" cy="369332"/>
          </a:xfrm>
          <a:prstGeom prst="rect">
            <a:avLst/>
          </a:prstGeom>
        </p:spPr>
        <p:txBody>
          <a:bodyPr wrap="square">
            <a:spAutoFit/>
          </a:bodyPr>
          <a:lstStyle/>
          <a:p>
            <a:endParaRPr lang="en-US">
              <a:solidFill>
                <a:schemeClr val="accent1"/>
              </a:solidFill>
            </a:endParaRPr>
          </a:p>
        </p:txBody>
      </p:sp>
      <p:sp>
        <p:nvSpPr>
          <p:cNvPr id="9" name="Title 1"/>
          <p:cNvSpPr txBox="1">
            <a:spLocks/>
          </p:cNvSpPr>
          <p:nvPr/>
        </p:nvSpPr>
        <p:spPr>
          <a:xfrm>
            <a:off x="409574" y="217689"/>
            <a:ext cx="8415487" cy="609600"/>
          </a:xfrm>
          <a:prstGeom prst="rect">
            <a:avLst/>
          </a:prstGeom>
          <a:solidFill>
            <a:srgbClr val="003F5E"/>
          </a:solidFill>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rPr>
              <a:t>Identity Protection</a:t>
            </a:r>
            <a:endParaRPr kumimoji="0" lang="en-US" sz="2800" b="1" i="0" u="none" strike="noStrike" kern="0" cap="none" spc="0" normalizeH="0" baseline="0" noProof="0">
              <a:ln>
                <a:noFill/>
              </a:ln>
              <a:solidFill>
                <a:prstClr val="white"/>
              </a:solidFill>
              <a:effectLst/>
              <a:uLnTx/>
              <a:uFillTx/>
              <a:latin typeface="Calibri Light" panose="020F0302020204030204"/>
              <a:ea typeface="+mj-ea"/>
              <a:cs typeface="+mj-cs"/>
            </a:endParaRPr>
          </a:p>
        </p:txBody>
      </p:sp>
      <p:pic>
        <p:nvPicPr>
          <p:cNvPr id="2" name="Picture 1"/>
          <p:cNvPicPr>
            <a:picLocks noChangeAspect="1"/>
          </p:cNvPicPr>
          <p:nvPr/>
        </p:nvPicPr>
        <p:blipFill>
          <a:blip r:embed="rId2"/>
          <a:stretch>
            <a:fillRect/>
          </a:stretch>
        </p:blipFill>
        <p:spPr>
          <a:xfrm>
            <a:off x="6639045" y="238431"/>
            <a:ext cx="2232340" cy="609600"/>
          </a:xfrm>
          <a:prstGeom prst="rect">
            <a:avLst/>
          </a:prstGeom>
        </p:spPr>
      </p:pic>
      <p:sp>
        <p:nvSpPr>
          <p:cNvPr id="10" name="TextBox 9"/>
          <p:cNvSpPr txBox="1"/>
          <p:nvPr/>
        </p:nvSpPr>
        <p:spPr>
          <a:xfrm>
            <a:off x="380999" y="833570"/>
            <a:ext cx="8685972" cy="738664"/>
          </a:xfrm>
          <a:prstGeom prst="rect">
            <a:avLst/>
          </a:prstGeom>
          <a:noFill/>
        </p:spPr>
        <p:txBody>
          <a:bodyPr wrap="square" rtlCol="0">
            <a:spAutoFit/>
          </a:bodyPr>
          <a:lstStyle/>
          <a:p>
            <a:r>
              <a:rPr lang="en-US" sz="2400">
                <a:solidFill>
                  <a:srgbClr val="9999FF"/>
                </a:solidFill>
                <a:latin typeface="Helvetica" panose="020B0604020202020204" pitchFamily="34" charset="0"/>
                <a:cs typeface="Helvetica" panose="020B0604020202020204" pitchFamily="34" charset="0"/>
              </a:rPr>
              <a:t>Identity Theft and Privacy Protection - </a:t>
            </a:r>
            <a:r>
              <a:rPr lang="en-US" sz="2400" err="1">
                <a:solidFill>
                  <a:srgbClr val="9999FF"/>
                </a:solidFill>
                <a:latin typeface="Helvetica" panose="020B0604020202020204" pitchFamily="34" charset="0"/>
                <a:cs typeface="Helvetica" panose="020B0604020202020204" pitchFamily="34" charset="0"/>
              </a:rPr>
              <a:t>Legalshield</a:t>
            </a:r>
            <a:endParaRPr lang="en-US" sz="2400">
              <a:solidFill>
                <a:srgbClr val="9999FF"/>
              </a:solidFill>
              <a:latin typeface="Helvetica" panose="020B0604020202020204" pitchFamily="34" charset="0"/>
              <a:cs typeface="Helvetica" panose="020B0604020202020204" pitchFamily="34" charset="0"/>
            </a:endParaRPr>
          </a:p>
          <a:p>
            <a:r>
              <a:rPr lang="en-US" b="1">
                <a:solidFill>
                  <a:srgbClr val="FDAC3D"/>
                </a:solidFill>
                <a:latin typeface="Helvetica" panose="020B0604020202020204" pitchFamily="34" charset="0"/>
                <a:cs typeface="Helvetica" panose="020B0604020202020204" pitchFamily="34" charset="0"/>
              </a:rPr>
              <a:t>Protect your identity and privacy while giving yourself peace of mind.</a:t>
            </a:r>
          </a:p>
        </p:txBody>
      </p:sp>
      <p:pic>
        <p:nvPicPr>
          <p:cNvPr id="5" name="Picture 4"/>
          <p:cNvPicPr>
            <a:picLocks noChangeAspect="1"/>
          </p:cNvPicPr>
          <p:nvPr/>
        </p:nvPicPr>
        <p:blipFill>
          <a:blip r:embed="rId3"/>
          <a:stretch>
            <a:fillRect/>
          </a:stretch>
        </p:blipFill>
        <p:spPr>
          <a:xfrm>
            <a:off x="408121" y="1654901"/>
            <a:ext cx="5181601" cy="5056742"/>
          </a:xfrm>
          <a:prstGeom prst="rect">
            <a:avLst/>
          </a:prstGeom>
        </p:spPr>
      </p:pic>
      <p:sp>
        <p:nvSpPr>
          <p:cNvPr id="8" name="TextBox 7"/>
          <p:cNvSpPr txBox="1"/>
          <p:nvPr/>
        </p:nvSpPr>
        <p:spPr>
          <a:xfrm>
            <a:off x="6085782" y="3196190"/>
            <a:ext cx="2628705" cy="3139321"/>
          </a:xfrm>
          <a:prstGeom prst="rect">
            <a:avLst/>
          </a:prstGeom>
          <a:noFill/>
        </p:spPr>
        <p:txBody>
          <a:bodyPr wrap="square" rtlCol="0">
            <a:spAutoFit/>
          </a:bodyPr>
          <a:lstStyle/>
          <a:p>
            <a:pPr algn="ctr"/>
            <a:r>
              <a:rPr lang="en-US" sz="1400">
                <a:solidFill>
                  <a:srgbClr val="0070C0"/>
                </a:solidFill>
                <a:latin typeface="Helvetica" panose="020B0604020202020204" pitchFamily="34" charset="0"/>
                <a:cs typeface="Helvetica" panose="020B0604020202020204" pitchFamily="34" charset="0"/>
              </a:rPr>
              <a:t>Knowing about a problem and fixing it is entirely different.</a:t>
            </a:r>
          </a:p>
          <a:p>
            <a:pPr algn="ctr"/>
            <a:endParaRPr lang="en-US" sz="1400">
              <a:solidFill>
                <a:srgbClr val="0070C0"/>
              </a:solidFill>
              <a:latin typeface="Helvetica" panose="020B0604020202020204" pitchFamily="34" charset="0"/>
              <a:cs typeface="Helvetica" panose="020B0604020202020204" pitchFamily="34" charset="0"/>
            </a:endParaRPr>
          </a:p>
          <a:p>
            <a:pPr algn="ctr"/>
            <a:r>
              <a:rPr lang="en-US" sz="1400">
                <a:solidFill>
                  <a:srgbClr val="0070C0"/>
                </a:solidFill>
                <a:latin typeface="Helvetica" panose="020B0604020202020204" pitchFamily="34" charset="0"/>
                <a:cs typeface="Helvetica" panose="020B0604020202020204" pitchFamily="34" charset="0"/>
              </a:rPr>
              <a:t>Provides coverage for today’s identity and privacy protection needs at an affordable rate. </a:t>
            </a:r>
          </a:p>
          <a:p>
            <a:endParaRPr lang="en-US" sz="1400">
              <a:solidFill>
                <a:srgbClr val="0070C0"/>
              </a:solidFill>
              <a:latin typeface="Helvetica" panose="020B0604020202020204" pitchFamily="34" charset="0"/>
              <a:cs typeface="Helvetica" panose="020B0604020202020204" pitchFamily="34" charset="0"/>
            </a:endParaRPr>
          </a:p>
          <a:p>
            <a:pPr algn="ctr"/>
            <a:r>
              <a:rPr lang="en-US" sz="1400">
                <a:solidFill>
                  <a:srgbClr val="0070C0"/>
                </a:solidFill>
                <a:latin typeface="Helvetica" panose="020B0604020202020204" pitchFamily="34" charset="0"/>
                <a:cs typeface="Helvetica" panose="020B0604020202020204" pitchFamily="34" charset="0"/>
              </a:rPr>
              <a:t>Two options to choose from, </a:t>
            </a:r>
          </a:p>
          <a:p>
            <a:pPr algn="ctr"/>
            <a:r>
              <a:rPr lang="en-US" sz="1400">
                <a:solidFill>
                  <a:srgbClr val="0070C0"/>
                </a:solidFill>
                <a:latin typeface="Helvetica" panose="020B0604020202020204" pitchFamily="34" charset="0"/>
                <a:cs typeface="Helvetica" panose="020B0604020202020204" pitchFamily="34" charset="0"/>
              </a:rPr>
              <a:t>Employee only or Family</a:t>
            </a:r>
          </a:p>
          <a:p>
            <a:pPr marL="285750" indent="-285750">
              <a:buFont typeface="Arial" panose="020B0604020202020204" pitchFamily="34" charset="0"/>
              <a:buChar char="•"/>
            </a:pPr>
            <a:endParaRPr lang="en-US">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a:latin typeface="Helvetica" panose="020B0604020202020204" pitchFamily="34" charset="0"/>
              <a:cs typeface="Helvetica" panose="020B0604020202020204" pitchFamily="34" charset="0"/>
            </a:endParaRPr>
          </a:p>
          <a:p>
            <a:endParaRPr lang="en-US"/>
          </a:p>
          <a:p>
            <a:endParaRPr lang="en-US"/>
          </a:p>
        </p:txBody>
      </p:sp>
      <p:pic>
        <p:nvPicPr>
          <p:cNvPr id="12" name="Picture 11"/>
          <p:cNvPicPr>
            <a:picLocks noChangeAspect="1"/>
          </p:cNvPicPr>
          <p:nvPr/>
        </p:nvPicPr>
        <p:blipFill>
          <a:blip r:embed="rId4"/>
          <a:stretch>
            <a:fillRect/>
          </a:stretch>
        </p:blipFill>
        <p:spPr>
          <a:xfrm>
            <a:off x="5563097" y="1747384"/>
            <a:ext cx="3580903" cy="1388255"/>
          </a:xfrm>
          <a:prstGeom prst="rect">
            <a:avLst/>
          </a:prstGeom>
        </p:spPr>
      </p:pic>
      <p:pic>
        <p:nvPicPr>
          <p:cNvPr id="13" name="Picture 12"/>
          <p:cNvPicPr>
            <a:picLocks noChangeAspect="1"/>
          </p:cNvPicPr>
          <p:nvPr/>
        </p:nvPicPr>
        <p:blipFill>
          <a:blip r:embed="rId5"/>
          <a:stretch>
            <a:fillRect/>
          </a:stretch>
        </p:blipFill>
        <p:spPr>
          <a:xfrm>
            <a:off x="6878282" y="5375823"/>
            <a:ext cx="1043704" cy="1020614"/>
          </a:xfrm>
          <a:prstGeom prst="rect">
            <a:avLst/>
          </a:prstGeom>
        </p:spPr>
      </p:pic>
    </p:spTree>
    <p:extLst>
      <p:ext uri="{BB962C8B-B14F-4D97-AF65-F5344CB8AC3E}">
        <p14:creationId xmlns:p14="http://schemas.microsoft.com/office/powerpoint/2010/main" val="3244603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carter\Documents\A_Stock\Thinkstock\family of 4 diver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67400" y="1143000"/>
            <a:ext cx="2897797" cy="542494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p:cNvSpPr>
            <a:spLocks noGrp="1"/>
          </p:cNvSpPr>
          <p:nvPr>
            <p:ph idx="1"/>
          </p:nvPr>
        </p:nvSpPr>
        <p:spPr>
          <a:xfrm>
            <a:off x="490686" y="1153053"/>
            <a:ext cx="5300514" cy="5257800"/>
          </a:xfrm>
        </p:spPr>
        <p:txBody>
          <a:bodyPr/>
          <a:lstStyle/>
          <a:p>
            <a:pPr marL="0" indent="0">
              <a:buNone/>
            </a:pPr>
            <a:endParaRPr lang="en-US" sz="2400" b="1"/>
          </a:p>
          <a:p>
            <a:pPr marL="0" indent="0">
              <a:buNone/>
            </a:pPr>
            <a:r>
              <a:rPr lang="en-US" sz="2400" b="1"/>
              <a:t>September 25</a:t>
            </a:r>
            <a:r>
              <a:rPr lang="en-US" sz="2400" b="1" baseline="30000"/>
              <a:t>th</a:t>
            </a:r>
            <a:r>
              <a:rPr lang="en-US" sz="2400" b="1"/>
              <a:t>  – October 13</a:t>
            </a:r>
            <a:r>
              <a:rPr lang="en-US" sz="2400" b="1" baseline="30000"/>
              <a:t>th</a:t>
            </a:r>
            <a:r>
              <a:rPr lang="en-US" sz="2400" b="1"/>
              <a:t>, 2023</a:t>
            </a:r>
          </a:p>
          <a:p>
            <a:pPr marL="0" indent="0">
              <a:buNone/>
            </a:pPr>
            <a:endParaRPr lang="en-US" sz="800" b="1"/>
          </a:p>
          <a:p>
            <a:pPr>
              <a:spcBef>
                <a:spcPts val="1200"/>
              </a:spcBef>
              <a:spcAft>
                <a:spcPts val="1200"/>
              </a:spcAft>
            </a:pPr>
            <a:r>
              <a:rPr lang="en-US">
                <a:latin typeface="Segoe UI" panose="020B0502040204020203" pitchFamily="34" charset="0"/>
              </a:rPr>
              <a:t>ESS will link you to enroll in your V</a:t>
            </a:r>
            <a:r>
              <a:rPr lang="en-US">
                <a:solidFill>
                  <a:schemeClr val="tx1"/>
                </a:solidFill>
              </a:rPr>
              <a:t>oluntary Benefits through a </a:t>
            </a:r>
            <a:r>
              <a:rPr lang="en-US">
                <a:effectLst/>
                <a:latin typeface="Segoe UI" panose="020B0502040204020203" pitchFamily="34" charset="0"/>
              </a:rPr>
              <a:t>single sign on!</a:t>
            </a:r>
          </a:p>
          <a:p>
            <a:pPr>
              <a:spcBef>
                <a:spcPts val="1200"/>
              </a:spcBef>
              <a:spcAft>
                <a:spcPts val="1200"/>
              </a:spcAft>
            </a:pPr>
            <a:endParaRPr lang="en-US">
              <a:effectLst/>
              <a:latin typeface="Segoe UI" panose="020B0502040204020203" pitchFamily="34" charset="0"/>
            </a:endParaRPr>
          </a:p>
          <a:p>
            <a:pPr>
              <a:spcBef>
                <a:spcPts val="1200"/>
              </a:spcBef>
              <a:spcAft>
                <a:spcPts val="1200"/>
              </a:spcAft>
            </a:pPr>
            <a:endParaRPr lang="en-US">
              <a:latin typeface="Segoe UI" panose="020B0502040204020203" pitchFamily="34" charset="0"/>
            </a:endParaRPr>
          </a:p>
          <a:p>
            <a:pPr>
              <a:spcBef>
                <a:spcPts val="1200"/>
              </a:spcBef>
              <a:spcAft>
                <a:spcPts val="1200"/>
              </a:spcAft>
            </a:pPr>
            <a:endParaRPr lang="en-US">
              <a:effectLst/>
              <a:latin typeface="Segoe UI" panose="020B0502040204020203" pitchFamily="34" charset="0"/>
            </a:endParaRPr>
          </a:p>
          <a:p>
            <a:pPr>
              <a:spcBef>
                <a:spcPts val="1200"/>
              </a:spcBef>
              <a:spcAft>
                <a:spcPts val="1200"/>
              </a:spcAft>
            </a:pPr>
            <a:r>
              <a:rPr lang="en-US">
                <a:effectLst/>
                <a:latin typeface="Segoe UI" panose="020B0502040204020203" pitchFamily="34" charset="0"/>
              </a:rPr>
              <a:t>Please complete your core and voluntary benefits so that you can receive two open enrollment confirmations</a:t>
            </a:r>
          </a:p>
          <a:p>
            <a:pPr marL="0" indent="0">
              <a:spcBef>
                <a:spcPts val="1200"/>
              </a:spcBef>
              <a:spcAft>
                <a:spcPts val="1200"/>
              </a:spcAft>
              <a:buNone/>
            </a:pPr>
            <a:r>
              <a:rPr lang="en-US" i="1">
                <a:solidFill>
                  <a:schemeClr val="tx1"/>
                </a:solidFill>
                <a:latin typeface="Segoe UI" panose="020B0502040204020203" pitchFamily="34" charset="0"/>
              </a:rPr>
              <a:t>**All Voluntary plans require you to re-enroll each year, even if you do not plan on making changes.</a:t>
            </a:r>
          </a:p>
        </p:txBody>
      </p:sp>
      <p:sp>
        <p:nvSpPr>
          <p:cNvPr id="3" name="Title 2"/>
          <p:cNvSpPr>
            <a:spLocks noGrp="1"/>
          </p:cNvSpPr>
          <p:nvPr>
            <p:ph type="title"/>
          </p:nvPr>
        </p:nvSpPr>
        <p:spPr/>
        <p:txBody>
          <a:bodyPr/>
          <a:lstStyle/>
          <a:p>
            <a:r>
              <a:rPr lang="en-US"/>
              <a:t>Voluntary Benefits Open Enrollment</a:t>
            </a:r>
            <a:endParaRPr lang="en-US" b="0" i="1"/>
          </a:p>
        </p:txBody>
      </p:sp>
      <p:pic>
        <p:nvPicPr>
          <p:cNvPr id="5" name="Picture 4">
            <a:extLst>
              <a:ext uri="{FF2B5EF4-FFF2-40B4-BE49-F238E27FC236}">
                <a16:creationId xmlns:a16="http://schemas.microsoft.com/office/drawing/2014/main" id="{021707D1-282A-438C-9D95-A8595857A0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86" y="2819400"/>
            <a:ext cx="5170969" cy="1621790"/>
          </a:xfrm>
          <a:prstGeom prst="rect">
            <a:avLst/>
          </a:prstGeom>
          <a:noFill/>
          <a:ln>
            <a:noFill/>
          </a:ln>
        </p:spPr>
      </p:pic>
      <p:sp>
        <p:nvSpPr>
          <p:cNvPr id="2" name="Arrow: Left 1">
            <a:extLst>
              <a:ext uri="{FF2B5EF4-FFF2-40B4-BE49-F238E27FC236}">
                <a16:creationId xmlns:a16="http://schemas.microsoft.com/office/drawing/2014/main" id="{41F5C36C-CF2F-46C6-965D-60A340EDEA05}"/>
              </a:ext>
            </a:extLst>
          </p:cNvPr>
          <p:cNvSpPr/>
          <p:nvPr/>
        </p:nvSpPr>
        <p:spPr>
          <a:xfrm>
            <a:off x="1983996" y="3157756"/>
            <a:ext cx="304800" cy="76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309583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0"/>
            <a:ext cx="8602054" cy="5257800"/>
          </a:xfrm>
        </p:spPr>
        <p:txBody>
          <a:bodyPr/>
          <a:lstStyle/>
          <a:p>
            <a:pPr marL="0" indent="0" algn="ctr">
              <a:buNone/>
            </a:pPr>
            <a:endParaRPr lang="en-US" b="1">
              <a:solidFill>
                <a:prstClr val="black">
                  <a:lumMod val="75000"/>
                  <a:lumOff val="25000"/>
                </a:prstClr>
              </a:solidFill>
              <a:latin typeface="Calibri" panose="020F0502020204030204"/>
            </a:endParaRPr>
          </a:p>
          <a:p>
            <a:pPr marL="0" indent="0" algn="ctr">
              <a:buNone/>
            </a:pPr>
            <a:r>
              <a:rPr lang="en-US" sz="9600" b="1">
                <a:solidFill>
                  <a:srgbClr val="00B050"/>
                </a:solidFill>
                <a:latin typeface="Calibri" panose="020F0502020204030204"/>
              </a:rPr>
              <a:t>?</a:t>
            </a:r>
            <a:endParaRPr lang="en-US" sz="9600">
              <a:solidFill>
                <a:srgbClr val="00B050"/>
              </a:solidFill>
              <a:latin typeface="Calibri" panose="020F0502020204030204"/>
            </a:endParaRPr>
          </a:p>
          <a:p>
            <a:pPr marL="0" indent="0">
              <a:buNone/>
            </a:pPr>
            <a:endParaRPr lang="en-US"/>
          </a:p>
        </p:txBody>
      </p:sp>
      <p:sp>
        <p:nvSpPr>
          <p:cNvPr id="3" name="Title 2"/>
          <p:cNvSpPr>
            <a:spLocks noGrp="1"/>
          </p:cNvSpPr>
          <p:nvPr>
            <p:ph type="title"/>
          </p:nvPr>
        </p:nvSpPr>
        <p:spPr/>
        <p:txBody>
          <a:bodyPr/>
          <a:lstStyle/>
          <a:p>
            <a:pPr algn="ctr"/>
            <a:r>
              <a:rPr lang="en-US" sz="3600"/>
              <a:t>Questions</a:t>
            </a:r>
          </a:p>
        </p:txBody>
      </p:sp>
      <p:pic>
        <p:nvPicPr>
          <p:cNvPr id="6" name="Picture 5">
            <a:extLst>
              <a:ext uri="{FF2B5EF4-FFF2-40B4-BE49-F238E27FC236}">
                <a16:creationId xmlns:a16="http://schemas.microsoft.com/office/drawing/2014/main" id="{DB108F19-3B66-4CC3-BF23-B2F8E321C160}"/>
              </a:ext>
            </a:extLst>
          </p:cNvPr>
          <p:cNvPicPr>
            <a:picLocks noChangeAspect="1"/>
          </p:cNvPicPr>
          <p:nvPr/>
        </p:nvPicPr>
        <p:blipFill>
          <a:blip r:embed="rId2"/>
          <a:stretch>
            <a:fillRect/>
          </a:stretch>
        </p:blipFill>
        <p:spPr>
          <a:xfrm>
            <a:off x="2971800" y="2971800"/>
            <a:ext cx="3512192" cy="2438401"/>
          </a:xfrm>
          <a:prstGeom prst="rect">
            <a:avLst/>
          </a:prstGeom>
        </p:spPr>
      </p:pic>
    </p:spTree>
    <p:extLst>
      <p:ext uri="{BB962C8B-B14F-4D97-AF65-F5344CB8AC3E}">
        <p14:creationId xmlns:p14="http://schemas.microsoft.com/office/powerpoint/2010/main" val="237281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Medical Plans</a:t>
            </a:r>
          </a:p>
        </p:txBody>
      </p:sp>
      <p:sp>
        <p:nvSpPr>
          <p:cNvPr id="2" name="TextBox 1">
            <a:extLst>
              <a:ext uri="{FF2B5EF4-FFF2-40B4-BE49-F238E27FC236}">
                <a16:creationId xmlns:a16="http://schemas.microsoft.com/office/drawing/2014/main" id="{B47DDCE6-CB59-4323-A1AE-72B8C594C0DF}"/>
              </a:ext>
            </a:extLst>
          </p:cNvPr>
          <p:cNvSpPr txBox="1"/>
          <p:nvPr/>
        </p:nvSpPr>
        <p:spPr>
          <a:xfrm>
            <a:off x="762000" y="1295400"/>
            <a:ext cx="4038600" cy="2062103"/>
          </a:xfrm>
          <a:prstGeom prst="rect">
            <a:avLst/>
          </a:prstGeom>
          <a:noFill/>
        </p:spPr>
        <p:txBody>
          <a:bodyPr wrap="square" rtlCol="0">
            <a:spAutoFit/>
          </a:bodyPr>
          <a:lstStyle/>
          <a:p>
            <a:pPr marL="457200" indent="-457200">
              <a:buFont typeface="Arial" panose="020B0604020202020204" pitchFamily="34" charset="0"/>
              <a:buChar char="•"/>
            </a:pPr>
            <a:r>
              <a:rPr lang="en-US" sz="3200" b="1">
                <a:solidFill>
                  <a:schemeClr val="bg1"/>
                </a:solidFill>
              </a:rPr>
              <a:t>Anthem H.S.A</a:t>
            </a:r>
          </a:p>
          <a:p>
            <a:pPr marL="457200" indent="-457200">
              <a:buFont typeface="Arial" panose="020B0604020202020204" pitchFamily="34" charset="0"/>
              <a:buChar char="•"/>
            </a:pPr>
            <a:r>
              <a:rPr lang="en-US" sz="3200" b="1">
                <a:solidFill>
                  <a:schemeClr val="bg1"/>
                </a:solidFill>
              </a:rPr>
              <a:t>Anthem POS</a:t>
            </a:r>
          </a:p>
          <a:p>
            <a:pPr marL="457200" indent="-457200">
              <a:buFont typeface="Arial" panose="020B0604020202020204" pitchFamily="34" charset="0"/>
              <a:buChar char="•"/>
            </a:pPr>
            <a:r>
              <a:rPr lang="en-US" sz="3200" b="1">
                <a:solidFill>
                  <a:schemeClr val="bg1"/>
                </a:solidFill>
              </a:rPr>
              <a:t>Anthem HMO</a:t>
            </a:r>
          </a:p>
          <a:p>
            <a:pPr marL="457200" indent="-457200">
              <a:buFont typeface="Arial" panose="020B0604020202020204" pitchFamily="34" charset="0"/>
              <a:buChar char="•"/>
            </a:pPr>
            <a:r>
              <a:rPr lang="en-US" sz="3200" b="1">
                <a:solidFill>
                  <a:schemeClr val="bg1"/>
                </a:solidFill>
              </a:rPr>
              <a:t>Kaiser HMO</a:t>
            </a:r>
          </a:p>
        </p:txBody>
      </p:sp>
    </p:spTree>
    <p:extLst>
      <p:ext uri="{BB962C8B-B14F-4D97-AF65-F5344CB8AC3E}">
        <p14:creationId xmlns:p14="http://schemas.microsoft.com/office/powerpoint/2010/main" val="1462934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864" y="1295400"/>
            <a:ext cx="8020336" cy="4876800"/>
          </a:xfrm>
        </p:spPr>
        <p:txBody>
          <a:bodyPr/>
          <a:lstStyle/>
          <a:p>
            <a:pPr marL="0" indent="0">
              <a:buNone/>
            </a:pPr>
            <a:endParaRPr lang="en-US"/>
          </a:p>
          <a:p>
            <a:pPr marL="0" indent="0">
              <a:buNone/>
            </a:pPr>
            <a:endParaRPr lang="en-US"/>
          </a:p>
          <a:p>
            <a:pPr marL="0" indent="0">
              <a:buNone/>
            </a:pPr>
            <a:endParaRPr lang="en-US"/>
          </a:p>
          <a:p>
            <a:r>
              <a:rPr lang="en-US"/>
              <a:t>Watch your work email for Fulco News announcements</a:t>
            </a:r>
          </a:p>
          <a:p>
            <a:pPr marL="0" indent="0">
              <a:buNone/>
            </a:pPr>
            <a:endParaRPr lang="en-US"/>
          </a:p>
          <a:p>
            <a:r>
              <a:rPr lang="en-US"/>
              <a:t>Visit the For Employees Facebook page</a:t>
            </a:r>
          </a:p>
          <a:p>
            <a:pPr marL="0" indent="0">
              <a:buNone/>
            </a:pPr>
            <a:endParaRPr lang="en-US"/>
          </a:p>
          <a:p>
            <a:r>
              <a:rPr lang="en-US"/>
              <a:t>Visit the Benefits page on Employee Central </a:t>
            </a:r>
            <a:r>
              <a:rPr lang="en-US" strike="sngStrike">
                <a:solidFill>
                  <a:srgbClr val="FF0000"/>
                </a:solidFill>
              </a:rPr>
              <a:t> </a:t>
            </a:r>
          </a:p>
          <a:p>
            <a:pPr marL="0" indent="0">
              <a:buNone/>
            </a:pPr>
            <a:endParaRPr lang="en-US" strike="sngStrike">
              <a:solidFill>
                <a:srgbClr val="FF0000"/>
              </a:solidFill>
            </a:endParaRPr>
          </a:p>
          <a:p>
            <a:r>
              <a:rPr lang="en-US"/>
              <a:t>Visit the Open Enrollment page on the County’s website</a:t>
            </a:r>
          </a:p>
          <a:p>
            <a:endParaRPr lang="en-US"/>
          </a:p>
        </p:txBody>
      </p:sp>
      <p:sp>
        <p:nvSpPr>
          <p:cNvPr id="3" name="Title 2"/>
          <p:cNvSpPr>
            <a:spLocks noGrp="1"/>
          </p:cNvSpPr>
          <p:nvPr>
            <p:ph type="title"/>
          </p:nvPr>
        </p:nvSpPr>
        <p:spPr/>
        <p:txBody>
          <a:bodyPr/>
          <a:lstStyle/>
          <a:p>
            <a:r>
              <a:rPr lang="en-US"/>
              <a:t>Next Steps</a:t>
            </a:r>
          </a:p>
        </p:txBody>
      </p:sp>
      <p:pic>
        <p:nvPicPr>
          <p:cNvPr id="4" name="Picture 3">
            <a:extLst>
              <a:ext uri="{FF2B5EF4-FFF2-40B4-BE49-F238E27FC236}">
                <a16:creationId xmlns:a16="http://schemas.microsoft.com/office/drawing/2014/main" id="{2ADEFE5A-CF04-488B-AC56-113B156302B0}"/>
              </a:ext>
            </a:extLst>
          </p:cNvPr>
          <p:cNvPicPr>
            <a:picLocks noChangeAspect="1"/>
          </p:cNvPicPr>
          <p:nvPr/>
        </p:nvPicPr>
        <p:blipFill>
          <a:blip r:embed="rId3"/>
          <a:stretch>
            <a:fillRect/>
          </a:stretch>
        </p:blipFill>
        <p:spPr>
          <a:xfrm>
            <a:off x="6024712" y="1040650"/>
            <a:ext cx="2619375" cy="1743075"/>
          </a:xfrm>
          <a:prstGeom prst="rect">
            <a:avLst/>
          </a:prstGeom>
        </p:spPr>
      </p:pic>
    </p:spTree>
    <p:extLst>
      <p:ext uri="{BB962C8B-B14F-4D97-AF65-F5344CB8AC3E}">
        <p14:creationId xmlns:p14="http://schemas.microsoft.com/office/powerpoint/2010/main" val="877519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8927" y="2209800"/>
            <a:ext cx="8205160" cy="3468232"/>
            <a:chOff x="438927" y="2209800"/>
            <a:chExt cx="8205160" cy="3468232"/>
          </a:xfrm>
        </p:grpSpPr>
        <p:sp>
          <p:nvSpPr>
            <p:cNvPr id="8" name="Freeform 7"/>
            <p:cNvSpPr/>
            <p:nvPr/>
          </p:nvSpPr>
          <p:spPr>
            <a:xfrm>
              <a:off x="438927" y="3113303"/>
              <a:ext cx="1689389" cy="1737360"/>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51116" rIns="51116" bIns="349700" numCol="1" spcCol="1270" anchor="ctr" anchorCtr="0">
              <a:noAutofit/>
            </a:bodyPr>
            <a:lstStyle/>
            <a:p>
              <a:pPr marL="0" lvl="1" algn="l" defTabSz="444500">
                <a:lnSpc>
                  <a:spcPct val="90000"/>
                </a:lnSpc>
                <a:spcBef>
                  <a:spcPct val="0"/>
                </a:spcBef>
                <a:spcAft>
                  <a:spcPct val="15000"/>
                </a:spcAft>
              </a:pPr>
              <a:r>
                <a:rPr lang="en-US" sz="1400" kern="1200"/>
                <a:t>Fulton County HSA contribution:</a:t>
              </a:r>
            </a:p>
            <a:p>
              <a:pPr marL="114300" lvl="2" indent="-57150" defTabSz="444500">
                <a:lnSpc>
                  <a:spcPct val="90000"/>
                </a:lnSpc>
                <a:spcAft>
                  <a:spcPct val="15000"/>
                </a:spcAft>
                <a:buChar char="••"/>
              </a:pPr>
              <a:r>
                <a:rPr lang="en-US" sz="1400" kern="1200"/>
                <a:t> </a:t>
              </a:r>
              <a:r>
                <a:rPr lang="en-US" sz="1400" kern="1200">
                  <a:highlight>
                    <a:srgbClr val="FFFFFF"/>
                  </a:highlight>
                </a:rPr>
                <a:t>Single: $750</a:t>
              </a:r>
            </a:p>
            <a:p>
              <a:pPr marL="114300" lvl="2" indent="-57150" defTabSz="444500">
                <a:lnSpc>
                  <a:spcPct val="90000"/>
                </a:lnSpc>
                <a:spcAft>
                  <a:spcPct val="15000"/>
                </a:spcAft>
                <a:buChar char="••"/>
              </a:pPr>
              <a:r>
                <a:rPr lang="en-US" sz="1400" kern="1200">
                  <a:highlight>
                    <a:srgbClr val="FFFFFF"/>
                  </a:highlight>
                </a:rPr>
                <a:t> Family: $1,500</a:t>
              </a:r>
            </a:p>
            <a:p>
              <a:pPr marL="0" lvl="1" algn="l" defTabSz="444500">
                <a:lnSpc>
                  <a:spcPct val="90000"/>
                </a:lnSpc>
                <a:spcBef>
                  <a:spcPct val="0"/>
                </a:spcBef>
                <a:spcAft>
                  <a:spcPct val="15000"/>
                </a:spcAft>
              </a:pPr>
              <a:r>
                <a:rPr lang="en-US" sz="1400" kern="1200"/>
                <a:t>Optional employee HSA contribution</a:t>
              </a:r>
            </a:p>
          </p:txBody>
        </p:sp>
        <p:sp>
          <p:nvSpPr>
            <p:cNvPr id="9" name="Shape 8"/>
            <p:cNvSpPr/>
            <p:nvPr/>
          </p:nvSpPr>
          <p:spPr>
            <a:xfrm>
              <a:off x="1405552" y="3891757"/>
              <a:ext cx="1786275" cy="1786275"/>
            </a:xfrm>
            <a:prstGeom prst="leftCircularArrow">
              <a:avLst>
                <a:gd name="adj1" fmla="val 2727"/>
                <a:gd name="adj2" fmla="val 332294"/>
                <a:gd name="adj3" fmla="val 2108902"/>
                <a:gd name="adj4" fmla="val 9025586"/>
                <a:gd name="adj5" fmla="val 6611"/>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Freeform 9"/>
            <p:cNvSpPr/>
            <p:nvPr/>
          </p:nvSpPr>
          <p:spPr>
            <a:xfrm>
              <a:off x="816970" y="4589567"/>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HSA Contributions</a:t>
              </a:r>
            </a:p>
          </p:txBody>
        </p:sp>
        <p:sp>
          <p:nvSpPr>
            <p:cNvPr id="11" name="Freeform 10"/>
            <p:cNvSpPr/>
            <p:nvPr/>
          </p:nvSpPr>
          <p:spPr>
            <a:xfrm>
              <a:off x="2548021" y="3047535"/>
              <a:ext cx="1689389" cy="1737360"/>
            </a:xfrm>
            <a:custGeom>
              <a:avLst/>
              <a:gdLst>
                <a:gd name="connsiteX0" fmla="*/ 0 w 1689389"/>
                <a:gd name="connsiteY0" fmla="*/ 152400 h 1523995"/>
                <a:gd name="connsiteX1" fmla="*/ 152400 w 1689389"/>
                <a:gd name="connsiteY1" fmla="*/ 0 h 1523995"/>
                <a:gd name="connsiteX2" fmla="*/ 1536990 w 1689389"/>
                <a:gd name="connsiteY2" fmla="*/ 0 h 1523995"/>
                <a:gd name="connsiteX3" fmla="*/ 1689390 w 1689389"/>
                <a:gd name="connsiteY3" fmla="*/ 152400 h 1523995"/>
                <a:gd name="connsiteX4" fmla="*/ 1689389 w 1689389"/>
                <a:gd name="connsiteY4" fmla="*/ 1371596 h 1523995"/>
                <a:gd name="connsiteX5" fmla="*/ 1536989 w 1689389"/>
                <a:gd name="connsiteY5" fmla="*/ 1523996 h 1523995"/>
                <a:gd name="connsiteX6" fmla="*/ 152400 w 1689389"/>
                <a:gd name="connsiteY6" fmla="*/ 1523995 h 1523995"/>
                <a:gd name="connsiteX7" fmla="*/ 0 w 1689389"/>
                <a:gd name="connsiteY7" fmla="*/ 1371595 h 1523995"/>
                <a:gd name="connsiteX8" fmla="*/ 0 w 1689389"/>
                <a:gd name="connsiteY8" fmla="*/ 152400 h 152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523995">
                  <a:moveTo>
                    <a:pt x="0" y="152400"/>
                  </a:moveTo>
                  <a:cubicBezTo>
                    <a:pt x="0" y="68232"/>
                    <a:pt x="68232" y="0"/>
                    <a:pt x="152400" y="0"/>
                  </a:cubicBezTo>
                  <a:lnTo>
                    <a:pt x="1536990" y="0"/>
                  </a:lnTo>
                  <a:cubicBezTo>
                    <a:pt x="1621158" y="0"/>
                    <a:pt x="1689390" y="68232"/>
                    <a:pt x="1689390" y="152400"/>
                  </a:cubicBezTo>
                  <a:cubicBezTo>
                    <a:pt x="1689390" y="558799"/>
                    <a:pt x="1689389" y="965197"/>
                    <a:pt x="1689389" y="1371596"/>
                  </a:cubicBezTo>
                  <a:cubicBezTo>
                    <a:pt x="1689389" y="1455764"/>
                    <a:pt x="1621157" y="1523996"/>
                    <a:pt x="1536989" y="1523996"/>
                  </a:cubicBezTo>
                  <a:lnTo>
                    <a:pt x="152400" y="1523995"/>
                  </a:lnTo>
                  <a:cubicBezTo>
                    <a:pt x="68232" y="1523995"/>
                    <a:pt x="0" y="1455763"/>
                    <a:pt x="0" y="1371595"/>
                  </a:cubicBezTo>
                  <a:lnTo>
                    <a:pt x="0" y="15240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121" tIns="380692" rIns="54121" bIns="54120" numCol="1" spcCol="1270" anchor="ctr" anchorCtr="0">
              <a:noAutofit/>
            </a:bodyPr>
            <a:lstStyle/>
            <a:p>
              <a:pPr marL="0" lvl="1" algn="l" defTabSz="577850">
                <a:lnSpc>
                  <a:spcPct val="90000"/>
                </a:lnSpc>
                <a:spcBef>
                  <a:spcPct val="0"/>
                </a:spcBef>
                <a:spcAft>
                  <a:spcPct val="15000"/>
                </a:spcAft>
              </a:pPr>
              <a:r>
                <a:rPr lang="en-US" sz="1400" kern="1200"/>
                <a:t>You pay 100% of first-dollar charges up to annual deductible. Use HSA money to cover these expenses.</a:t>
              </a:r>
            </a:p>
          </p:txBody>
        </p:sp>
        <p:sp>
          <p:nvSpPr>
            <p:cNvPr id="12" name="Circular Arrow 11"/>
            <p:cNvSpPr/>
            <p:nvPr/>
          </p:nvSpPr>
          <p:spPr>
            <a:xfrm>
              <a:off x="3497966" y="2209800"/>
              <a:ext cx="2002141" cy="2002141"/>
            </a:xfrm>
            <a:prstGeom prst="circularArrow">
              <a:avLst>
                <a:gd name="adj1" fmla="val 2433"/>
                <a:gd name="adj2" fmla="val 294448"/>
                <a:gd name="adj3" fmla="val 19528906"/>
                <a:gd name="adj4" fmla="val 12574376"/>
                <a:gd name="adj5" fmla="val 5419"/>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3" name="Freeform 12"/>
            <p:cNvSpPr/>
            <p:nvPr/>
          </p:nvSpPr>
          <p:spPr>
            <a:xfrm>
              <a:off x="2923441"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Your Annual Deductible Responsibility</a:t>
              </a:r>
            </a:p>
          </p:txBody>
        </p:sp>
        <p:sp>
          <p:nvSpPr>
            <p:cNvPr id="14" name="Freeform 13"/>
            <p:cNvSpPr/>
            <p:nvPr/>
          </p:nvSpPr>
          <p:spPr>
            <a:xfrm>
              <a:off x="4657114" y="2972808"/>
              <a:ext cx="1689389" cy="1737360"/>
            </a:xfrm>
            <a:custGeom>
              <a:avLst/>
              <a:gdLst>
                <a:gd name="connsiteX0" fmla="*/ 0 w 1689389"/>
                <a:gd name="connsiteY0" fmla="*/ 167640 h 1676404"/>
                <a:gd name="connsiteX1" fmla="*/ 167640 w 1689389"/>
                <a:gd name="connsiteY1" fmla="*/ 0 h 1676404"/>
                <a:gd name="connsiteX2" fmla="*/ 1521749 w 1689389"/>
                <a:gd name="connsiteY2" fmla="*/ 0 h 1676404"/>
                <a:gd name="connsiteX3" fmla="*/ 1689389 w 1689389"/>
                <a:gd name="connsiteY3" fmla="*/ 167640 h 1676404"/>
                <a:gd name="connsiteX4" fmla="*/ 1689389 w 1689389"/>
                <a:gd name="connsiteY4" fmla="*/ 1508764 h 1676404"/>
                <a:gd name="connsiteX5" fmla="*/ 1521749 w 1689389"/>
                <a:gd name="connsiteY5" fmla="*/ 1676404 h 1676404"/>
                <a:gd name="connsiteX6" fmla="*/ 167640 w 1689389"/>
                <a:gd name="connsiteY6" fmla="*/ 1676404 h 1676404"/>
                <a:gd name="connsiteX7" fmla="*/ 0 w 1689389"/>
                <a:gd name="connsiteY7" fmla="*/ 1508764 h 1676404"/>
                <a:gd name="connsiteX8" fmla="*/ 0 w 1689389"/>
                <a:gd name="connsiteY8" fmla="*/ 167640 h 16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676404">
                  <a:moveTo>
                    <a:pt x="0" y="167640"/>
                  </a:moveTo>
                  <a:cubicBezTo>
                    <a:pt x="0" y="75055"/>
                    <a:pt x="75055" y="0"/>
                    <a:pt x="167640" y="0"/>
                  </a:cubicBezTo>
                  <a:lnTo>
                    <a:pt x="1521749" y="0"/>
                  </a:lnTo>
                  <a:cubicBezTo>
                    <a:pt x="1614334" y="0"/>
                    <a:pt x="1689389" y="75055"/>
                    <a:pt x="1689389" y="167640"/>
                  </a:cubicBezTo>
                  <a:lnTo>
                    <a:pt x="1689389" y="1508764"/>
                  </a:lnTo>
                  <a:cubicBezTo>
                    <a:pt x="1689389" y="1601349"/>
                    <a:pt x="1614334" y="1676404"/>
                    <a:pt x="1521749" y="1676404"/>
                  </a:cubicBezTo>
                  <a:lnTo>
                    <a:pt x="167640" y="1676404"/>
                  </a:lnTo>
                  <a:cubicBezTo>
                    <a:pt x="75055" y="1676404"/>
                    <a:pt x="0" y="1601349"/>
                    <a:pt x="0" y="1508764"/>
                  </a:cubicBezTo>
                  <a:lnTo>
                    <a:pt x="0" y="16764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29" tIns="57629" rIns="57629" bIns="416858" numCol="1" spcCol="1270" anchor="t" anchorCtr="0">
              <a:noAutofit/>
            </a:bodyPr>
            <a:lstStyle/>
            <a:p>
              <a:pPr marL="0" lvl="1" algn="l" defTabSz="533400">
                <a:lnSpc>
                  <a:spcPct val="90000"/>
                </a:lnSpc>
                <a:spcBef>
                  <a:spcPct val="0"/>
                </a:spcBef>
                <a:spcAft>
                  <a:spcPct val="15000"/>
                </a:spcAft>
              </a:pPr>
              <a:r>
                <a:rPr lang="en-US" sz="1400" kern="1200"/>
                <a:t>Once you meet the deductible, you pay 10% of the cost </a:t>
              </a:r>
              <a:br>
                <a:rPr lang="en-US" sz="1400" kern="1200"/>
              </a:br>
              <a:r>
                <a:rPr lang="en-US" sz="1400" kern="1200"/>
                <a:t>for most covered </a:t>
              </a:r>
              <a:br>
                <a:rPr lang="en-US" sz="1400" kern="1200"/>
              </a:br>
              <a:r>
                <a:rPr lang="en-US" sz="1400" kern="1200"/>
                <a:t>in-network services. Use HSA money to cover these expenses.</a:t>
              </a:r>
            </a:p>
          </p:txBody>
        </p:sp>
        <p:sp>
          <p:nvSpPr>
            <p:cNvPr id="15" name="Shape 14"/>
            <p:cNvSpPr/>
            <p:nvPr/>
          </p:nvSpPr>
          <p:spPr>
            <a:xfrm>
              <a:off x="5647434" y="3891757"/>
              <a:ext cx="1786275" cy="1786275"/>
            </a:xfrm>
            <a:prstGeom prst="leftCircularArrow">
              <a:avLst>
                <a:gd name="adj1" fmla="val 2727"/>
                <a:gd name="adj2" fmla="val 332294"/>
                <a:gd name="adj3" fmla="val 2105427"/>
                <a:gd name="adj4" fmla="val 9022112"/>
                <a:gd name="adj5" fmla="val 6527"/>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6" name="Freeform 15"/>
            <p:cNvSpPr/>
            <p:nvPr/>
          </p:nvSpPr>
          <p:spPr>
            <a:xfrm>
              <a:off x="5059272" y="4590306"/>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Coinsurance</a:t>
              </a:r>
            </a:p>
          </p:txBody>
        </p:sp>
        <p:sp>
          <p:nvSpPr>
            <p:cNvPr id="17" name="Freeform 16"/>
            <p:cNvSpPr/>
            <p:nvPr/>
          </p:nvSpPr>
          <p:spPr>
            <a:xfrm>
              <a:off x="6766207" y="3113303"/>
              <a:ext cx="1689389" cy="1737360"/>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349700" rIns="51116" bIns="51116" numCol="1" spcCol="1270" anchor="t" anchorCtr="0">
              <a:noAutofit/>
            </a:bodyPr>
            <a:lstStyle/>
            <a:p>
              <a:pPr marL="0" lvl="1" algn="l" defTabSz="444500">
                <a:lnSpc>
                  <a:spcPct val="90000"/>
                </a:lnSpc>
                <a:spcBef>
                  <a:spcPct val="0"/>
                </a:spcBef>
                <a:spcAft>
                  <a:spcPct val="15000"/>
                </a:spcAft>
              </a:pPr>
              <a:r>
                <a:rPr lang="en-US" sz="1400" kern="1200"/>
                <a:t>Plan pays 100% of covered charges after you reach the annual out-of-pocket maximum.</a:t>
              </a:r>
            </a:p>
          </p:txBody>
        </p:sp>
        <p:sp>
          <p:nvSpPr>
            <p:cNvPr id="18" name="Freeform 17"/>
            <p:cNvSpPr/>
            <p:nvPr/>
          </p:nvSpPr>
          <p:spPr>
            <a:xfrm>
              <a:off x="7142408"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Annual Out-of-Pocket Maximum</a:t>
              </a:r>
            </a:p>
          </p:txBody>
        </p:sp>
      </p:grpSp>
      <p:sp>
        <p:nvSpPr>
          <p:cNvPr id="3" name="Title 2"/>
          <p:cNvSpPr>
            <a:spLocks noGrp="1"/>
          </p:cNvSpPr>
          <p:nvPr>
            <p:ph type="title"/>
          </p:nvPr>
        </p:nvSpPr>
        <p:spPr/>
        <p:txBody>
          <a:bodyPr/>
          <a:lstStyle/>
          <a:p>
            <a:r>
              <a:rPr lang="en-US"/>
              <a:t>How the Anthem HSA Plan Works</a:t>
            </a:r>
          </a:p>
        </p:txBody>
      </p:sp>
      <p:sp>
        <p:nvSpPr>
          <p:cNvPr id="5" name="TextBox 4"/>
          <p:cNvSpPr txBox="1"/>
          <p:nvPr/>
        </p:nvSpPr>
        <p:spPr>
          <a:xfrm>
            <a:off x="441462" y="1295400"/>
            <a:ext cx="1615938" cy="1555909"/>
          </a:xfrm>
          <a:prstGeom prst="downArrowCallou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Start here!</a:t>
            </a:r>
          </a:p>
          <a:p>
            <a:pPr algn="ctr"/>
            <a:r>
              <a:rPr lang="en-US" sz="1400"/>
              <a:t>No charge to you for in-network preventive care</a:t>
            </a:r>
          </a:p>
        </p:txBody>
      </p:sp>
      <p:sp>
        <p:nvSpPr>
          <p:cNvPr id="6" name="TextBox 5"/>
          <p:cNvSpPr txBox="1"/>
          <p:nvPr/>
        </p:nvSpPr>
        <p:spPr>
          <a:xfrm>
            <a:off x="1188156" y="5802868"/>
            <a:ext cx="6705921"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t>Use Anthem’s online Care and Cost Finder tool </a:t>
            </a:r>
            <a:br>
              <a:rPr lang="en-US"/>
            </a:br>
            <a:r>
              <a:rPr lang="en-US"/>
              <a:t>to model your potential costs</a:t>
            </a:r>
          </a:p>
        </p:txBody>
      </p:sp>
      <p:pic>
        <p:nvPicPr>
          <p:cNvPr id="4" name="Picture 3">
            <a:extLst>
              <a:ext uri="{FF2B5EF4-FFF2-40B4-BE49-F238E27FC236}">
                <a16:creationId xmlns:a16="http://schemas.microsoft.com/office/drawing/2014/main" id="{DE21DDBA-A32A-7636-56BE-C5A5B9B76C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920" y="533401"/>
            <a:ext cx="1476250" cy="398010"/>
          </a:xfrm>
          <a:prstGeom prst="rect">
            <a:avLst/>
          </a:prstGeom>
          <a:solidFill>
            <a:schemeClr val="bg1"/>
          </a:solidFill>
          <a:ln>
            <a:solidFill>
              <a:schemeClr val="bg1"/>
            </a:solidFill>
          </a:ln>
        </p:spPr>
      </p:pic>
    </p:spTree>
    <p:extLst>
      <p:ext uri="{BB962C8B-B14F-4D97-AF65-F5344CB8AC3E}">
        <p14:creationId xmlns:p14="http://schemas.microsoft.com/office/powerpoint/2010/main" val="368102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864" y="1295400"/>
            <a:ext cx="7563136" cy="4876800"/>
          </a:xfrm>
        </p:spPr>
        <p:txBody>
          <a:bodyPr/>
          <a:lstStyle/>
          <a:p>
            <a:r>
              <a:rPr lang="en-US" dirty="0"/>
              <a:t>You contribute tax-free to the HSA, up to $3,400 (single) or $6,800 (family)</a:t>
            </a:r>
            <a:r>
              <a:rPr lang="en-US" dirty="0">
                <a:solidFill>
                  <a:srgbClr val="FF0000"/>
                </a:solidFill>
              </a:rPr>
              <a:t> </a:t>
            </a:r>
            <a:r>
              <a:rPr lang="en-US" dirty="0"/>
              <a:t>each year. The County will contribute $750 (single) or $1,500  (family) to the account too. </a:t>
            </a:r>
          </a:p>
          <a:p>
            <a:r>
              <a:rPr lang="en-US" dirty="0"/>
              <a:t>Use the money on your HSA debit card to pay deductibles, copays and coinsurance for medical, prescription drug, dental, vision and hearing expenses.</a:t>
            </a:r>
          </a:p>
          <a:p>
            <a:r>
              <a:rPr lang="en-US" dirty="0"/>
              <a:t>After HSA money runs out, you will have to pay the cost out of pocket until you meet the annual deductible.</a:t>
            </a:r>
          </a:p>
          <a:p>
            <a:r>
              <a:rPr lang="en-US" dirty="0"/>
              <a:t>Money left in your HSA at year-end can be carried over to the next year. If you leave County employment or change health plans, remaining HSA money can be taken with you.</a:t>
            </a:r>
          </a:p>
          <a:p>
            <a:pPr lvl="1"/>
            <a:r>
              <a:rPr lang="en-US" dirty="0"/>
              <a:t>The HSA is in your name and it’s your account.</a:t>
            </a:r>
          </a:p>
          <a:p>
            <a:r>
              <a:rPr lang="en-US" dirty="0"/>
              <a:t>HSA money can be used for qualified medical expenses until money runs out. </a:t>
            </a:r>
          </a:p>
          <a:p>
            <a:r>
              <a:rPr lang="en-US" dirty="0"/>
              <a:t>If you do not elect a qualified high-deductible health plan for 2023 or you move to Medicare, you can still use your HSA money to pay for copays and qualified medical expenses. However, you won’t be able to make contributions to your HSA, and the County will no longer make contributions to your HSA.</a:t>
            </a:r>
          </a:p>
        </p:txBody>
      </p:sp>
      <p:sp>
        <p:nvSpPr>
          <p:cNvPr id="3" name="Title 2"/>
          <p:cNvSpPr>
            <a:spLocks noGrp="1"/>
          </p:cNvSpPr>
          <p:nvPr>
            <p:ph type="title"/>
          </p:nvPr>
        </p:nvSpPr>
        <p:spPr/>
        <p:txBody>
          <a:bodyPr/>
          <a:lstStyle/>
          <a:p>
            <a:r>
              <a:rPr lang="en-US"/>
              <a:t>How the HSA Works</a:t>
            </a:r>
          </a:p>
        </p:txBody>
      </p:sp>
    </p:spTree>
    <p:extLst>
      <p:ext uri="{BB962C8B-B14F-4D97-AF65-F5344CB8AC3E}">
        <p14:creationId xmlns:p14="http://schemas.microsoft.com/office/powerpoint/2010/main" val="1884826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8927" y="2209800"/>
            <a:ext cx="8205160" cy="4453275"/>
            <a:chOff x="438927" y="2209800"/>
            <a:chExt cx="8205160" cy="4453275"/>
          </a:xfrm>
        </p:grpSpPr>
        <p:sp>
          <p:nvSpPr>
            <p:cNvPr id="8" name="Freeform 7"/>
            <p:cNvSpPr/>
            <p:nvPr/>
          </p:nvSpPr>
          <p:spPr>
            <a:xfrm>
              <a:off x="438927" y="3113302"/>
              <a:ext cx="1689389" cy="2754097"/>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51116" rIns="51116" bIns="349700" numCol="1" spcCol="1270" anchor="t" anchorCtr="0">
              <a:noAutofit/>
            </a:bodyPr>
            <a:lstStyle/>
            <a:p>
              <a:pPr marL="0" lvl="1" defTabSz="444500">
                <a:lnSpc>
                  <a:spcPct val="90000"/>
                </a:lnSpc>
                <a:spcAft>
                  <a:spcPct val="15000"/>
                </a:spcAft>
              </a:pPr>
              <a:r>
                <a:rPr lang="en-US" sz="1400"/>
                <a:t>Choose between in-and out-of-network providers each time you need care.</a:t>
              </a:r>
            </a:p>
            <a:p>
              <a:pPr marL="0" lvl="1" defTabSz="444500">
                <a:lnSpc>
                  <a:spcPct val="90000"/>
                </a:lnSpc>
                <a:spcAft>
                  <a:spcPct val="15000"/>
                </a:spcAft>
              </a:pPr>
              <a:r>
                <a:rPr lang="en-US" sz="1400"/>
                <a:t>If you go in-network, you pay copays (e.g., doctor’s office visit, urgent care visit). Copays are separate from, and don’t count toward, the annual deductible.</a:t>
              </a:r>
              <a:endParaRPr lang="en-US" sz="1400" kern="1200"/>
            </a:p>
          </p:txBody>
        </p:sp>
        <p:sp>
          <p:nvSpPr>
            <p:cNvPr id="9" name="Shape 8"/>
            <p:cNvSpPr/>
            <p:nvPr/>
          </p:nvSpPr>
          <p:spPr>
            <a:xfrm>
              <a:off x="1405552" y="4876800"/>
              <a:ext cx="1786275" cy="1786275"/>
            </a:xfrm>
            <a:prstGeom prst="leftCircularArrow">
              <a:avLst>
                <a:gd name="adj1" fmla="val 2727"/>
                <a:gd name="adj2" fmla="val 332294"/>
                <a:gd name="adj3" fmla="val 2108902"/>
                <a:gd name="adj4" fmla="val 9025586"/>
                <a:gd name="adj5" fmla="val 6611"/>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Freeform 9"/>
            <p:cNvSpPr/>
            <p:nvPr/>
          </p:nvSpPr>
          <p:spPr>
            <a:xfrm>
              <a:off x="816970" y="5574610"/>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Pay Your Copays</a:t>
              </a:r>
            </a:p>
          </p:txBody>
        </p:sp>
        <p:sp>
          <p:nvSpPr>
            <p:cNvPr id="11" name="Freeform 10"/>
            <p:cNvSpPr/>
            <p:nvPr/>
          </p:nvSpPr>
          <p:spPr>
            <a:xfrm>
              <a:off x="2503737" y="3113301"/>
              <a:ext cx="1689389" cy="2754097"/>
            </a:xfrm>
            <a:custGeom>
              <a:avLst/>
              <a:gdLst>
                <a:gd name="connsiteX0" fmla="*/ 0 w 1689389"/>
                <a:gd name="connsiteY0" fmla="*/ 152400 h 1523995"/>
                <a:gd name="connsiteX1" fmla="*/ 152400 w 1689389"/>
                <a:gd name="connsiteY1" fmla="*/ 0 h 1523995"/>
                <a:gd name="connsiteX2" fmla="*/ 1536990 w 1689389"/>
                <a:gd name="connsiteY2" fmla="*/ 0 h 1523995"/>
                <a:gd name="connsiteX3" fmla="*/ 1689390 w 1689389"/>
                <a:gd name="connsiteY3" fmla="*/ 152400 h 1523995"/>
                <a:gd name="connsiteX4" fmla="*/ 1689389 w 1689389"/>
                <a:gd name="connsiteY4" fmla="*/ 1371596 h 1523995"/>
                <a:gd name="connsiteX5" fmla="*/ 1536989 w 1689389"/>
                <a:gd name="connsiteY5" fmla="*/ 1523996 h 1523995"/>
                <a:gd name="connsiteX6" fmla="*/ 152400 w 1689389"/>
                <a:gd name="connsiteY6" fmla="*/ 1523995 h 1523995"/>
                <a:gd name="connsiteX7" fmla="*/ 0 w 1689389"/>
                <a:gd name="connsiteY7" fmla="*/ 1371595 h 1523995"/>
                <a:gd name="connsiteX8" fmla="*/ 0 w 1689389"/>
                <a:gd name="connsiteY8" fmla="*/ 152400 h 152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523995">
                  <a:moveTo>
                    <a:pt x="0" y="152400"/>
                  </a:moveTo>
                  <a:cubicBezTo>
                    <a:pt x="0" y="68232"/>
                    <a:pt x="68232" y="0"/>
                    <a:pt x="152400" y="0"/>
                  </a:cubicBezTo>
                  <a:lnTo>
                    <a:pt x="1536990" y="0"/>
                  </a:lnTo>
                  <a:cubicBezTo>
                    <a:pt x="1621158" y="0"/>
                    <a:pt x="1689390" y="68232"/>
                    <a:pt x="1689390" y="152400"/>
                  </a:cubicBezTo>
                  <a:cubicBezTo>
                    <a:pt x="1689390" y="558799"/>
                    <a:pt x="1689389" y="965197"/>
                    <a:pt x="1689389" y="1371596"/>
                  </a:cubicBezTo>
                  <a:cubicBezTo>
                    <a:pt x="1689389" y="1455764"/>
                    <a:pt x="1621157" y="1523996"/>
                    <a:pt x="1536989" y="1523996"/>
                  </a:cubicBezTo>
                  <a:lnTo>
                    <a:pt x="152400" y="1523995"/>
                  </a:lnTo>
                  <a:cubicBezTo>
                    <a:pt x="68232" y="1523995"/>
                    <a:pt x="0" y="1455763"/>
                    <a:pt x="0" y="1371595"/>
                  </a:cubicBezTo>
                  <a:lnTo>
                    <a:pt x="0" y="15240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121" tIns="380692" rIns="54121" bIns="54120" numCol="1" spcCol="1270" anchor="ctr" anchorCtr="0">
              <a:noAutofit/>
            </a:bodyPr>
            <a:lstStyle/>
            <a:p>
              <a:pPr marL="0" lvl="1" defTabSz="577850">
                <a:lnSpc>
                  <a:spcPct val="90000"/>
                </a:lnSpc>
                <a:spcAft>
                  <a:spcPct val="15000"/>
                </a:spcAft>
              </a:pPr>
              <a:r>
                <a:rPr lang="en-US" sz="1400"/>
                <a:t>Some services are covered through coinsurance after you meet the annual deductible (e.g., outpatient treatment and hospital services).</a:t>
              </a:r>
              <a:endParaRPr lang="en-US" sz="1400" kern="1200"/>
            </a:p>
          </p:txBody>
        </p:sp>
        <p:sp>
          <p:nvSpPr>
            <p:cNvPr id="12" name="Circular Arrow 11"/>
            <p:cNvSpPr/>
            <p:nvPr/>
          </p:nvSpPr>
          <p:spPr>
            <a:xfrm>
              <a:off x="3497966" y="2209800"/>
              <a:ext cx="2002141" cy="2002141"/>
            </a:xfrm>
            <a:prstGeom prst="circularArrow">
              <a:avLst>
                <a:gd name="adj1" fmla="val 2433"/>
                <a:gd name="adj2" fmla="val 294448"/>
                <a:gd name="adj3" fmla="val 19528906"/>
                <a:gd name="adj4" fmla="val 12574376"/>
                <a:gd name="adj5" fmla="val 5419"/>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3" name="Freeform 12"/>
            <p:cNvSpPr/>
            <p:nvPr/>
          </p:nvSpPr>
          <p:spPr>
            <a:xfrm>
              <a:off x="2923441"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Your Annual Deductible Responsibility</a:t>
              </a:r>
            </a:p>
          </p:txBody>
        </p:sp>
        <p:sp>
          <p:nvSpPr>
            <p:cNvPr id="14" name="Freeform 13"/>
            <p:cNvSpPr/>
            <p:nvPr/>
          </p:nvSpPr>
          <p:spPr>
            <a:xfrm>
              <a:off x="4637474" y="3098838"/>
              <a:ext cx="1689389" cy="2754097"/>
            </a:xfrm>
            <a:custGeom>
              <a:avLst/>
              <a:gdLst>
                <a:gd name="connsiteX0" fmla="*/ 0 w 1689389"/>
                <a:gd name="connsiteY0" fmla="*/ 167640 h 1676404"/>
                <a:gd name="connsiteX1" fmla="*/ 167640 w 1689389"/>
                <a:gd name="connsiteY1" fmla="*/ 0 h 1676404"/>
                <a:gd name="connsiteX2" fmla="*/ 1521749 w 1689389"/>
                <a:gd name="connsiteY2" fmla="*/ 0 h 1676404"/>
                <a:gd name="connsiteX3" fmla="*/ 1689389 w 1689389"/>
                <a:gd name="connsiteY3" fmla="*/ 167640 h 1676404"/>
                <a:gd name="connsiteX4" fmla="*/ 1689389 w 1689389"/>
                <a:gd name="connsiteY4" fmla="*/ 1508764 h 1676404"/>
                <a:gd name="connsiteX5" fmla="*/ 1521749 w 1689389"/>
                <a:gd name="connsiteY5" fmla="*/ 1676404 h 1676404"/>
                <a:gd name="connsiteX6" fmla="*/ 167640 w 1689389"/>
                <a:gd name="connsiteY6" fmla="*/ 1676404 h 1676404"/>
                <a:gd name="connsiteX7" fmla="*/ 0 w 1689389"/>
                <a:gd name="connsiteY7" fmla="*/ 1508764 h 1676404"/>
                <a:gd name="connsiteX8" fmla="*/ 0 w 1689389"/>
                <a:gd name="connsiteY8" fmla="*/ 167640 h 16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676404">
                  <a:moveTo>
                    <a:pt x="0" y="167640"/>
                  </a:moveTo>
                  <a:cubicBezTo>
                    <a:pt x="0" y="75055"/>
                    <a:pt x="75055" y="0"/>
                    <a:pt x="167640" y="0"/>
                  </a:cubicBezTo>
                  <a:lnTo>
                    <a:pt x="1521749" y="0"/>
                  </a:lnTo>
                  <a:cubicBezTo>
                    <a:pt x="1614334" y="0"/>
                    <a:pt x="1689389" y="75055"/>
                    <a:pt x="1689389" y="167640"/>
                  </a:cubicBezTo>
                  <a:lnTo>
                    <a:pt x="1689389" y="1508764"/>
                  </a:lnTo>
                  <a:cubicBezTo>
                    <a:pt x="1689389" y="1601349"/>
                    <a:pt x="1614334" y="1676404"/>
                    <a:pt x="1521749" y="1676404"/>
                  </a:cubicBezTo>
                  <a:lnTo>
                    <a:pt x="167640" y="1676404"/>
                  </a:lnTo>
                  <a:cubicBezTo>
                    <a:pt x="75055" y="1676404"/>
                    <a:pt x="0" y="1601349"/>
                    <a:pt x="0" y="1508764"/>
                  </a:cubicBezTo>
                  <a:lnTo>
                    <a:pt x="0" y="16764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29" tIns="57629" rIns="57629" bIns="416858" numCol="1" spcCol="1270" anchor="ctr" anchorCtr="0">
              <a:noAutofit/>
            </a:bodyPr>
            <a:lstStyle/>
            <a:p>
              <a:pPr marL="0" lvl="1" defTabSz="533400">
                <a:lnSpc>
                  <a:spcPct val="90000"/>
                </a:lnSpc>
                <a:spcAft>
                  <a:spcPct val="15000"/>
                </a:spcAft>
              </a:pPr>
              <a:r>
                <a:rPr lang="en-US" sz="1400"/>
                <a:t>Once you meet the annual deductible, you pay 20% of </a:t>
              </a:r>
              <a:br>
                <a:rPr lang="en-US" sz="1400"/>
              </a:br>
              <a:r>
                <a:rPr lang="en-US" sz="1400"/>
                <a:t>the cost for most </a:t>
              </a:r>
              <a:br>
                <a:rPr lang="en-US" sz="1400"/>
              </a:br>
              <a:r>
                <a:rPr lang="en-US" sz="1400"/>
                <a:t>in-network services until you reach the annual out-of-pocket maximum.</a:t>
              </a:r>
              <a:endParaRPr lang="en-US" sz="1400" kern="1200"/>
            </a:p>
          </p:txBody>
        </p:sp>
        <p:sp>
          <p:nvSpPr>
            <p:cNvPr id="15" name="Shape 14"/>
            <p:cNvSpPr/>
            <p:nvPr/>
          </p:nvSpPr>
          <p:spPr>
            <a:xfrm>
              <a:off x="5647434" y="4876800"/>
              <a:ext cx="1786275" cy="1786275"/>
            </a:xfrm>
            <a:prstGeom prst="leftCircularArrow">
              <a:avLst>
                <a:gd name="adj1" fmla="val 2727"/>
                <a:gd name="adj2" fmla="val 332294"/>
                <a:gd name="adj3" fmla="val 2105427"/>
                <a:gd name="adj4" fmla="val 9022112"/>
                <a:gd name="adj5" fmla="val 6527"/>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6" name="Freeform 15"/>
            <p:cNvSpPr/>
            <p:nvPr/>
          </p:nvSpPr>
          <p:spPr>
            <a:xfrm>
              <a:off x="5059272" y="5575349"/>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Coinsurance</a:t>
              </a:r>
            </a:p>
          </p:txBody>
        </p:sp>
        <p:sp>
          <p:nvSpPr>
            <p:cNvPr id="17" name="Freeform 16"/>
            <p:cNvSpPr/>
            <p:nvPr/>
          </p:nvSpPr>
          <p:spPr>
            <a:xfrm>
              <a:off x="6766207" y="3113302"/>
              <a:ext cx="1689389" cy="2754097"/>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349700" rIns="51116" bIns="51116" numCol="1" spcCol="1270" anchor="ctr" anchorCtr="0">
              <a:noAutofit/>
            </a:bodyPr>
            <a:lstStyle/>
            <a:p>
              <a:pPr marL="0" lvl="1" defTabSz="444500">
                <a:lnSpc>
                  <a:spcPct val="90000"/>
                </a:lnSpc>
                <a:spcAft>
                  <a:spcPct val="15000"/>
                </a:spcAft>
              </a:pPr>
              <a:r>
                <a:rPr lang="en-US" sz="1400"/>
                <a:t>The plan pays 100% of covered charges once you reach the annual out-of-pocket maximum.</a:t>
              </a:r>
            </a:p>
            <a:p>
              <a:pPr marL="0" lvl="1" defTabSz="444500">
                <a:lnSpc>
                  <a:spcPct val="90000"/>
                </a:lnSpc>
                <a:spcAft>
                  <a:spcPct val="15000"/>
                </a:spcAft>
              </a:pPr>
              <a:r>
                <a:rPr lang="en-US" sz="1400"/>
                <a:t>Your copays, deductible and coinsurance are included in the out-of-pocket maximum.</a:t>
              </a:r>
              <a:endParaRPr lang="en-US" sz="1400" kern="1200"/>
            </a:p>
          </p:txBody>
        </p:sp>
        <p:sp>
          <p:nvSpPr>
            <p:cNvPr id="18" name="Freeform 17"/>
            <p:cNvSpPr/>
            <p:nvPr/>
          </p:nvSpPr>
          <p:spPr>
            <a:xfrm>
              <a:off x="7142408"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Annual Out-of-Pocket Maximum</a:t>
              </a:r>
            </a:p>
          </p:txBody>
        </p:sp>
      </p:grpSp>
      <p:sp>
        <p:nvSpPr>
          <p:cNvPr id="3" name="Title 2"/>
          <p:cNvSpPr>
            <a:spLocks noGrp="1"/>
          </p:cNvSpPr>
          <p:nvPr>
            <p:ph type="title"/>
          </p:nvPr>
        </p:nvSpPr>
        <p:spPr/>
        <p:txBody>
          <a:bodyPr/>
          <a:lstStyle/>
          <a:p>
            <a:r>
              <a:rPr lang="en-US"/>
              <a:t>How the Anthem POS Plan Works</a:t>
            </a:r>
          </a:p>
        </p:txBody>
      </p:sp>
      <p:sp>
        <p:nvSpPr>
          <p:cNvPr id="5" name="TextBox 4"/>
          <p:cNvSpPr txBox="1"/>
          <p:nvPr/>
        </p:nvSpPr>
        <p:spPr>
          <a:xfrm>
            <a:off x="441462" y="1295400"/>
            <a:ext cx="1615938" cy="1555909"/>
          </a:xfrm>
          <a:prstGeom prst="downArrowCallou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Start here!</a:t>
            </a:r>
          </a:p>
          <a:p>
            <a:pPr algn="ctr"/>
            <a:r>
              <a:rPr lang="en-US" sz="1400"/>
              <a:t>No charge to you for in-network preventive care</a:t>
            </a:r>
          </a:p>
        </p:txBody>
      </p:sp>
    </p:spTree>
    <p:extLst>
      <p:ext uri="{BB962C8B-B14F-4D97-AF65-F5344CB8AC3E}">
        <p14:creationId xmlns:p14="http://schemas.microsoft.com/office/powerpoint/2010/main" val="1180575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werpoint_2">
  <a:themeElements>
    <a:clrScheme name="Fulton County">
      <a:dk1>
        <a:srgbClr val="000000"/>
      </a:dk1>
      <a:lt1>
        <a:sysClr val="window" lastClr="FFFFFF"/>
      </a:lt1>
      <a:dk2>
        <a:srgbClr val="53565A"/>
      </a:dk2>
      <a:lt2>
        <a:srgbClr val="888B8D"/>
      </a:lt2>
      <a:accent1>
        <a:srgbClr val="114C7C"/>
      </a:accent1>
      <a:accent2>
        <a:srgbClr val="E46F2B"/>
      </a:accent2>
      <a:accent3>
        <a:srgbClr val="4FAB68"/>
      </a:accent3>
      <a:accent4>
        <a:srgbClr val="C21C18"/>
      </a:accent4>
      <a:accent5>
        <a:srgbClr val="087BBC"/>
      </a:accent5>
      <a:accent6>
        <a:srgbClr val="FED8A4"/>
      </a:accent6>
      <a:hlink>
        <a:srgbClr val="114C7C"/>
      </a:hlink>
      <a:folHlink>
        <a:srgbClr val="E46F2B"/>
      </a:folHlink>
    </a:clrScheme>
    <a:fontScheme name="EPI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A7444C8A6A494B830371F5FAC8FEC9" ma:contentTypeVersion="20" ma:contentTypeDescription="Create a new document." ma:contentTypeScope="" ma:versionID="a84f3a24da76bdb72251d65843f3983e">
  <xsd:schema xmlns:xsd="http://www.w3.org/2001/XMLSchema" xmlns:xs="http://www.w3.org/2001/XMLSchema" xmlns:p="http://schemas.microsoft.com/office/2006/metadata/properties" xmlns:ns1="http://schemas.microsoft.com/sharepoint/v3" xmlns:ns2="87e80ffc-a80c-4679-9df4-a9441f2e343d" xmlns:ns3="77ad3b1b-772b-4201-8de8-85d0bc808d41" targetNamespace="http://schemas.microsoft.com/office/2006/metadata/properties" ma:root="true" ma:fieldsID="d542f98b4e39ace1a4d5078740b69eae" ns1:_="" ns2:_="" ns3:_="">
    <xsd:import namespace="http://schemas.microsoft.com/sharepoint/v3"/>
    <xsd:import namespace="87e80ffc-a80c-4679-9df4-a9441f2e343d"/>
    <xsd:import namespace="77ad3b1b-772b-4201-8de8-85d0bc808d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3:SharedWithUsers" minOccurs="0"/>
                <xsd:element ref="ns3:SharedWithDetails" minOccurs="0"/>
                <xsd:element ref="ns2:MediaServiceObjectDetectorVersion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e80ffc-a80c-4679-9df4-a9441f2e3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cd72144-ff02-4a9d-af39-792bd98925e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ad3b1b-772b-4201-8de8-85d0bc808d4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15c73a9-a343-4f96-8618-22ff30104313}" ma:internalName="TaxCatchAll" ma:showField="CatchAllData" ma:web="77ad3b1b-772b-4201-8de8-85d0bc808d4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TaxCatchAll xmlns="77ad3b1b-772b-4201-8de8-85d0bc808d41" xsi:nil="true"/>
    <lcf76f155ced4ddcb4097134ff3c332f xmlns="87e80ffc-a80c-4679-9df4-a9441f2e34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1615EB-E2B0-4048-947B-2D9EC854A8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e80ffc-a80c-4679-9df4-a9441f2e343d"/>
    <ds:schemaRef ds:uri="77ad3b1b-772b-4201-8de8-85d0bc808d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6FC33F-B7FE-434B-8E0C-4BF48D027FBA}">
  <ds:schemaRefs>
    <ds:schemaRef ds:uri="http://schemas.microsoft.com/sharepoint/v3/contenttype/forms"/>
  </ds:schemaRefs>
</ds:datastoreItem>
</file>

<file path=customXml/itemProps3.xml><?xml version="1.0" encoding="utf-8"?>
<ds:datastoreItem xmlns:ds="http://schemas.openxmlformats.org/officeDocument/2006/customXml" ds:itemID="{33530D26-200E-4AB7-B2F1-EA22FE796FD5}">
  <ds:schemaRefs>
    <ds:schemaRef ds:uri="077ee8cf-0963-4621-a94e-0a09de6eb256"/>
    <ds:schemaRef ds:uri="63745af8-78ad-48fd-8b53-25838d01e79d"/>
    <ds:schemaRef ds:uri="77ad3b1b-772b-4201-8de8-85d0bc808d41"/>
    <ds:schemaRef ds:uri="87e80ffc-a80c-4679-9df4-a9441f2e343d"/>
    <ds:schemaRef ds:uri="d18c1617-1ac8-4b22-9cef-b2ac240d88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TotalTime>
  <Words>5531</Words>
  <Application>Microsoft Office PowerPoint</Application>
  <PresentationFormat>On-screen Show (4:3)</PresentationFormat>
  <Paragraphs>828</Paragraphs>
  <Slides>60</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AflacTodaySB-LightItalic</vt:lpstr>
      <vt:lpstr>AflacTodaySB-Medium</vt:lpstr>
      <vt:lpstr>Arial</vt:lpstr>
      <vt:lpstr>Calibri</vt:lpstr>
      <vt:lpstr>Calibri Light</vt:lpstr>
      <vt:lpstr>Candara</vt:lpstr>
      <vt:lpstr>Century Gothic</vt:lpstr>
      <vt:lpstr>Helvetica</vt:lpstr>
      <vt:lpstr>Segoe UI</vt:lpstr>
      <vt:lpstr>Wingdings</vt:lpstr>
      <vt:lpstr>Powerpoint_2</vt:lpstr>
      <vt:lpstr>Fulton County 2024 Active  Open Enrollment</vt:lpstr>
      <vt:lpstr>What will we cover today? </vt:lpstr>
      <vt:lpstr>Important for 2024</vt:lpstr>
      <vt:lpstr>Open Enrollment</vt:lpstr>
      <vt:lpstr>Employee Self Service (ESS) Enrollment</vt:lpstr>
      <vt:lpstr>Medical Plans</vt:lpstr>
      <vt:lpstr>How the Anthem HSA Plan Works</vt:lpstr>
      <vt:lpstr>How the HSA Works</vt:lpstr>
      <vt:lpstr>How the Anthem POS Plan Works</vt:lpstr>
      <vt:lpstr>How the Anthem HMO Plan Works</vt:lpstr>
      <vt:lpstr>How to Locate an Anthem Network Doctor</vt:lpstr>
      <vt:lpstr>Benefits of Using Grady Health Care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Medical Plans</vt:lpstr>
      <vt:lpstr>Comparing Medical Plans</vt:lpstr>
      <vt:lpstr>Comparing Prescription Drug Coverage</vt:lpstr>
      <vt:lpstr>Dental Plans</vt:lpstr>
      <vt:lpstr>Aetna Dental Plan Options</vt:lpstr>
      <vt:lpstr>Comparison – Aetna Dental HMO Plan  vs. Aetna Dental PPO Plan</vt:lpstr>
      <vt:lpstr>Comparing the Dental Plans</vt:lpstr>
      <vt:lpstr>Vision Plan</vt:lpstr>
      <vt:lpstr>EyeMed Vision PPO Plan</vt:lpstr>
      <vt:lpstr>EyeMed Vision PPO Plan Benefits</vt:lpstr>
      <vt:lpstr>Life, AD&amp;D and Disability Insurance</vt:lpstr>
      <vt:lpstr>Fulton County Life, AD&amp;D and Disability Insurance</vt:lpstr>
      <vt:lpstr>PowerPoint Presentation</vt:lpstr>
      <vt:lpstr>PowerPoint Presentation</vt:lpstr>
      <vt:lpstr>PowerPoint Presentation</vt:lpstr>
      <vt:lpstr>Critical Illness</vt:lpstr>
      <vt:lpstr>PowerPoint Presentation</vt:lpstr>
      <vt:lpstr>Critical Illness</vt:lpstr>
      <vt:lpstr>Hospital Indemnity</vt:lpstr>
      <vt:lpstr>Accident </vt:lpstr>
      <vt:lpstr>Whole Life </vt:lpstr>
      <vt:lpstr>PowerPoint Presentation</vt:lpstr>
      <vt:lpstr>PowerPoint Presentation</vt:lpstr>
      <vt:lpstr>PowerPoint Presentation</vt:lpstr>
      <vt:lpstr>PowerPoint Presentation</vt:lpstr>
      <vt:lpstr>PowerPoint Presentation</vt:lpstr>
      <vt:lpstr>Voluntary Benefits Open Enrollment</vt:lpstr>
      <vt:lpstr>Questions</vt:lpstr>
      <vt:lpstr>Next Steps</vt:lpstr>
    </vt:vector>
  </TitlesOfParts>
  <Company>EPIC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EPIC Edge: Holistic Benefits Management</dc:title>
  <dc:creator>dkappenman</dc:creator>
  <cp:lastModifiedBy>Porter, Shameka</cp:lastModifiedBy>
  <cp:revision>3</cp:revision>
  <cp:lastPrinted>2022-08-01T12:44:49Z</cp:lastPrinted>
  <dcterms:created xsi:type="dcterms:W3CDTF">2010-07-13T15:22:03Z</dcterms:created>
  <dcterms:modified xsi:type="dcterms:W3CDTF">2023-09-22T16:57:38Z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TC011367961033</vt:lpwstr>
  </property>
  <property fmtid="{D5CDD505-2E9C-101B-9397-08002B2CF9AE}" pid="3" name="ContentTypeId">
    <vt:lpwstr>0x01010052A7444C8A6A494B830371F5FAC8FEC9</vt:lpwstr>
  </property>
  <property fmtid="{D5CDD505-2E9C-101B-9397-08002B2CF9AE}" pid="4" name="MediaServiceImageTags">
    <vt:lpwstr/>
  </property>
  <property fmtid="{D5CDD505-2E9C-101B-9397-08002B2CF9AE}" pid="5" name="MSIP_Label_171d883f-cbf1-4db2-8fcd-1fba56777934_Enabled">
    <vt:lpwstr>true</vt:lpwstr>
  </property>
  <property fmtid="{D5CDD505-2E9C-101B-9397-08002B2CF9AE}" pid="6" name="MSIP_Label_171d883f-cbf1-4db2-8fcd-1fba56777934_SetDate">
    <vt:lpwstr>2023-09-20T22:46:46Z</vt:lpwstr>
  </property>
  <property fmtid="{D5CDD505-2E9C-101B-9397-08002B2CF9AE}" pid="7" name="MSIP_Label_171d883f-cbf1-4db2-8fcd-1fba56777934_Method">
    <vt:lpwstr>Standard</vt:lpwstr>
  </property>
  <property fmtid="{D5CDD505-2E9C-101B-9397-08002B2CF9AE}" pid="8" name="MSIP_Label_171d883f-cbf1-4db2-8fcd-1fba56777934_Name">
    <vt:lpwstr>defa4170-0d19-0005-0004-bc88714345d2</vt:lpwstr>
  </property>
  <property fmtid="{D5CDD505-2E9C-101B-9397-08002B2CF9AE}" pid="9" name="MSIP_Label_171d883f-cbf1-4db2-8fcd-1fba56777934_SiteId">
    <vt:lpwstr>e9419b64-f703-46e8-a508-e2531b655ba4</vt:lpwstr>
  </property>
  <property fmtid="{D5CDD505-2E9C-101B-9397-08002B2CF9AE}" pid="10" name="MSIP_Label_171d883f-cbf1-4db2-8fcd-1fba56777934_ActionId">
    <vt:lpwstr>3f194017-e48e-4baa-9326-4665963ecc7e</vt:lpwstr>
  </property>
  <property fmtid="{D5CDD505-2E9C-101B-9397-08002B2CF9AE}" pid="11" name="MSIP_Label_171d883f-cbf1-4db2-8fcd-1fba56777934_ContentBits">
    <vt:lpwstr>0</vt:lpwstr>
  </property>
</Properties>
</file>